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64"/>
  </p:notesMasterIdLst>
  <p:handoutMasterIdLst>
    <p:handoutMasterId r:id="rId65"/>
  </p:handoutMasterIdLst>
  <p:sldIdLst>
    <p:sldId id="256" r:id="rId2"/>
    <p:sldId id="32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19" r:id="rId25"/>
    <p:sldId id="279"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09" r:id="rId56"/>
    <p:sldId id="311" r:id="rId57"/>
    <p:sldId id="312" r:id="rId58"/>
    <p:sldId id="315" r:id="rId59"/>
    <p:sldId id="318" r:id="rId60"/>
    <p:sldId id="314" r:id="rId61"/>
    <p:sldId id="317" r:id="rId62"/>
    <p:sldId id="322" r:id="rId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Annette Allen" initials="" lastIdx="9" clrIdx="0"/>
  <p:cmAuthor id="1" name="Curtis Jefferson" initials="" lastIdx="4" clrIdx="1"/>
  <p:cmAuthor id="2" name="Kelsey Meyer" initials="" lastIdx="12" clrIdx="2"/>
  <p:cmAuthor id="3" name="Jennifer Robinson" initials="" lastIdx="3" clrIdx="3"/>
  <p:cmAuthor id="4" name="Shannon P" initials="" lastIdx="1" clrIdx="4"/>
  <p:cmAuthor id="5" name="N Murphy" initials="" lastIdx="1" clrIdx="5"/>
  <p:cmAuthor id="6" name="Microsoft Office User" initials="Office" lastIdx="1" clrIdx="6">
    <p:extLst/>
  </p:cmAuthor>
  <p:cmAuthor id="7" name="Microsoft Office User" initials="Office [2]" lastIdx="1" clrIdx="7">
    <p:extLst/>
  </p:cmAuthor>
  <p:cmAuthor id="8" name="Microsoft Office User" initials="Office [3]" lastIdx="1" clrIdx="8">
    <p:extLst/>
  </p:cmAuthor>
  <p:cmAuthor id="9" name="Microsoft Office User" initials="Office [3] [2]" lastIdx="1" clrIdx="9">
    <p:extLst/>
  </p:cmAuthor>
  <p:cmAuthor id="10" name="Microsoft Office User" initials="Office [4]" lastIdx="1" clrIdx="10">
    <p:extLst/>
  </p:cmAuthor>
  <p:cmAuthor id="11" name="Microsoft Office User" initials="Office [5]" lastIdx="1" clrIdx="11">
    <p:extLst/>
  </p:cmAuthor>
  <p:cmAuthor id="12" name="Microsoft Office User" initials="Office [6]" lastIdx="1" clrIdx="12">
    <p:extLst/>
  </p:cmAuthor>
  <p:cmAuthor id="13" name="Microsoft Office User" initials="Office [7]" lastIdx="1" clrIdx="13">
    <p:extLst/>
  </p:cmAuthor>
  <p:cmAuthor id="14" name="Microsoft Office User" initials="Office [8]" lastIdx="1" clrIdx="14">
    <p:extLst/>
  </p:cmAuthor>
  <p:cmAuthor id="15" name="Microsoft Office User" initials="Office [9]" lastIdx="1" clrIdx="15">
    <p:extLst/>
  </p:cmAuthor>
  <p:cmAuthor id="16" name="Microsoft Office User" initials="Office [10]" lastIdx="1" clrIdx="16">
    <p:extLst/>
  </p:cmAuthor>
  <p:cmAuthor id="17" name="Robinson, Jennifer Dawn" initials="RJD" lastIdx="3" clrIdx="1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595959"/>
    <a:srgbClr val="47D872"/>
    <a:srgbClr val="ACE946"/>
    <a:srgbClr val="FFFC00"/>
    <a:srgbClr val="4BACC6"/>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0B2A52-1E90-47A9-8322-DEFB589E38CB}">
  <a:tblStyle styleId="{B70B2A52-1E90-47A9-8322-DEFB589E38C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525"/>
  </p:normalViewPr>
  <p:slideViewPr>
    <p:cSldViewPr snapToGrid="0" snapToObjects="1">
      <p:cViewPr varScale="1">
        <p:scale>
          <a:sx n="88" d="100"/>
          <a:sy n="88" d="100"/>
        </p:scale>
        <p:origin x="22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6-05-18T14:40:24.630" idx="1">
    <p:pos x="7915" y="2549"/>
    <p:text>Original: StrengthsQuest Assignment (Complete StrengthsFinder)
StrengthsQuest Reflection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7" dt="2016-05-24T12:55:34.262" idx="2">
    <p:pos x="106" y="106"/>
    <p:text>If requested by AACP we can remove this slide.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5CC9A-5827-41E8-AF52-12C18E846A78}"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950F0CA3-F710-41C2-9794-6D66F41620C5}">
      <dgm:prSet phldrT="[Text]"/>
      <dgm:spPr>
        <a:solidFill>
          <a:srgbClr val="4BACC6"/>
        </a:solidFill>
      </dgm:spPr>
      <dgm:t>
        <a:bodyPr/>
        <a:lstStyle/>
        <a:p>
          <a:pPr rtl="0"/>
          <a:r>
            <a:rPr lang="en-US" b="1" i="0" u="none" dirty="0" smtClean="0"/>
            <a:t>Application in Community Pharmacy</a:t>
          </a:r>
          <a:endParaRPr lang="en-US" b="1" dirty="0"/>
        </a:p>
      </dgm:t>
    </dgm:pt>
    <dgm:pt modelId="{BEA407F9-7C83-4681-ABBE-076930003983}" type="parTrans" cxnId="{5E41DE3F-4626-46DC-8E2A-7087327199D1}">
      <dgm:prSet/>
      <dgm:spPr/>
      <dgm:t>
        <a:bodyPr/>
        <a:lstStyle/>
        <a:p>
          <a:endParaRPr lang="en-US"/>
        </a:p>
      </dgm:t>
    </dgm:pt>
    <dgm:pt modelId="{651D1A02-C99F-4B7D-AC14-1E1DB2978273}" type="sibTrans" cxnId="{5E41DE3F-4626-46DC-8E2A-7087327199D1}">
      <dgm:prSet/>
      <dgm:spPr/>
      <dgm:t>
        <a:bodyPr/>
        <a:lstStyle/>
        <a:p>
          <a:endParaRPr lang="en-US"/>
        </a:p>
      </dgm:t>
    </dgm:pt>
    <dgm:pt modelId="{62C28296-0EEB-4B4E-85DB-CB9EDAEEF17A}">
      <dgm:prSet phldrT="[Text]" custT="1"/>
      <dgm:spPr>
        <a:solidFill>
          <a:srgbClr val="47D872"/>
        </a:solidFill>
      </dgm:spPr>
      <dgm:t>
        <a:bodyPr/>
        <a:lstStyle/>
        <a:p>
          <a:r>
            <a:rPr lang="en-US" sz="1800" b="1" dirty="0" smtClean="0"/>
            <a:t>Teamwork</a:t>
          </a:r>
          <a:endParaRPr lang="en-US" sz="1800" b="1" dirty="0"/>
        </a:p>
      </dgm:t>
    </dgm:pt>
    <dgm:pt modelId="{45A965FA-6C4E-45B5-9745-3AE054583295}" type="parTrans" cxnId="{3931CDE8-9A10-48AE-A97D-E3D603F09B4C}">
      <dgm:prSet/>
      <dgm:spPr/>
      <dgm:t>
        <a:bodyPr/>
        <a:lstStyle/>
        <a:p>
          <a:endParaRPr lang="en-US"/>
        </a:p>
      </dgm:t>
    </dgm:pt>
    <dgm:pt modelId="{2977E525-FCC3-46FC-947F-A3B520DDDFA6}" type="sibTrans" cxnId="{3931CDE8-9A10-48AE-A97D-E3D603F09B4C}">
      <dgm:prSet/>
      <dgm:spPr/>
      <dgm:t>
        <a:bodyPr/>
        <a:lstStyle/>
        <a:p>
          <a:endParaRPr lang="en-US"/>
        </a:p>
      </dgm:t>
    </dgm:pt>
    <dgm:pt modelId="{AB4BCFC9-5F66-4A21-A310-0C9FA90CE76E}">
      <dgm:prSet phldrT="[Text]" custT="1"/>
      <dgm:spPr>
        <a:solidFill>
          <a:srgbClr val="ACE946"/>
        </a:solidFill>
      </dgm:spPr>
      <dgm:t>
        <a:bodyPr/>
        <a:lstStyle/>
        <a:p>
          <a:r>
            <a:rPr lang="en-US" sz="1700" b="1" dirty="0" smtClean="0"/>
            <a:t>Leadership</a:t>
          </a:r>
          <a:endParaRPr lang="en-US" sz="1700" b="1" dirty="0"/>
        </a:p>
      </dgm:t>
    </dgm:pt>
    <dgm:pt modelId="{92F7B395-B5A4-4584-AF2B-4DD7E2FC6D47}" type="parTrans" cxnId="{6F92D198-9980-45C2-9C66-AC9F8165CE64}">
      <dgm:prSet/>
      <dgm:spPr/>
      <dgm:t>
        <a:bodyPr/>
        <a:lstStyle/>
        <a:p>
          <a:endParaRPr lang="en-US"/>
        </a:p>
      </dgm:t>
    </dgm:pt>
    <dgm:pt modelId="{6A33A528-54B7-437E-B579-6CBDF1D1A44D}" type="sibTrans" cxnId="{6F92D198-9980-45C2-9C66-AC9F8165CE64}">
      <dgm:prSet/>
      <dgm:spPr/>
      <dgm:t>
        <a:bodyPr/>
        <a:lstStyle/>
        <a:p>
          <a:endParaRPr lang="en-US"/>
        </a:p>
      </dgm:t>
    </dgm:pt>
    <dgm:pt modelId="{133C3BB9-F5AF-4060-B384-FF4A36FBEB75}">
      <dgm:prSet phldrT="[Text]" custT="1"/>
      <dgm:spPr>
        <a:solidFill>
          <a:srgbClr val="F79646"/>
        </a:solidFill>
      </dgm:spPr>
      <dgm:t>
        <a:bodyPr/>
        <a:lstStyle/>
        <a:p>
          <a:r>
            <a:rPr lang="en-US" sz="1800" b="1" dirty="0" smtClean="0"/>
            <a:t>Strengths</a:t>
          </a:r>
          <a:endParaRPr lang="en-US" sz="1800" b="1" dirty="0"/>
        </a:p>
      </dgm:t>
    </dgm:pt>
    <dgm:pt modelId="{039859AA-246D-4230-94AA-A110CC165107}" type="parTrans" cxnId="{D80B2951-31FD-464C-AF93-B049DED39151}">
      <dgm:prSet/>
      <dgm:spPr/>
      <dgm:t>
        <a:bodyPr/>
        <a:lstStyle/>
        <a:p>
          <a:endParaRPr lang="en-US"/>
        </a:p>
      </dgm:t>
    </dgm:pt>
    <dgm:pt modelId="{BA754F32-BC76-4669-8F47-3CC8BCF028EE}" type="sibTrans" cxnId="{D80B2951-31FD-464C-AF93-B049DED39151}">
      <dgm:prSet/>
      <dgm:spPr/>
      <dgm:t>
        <a:bodyPr/>
        <a:lstStyle/>
        <a:p>
          <a:endParaRPr lang="en-US"/>
        </a:p>
      </dgm:t>
    </dgm:pt>
    <dgm:pt modelId="{26D08FB9-BABA-49FE-8D82-A6E1E8B24915}" type="pres">
      <dgm:prSet presAssocID="{3355CC9A-5827-41E8-AF52-12C18E846A78}" presName="compositeShape" presStyleCnt="0">
        <dgm:presLayoutVars>
          <dgm:chMax val="9"/>
          <dgm:dir/>
          <dgm:resizeHandles val="exact"/>
        </dgm:presLayoutVars>
      </dgm:prSet>
      <dgm:spPr/>
      <dgm:t>
        <a:bodyPr/>
        <a:lstStyle/>
        <a:p>
          <a:endParaRPr lang="en-US"/>
        </a:p>
      </dgm:t>
    </dgm:pt>
    <dgm:pt modelId="{068167F7-527F-4DEF-A47F-F7AB7F6B3BE9}" type="pres">
      <dgm:prSet presAssocID="{3355CC9A-5827-41E8-AF52-12C18E846A78}" presName="triangle1" presStyleLbl="node1" presStyleIdx="0" presStyleCnt="4">
        <dgm:presLayoutVars>
          <dgm:bulletEnabled val="1"/>
        </dgm:presLayoutVars>
      </dgm:prSet>
      <dgm:spPr/>
      <dgm:t>
        <a:bodyPr/>
        <a:lstStyle/>
        <a:p>
          <a:endParaRPr lang="en-US"/>
        </a:p>
      </dgm:t>
    </dgm:pt>
    <dgm:pt modelId="{225C4588-543A-4F5A-8C62-AEEDC6A31254}" type="pres">
      <dgm:prSet presAssocID="{3355CC9A-5827-41E8-AF52-12C18E846A78}" presName="triangle2" presStyleLbl="node1" presStyleIdx="1" presStyleCnt="4">
        <dgm:presLayoutVars>
          <dgm:bulletEnabled val="1"/>
        </dgm:presLayoutVars>
      </dgm:prSet>
      <dgm:spPr/>
      <dgm:t>
        <a:bodyPr/>
        <a:lstStyle/>
        <a:p>
          <a:endParaRPr lang="en-US"/>
        </a:p>
      </dgm:t>
    </dgm:pt>
    <dgm:pt modelId="{11C41BE5-74A0-4B91-A295-EAC3ABC976AA}" type="pres">
      <dgm:prSet presAssocID="{3355CC9A-5827-41E8-AF52-12C18E846A78}" presName="triangle3" presStyleLbl="node1" presStyleIdx="2" presStyleCnt="4">
        <dgm:presLayoutVars>
          <dgm:bulletEnabled val="1"/>
        </dgm:presLayoutVars>
      </dgm:prSet>
      <dgm:spPr/>
      <dgm:t>
        <a:bodyPr/>
        <a:lstStyle/>
        <a:p>
          <a:endParaRPr lang="en-US"/>
        </a:p>
      </dgm:t>
    </dgm:pt>
    <dgm:pt modelId="{47D21CB0-FC4A-422C-A2B2-385764972C34}" type="pres">
      <dgm:prSet presAssocID="{3355CC9A-5827-41E8-AF52-12C18E846A78}" presName="triangle4" presStyleLbl="node1" presStyleIdx="3" presStyleCnt="4">
        <dgm:presLayoutVars>
          <dgm:bulletEnabled val="1"/>
        </dgm:presLayoutVars>
      </dgm:prSet>
      <dgm:spPr/>
      <dgm:t>
        <a:bodyPr/>
        <a:lstStyle/>
        <a:p>
          <a:endParaRPr lang="en-US"/>
        </a:p>
      </dgm:t>
    </dgm:pt>
  </dgm:ptLst>
  <dgm:cxnLst>
    <dgm:cxn modelId="{65A71935-0436-094B-84CC-15B2B310E753}" type="presOf" srcId="{133C3BB9-F5AF-4060-B384-FF4A36FBEB75}" destId="{47D21CB0-FC4A-422C-A2B2-385764972C34}" srcOrd="0" destOrd="0" presId="urn:microsoft.com/office/officeart/2005/8/layout/pyramid4"/>
    <dgm:cxn modelId="{D80B2951-31FD-464C-AF93-B049DED39151}" srcId="{3355CC9A-5827-41E8-AF52-12C18E846A78}" destId="{133C3BB9-F5AF-4060-B384-FF4A36FBEB75}" srcOrd="3" destOrd="0" parTransId="{039859AA-246D-4230-94AA-A110CC165107}" sibTransId="{BA754F32-BC76-4669-8F47-3CC8BCF028EE}"/>
    <dgm:cxn modelId="{3931CDE8-9A10-48AE-A97D-E3D603F09B4C}" srcId="{3355CC9A-5827-41E8-AF52-12C18E846A78}" destId="{62C28296-0EEB-4B4E-85DB-CB9EDAEEF17A}" srcOrd="1" destOrd="0" parTransId="{45A965FA-6C4E-45B5-9745-3AE054583295}" sibTransId="{2977E525-FCC3-46FC-947F-A3B520DDDFA6}"/>
    <dgm:cxn modelId="{C62C8BA9-2150-6F43-88BF-28D73F156CF5}" type="presOf" srcId="{AB4BCFC9-5F66-4A21-A310-0C9FA90CE76E}" destId="{11C41BE5-74A0-4B91-A295-EAC3ABC976AA}" srcOrd="0" destOrd="0" presId="urn:microsoft.com/office/officeart/2005/8/layout/pyramid4"/>
    <dgm:cxn modelId="{F2DBF198-AB9C-1C48-9E85-4F5A86E13FC4}" type="presOf" srcId="{3355CC9A-5827-41E8-AF52-12C18E846A78}" destId="{26D08FB9-BABA-49FE-8D82-A6E1E8B24915}" srcOrd="0" destOrd="0" presId="urn:microsoft.com/office/officeart/2005/8/layout/pyramid4"/>
    <dgm:cxn modelId="{6F92D198-9980-45C2-9C66-AC9F8165CE64}" srcId="{3355CC9A-5827-41E8-AF52-12C18E846A78}" destId="{AB4BCFC9-5F66-4A21-A310-0C9FA90CE76E}" srcOrd="2" destOrd="0" parTransId="{92F7B395-B5A4-4584-AF2B-4DD7E2FC6D47}" sibTransId="{6A33A528-54B7-437E-B579-6CBDF1D1A44D}"/>
    <dgm:cxn modelId="{50012284-A51F-A745-8977-D809BE867B84}" type="presOf" srcId="{950F0CA3-F710-41C2-9794-6D66F41620C5}" destId="{068167F7-527F-4DEF-A47F-F7AB7F6B3BE9}" srcOrd="0" destOrd="0" presId="urn:microsoft.com/office/officeart/2005/8/layout/pyramid4"/>
    <dgm:cxn modelId="{1AD122F7-2627-8C43-A35A-C2C164E67F5E}" type="presOf" srcId="{62C28296-0EEB-4B4E-85DB-CB9EDAEEF17A}" destId="{225C4588-543A-4F5A-8C62-AEEDC6A31254}" srcOrd="0" destOrd="0" presId="urn:microsoft.com/office/officeart/2005/8/layout/pyramid4"/>
    <dgm:cxn modelId="{5E41DE3F-4626-46DC-8E2A-7087327199D1}" srcId="{3355CC9A-5827-41E8-AF52-12C18E846A78}" destId="{950F0CA3-F710-41C2-9794-6D66F41620C5}" srcOrd="0" destOrd="0" parTransId="{BEA407F9-7C83-4681-ABBE-076930003983}" sibTransId="{651D1A02-C99F-4B7D-AC14-1E1DB2978273}"/>
    <dgm:cxn modelId="{AB8A9239-D656-2348-B269-5932FE586B8C}" type="presParOf" srcId="{26D08FB9-BABA-49FE-8D82-A6E1E8B24915}" destId="{068167F7-527F-4DEF-A47F-F7AB7F6B3BE9}" srcOrd="0" destOrd="0" presId="urn:microsoft.com/office/officeart/2005/8/layout/pyramid4"/>
    <dgm:cxn modelId="{2DB28DCA-883E-654F-A579-58C85F638932}" type="presParOf" srcId="{26D08FB9-BABA-49FE-8D82-A6E1E8B24915}" destId="{225C4588-543A-4F5A-8C62-AEEDC6A31254}" srcOrd="1" destOrd="0" presId="urn:microsoft.com/office/officeart/2005/8/layout/pyramid4"/>
    <dgm:cxn modelId="{C85AF8B1-85DC-C744-A72C-2A987F70BAA9}" type="presParOf" srcId="{26D08FB9-BABA-49FE-8D82-A6E1E8B24915}" destId="{11C41BE5-74A0-4B91-A295-EAC3ABC976AA}" srcOrd="2" destOrd="0" presId="urn:microsoft.com/office/officeart/2005/8/layout/pyramid4"/>
    <dgm:cxn modelId="{FA89A1A2-0478-C947-9C96-753FB08597A7}" type="presParOf" srcId="{26D08FB9-BABA-49FE-8D82-A6E1E8B24915}" destId="{47D21CB0-FC4A-422C-A2B2-385764972C3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5CC9A-5827-41E8-AF52-12C18E846A78}"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950F0CA3-F710-41C2-9794-6D66F41620C5}">
      <dgm:prSet phldrT="[Text]"/>
      <dgm:spPr/>
      <dgm:t>
        <a:bodyPr/>
        <a:lstStyle/>
        <a:p>
          <a:pPr rtl="0"/>
          <a:r>
            <a:rPr lang="en-US" b="1" i="0" u="none" dirty="0" smtClean="0"/>
            <a:t>Application in Community Pharmacy</a:t>
          </a:r>
          <a:endParaRPr lang="en-US" b="1" dirty="0"/>
        </a:p>
      </dgm:t>
    </dgm:pt>
    <dgm:pt modelId="{BEA407F9-7C83-4681-ABBE-076930003983}" type="parTrans" cxnId="{5E41DE3F-4626-46DC-8E2A-7087327199D1}">
      <dgm:prSet/>
      <dgm:spPr/>
      <dgm:t>
        <a:bodyPr/>
        <a:lstStyle/>
        <a:p>
          <a:endParaRPr lang="en-US"/>
        </a:p>
      </dgm:t>
    </dgm:pt>
    <dgm:pt modelId="{651D1A02-C99F-4B7D-AC14-1E1DB2978273}" type="sibTrans" cxnId="{5E41DE3F-4626-46DC-8E2A-7087327199D1}">
      <dgm:prSet/>
      <dgm:spPr/>
      <dgm:t>
        <a:bodyPr/>
        <a:lstStyle/>
        <a:p>
          <a:endParaRPr lang="en-US"/>
        </a:p>
      </dgm:t>
    </dgm:pt>
    <dgm:pt modelId="{62C28296-0EEB-4B4E-85DB-CB9EDAEEF17A}">
      <dgm:prSet phldrT="[Text]" custT="1"/>
      <dgm:spPr/>
      <dgm:t>
        <a:bodyPr/>
        <a:lstStyle/>
        <a:p>
          <a:r>
            <a:rPr lang="en-US" sz="1200" b="1" dirty="0" smtClean="0"/>
            <a:t>Teamwork</a:t>
          </a:r>
          <a:endParaRPr lang="en-US" sz="1200" b="1" dirty="0"/>
        </a:p>
      </dgm:t>
    </dgm:pt>
    <dgm:pt modelId="{45A965FA-6C4E-45B5-9745-3AE054583295}" type="parTrans" cxnId="{3931CDE8-9A10-48AE-A97D-E3D603F09B4C}">
      <dgm:prSet/>
      <dgm:spPr/>
      <dgm:t>
        <a:bodyPr/>
        <a:lstStyle/>
        <a:p>
          <a:endParaRPr lang="en-US"/>
        </a:p>
      </dgm:t>
    </dgm:pt>
    <dgm:pt modelId="{2977E525-FCC3-46FC-947F-A3B520DDDFA6}" type="sibTrans" cxnId="{3931CDE8-9A10-48AE-A97D-E3D603F09B4C}">
      <dgm:prSet/>
      <dgm:spPr/>
      <dgm:t>
        <a:bodyPr/>
        <a:lstStyle/>
        <a:p>
          <a:endParaRPr lang="en-US"/>
        </a:p>
      </dgm:t>
    </dgm:pt>
    <dgm:pt modelId="{AB4BCFC9-5F66-4A21-A310-0C9FA90CE76E}">
      <dgm:prSet phldrT="[Text]" custT="1"/>
      <dgm:spPr/>
      <dgm:t>
        <a:bodyPr/>
        <a:lstStyle/>
        <a:p>
          <a:r>
            <a:rPr lang="en-US" sz="1100" b="1" dirty="0" smtClean="0"/>
            <a:t>Leadership</a:t>
          </a:r>
          <a:endParaRPr lang="en-US" sz="1100" b="1" dirty="0"/>
        </a:p>
      </dgm:t>
    </dgm:pt>
    <dgm:pt modelId="{92F7B395-B5A4-4584-AF2B-4DD7E2FC6D47}" type="parTrans" cxnId="{6F92D198-9980-45C2-9C66-AC9F8165CE64}">
      <dgm:prSet/>
      <dgm:spPr/>
      <dgm:t>
        <a:bodyPr/>
        <a:lstStyle/>
        <a:p>
          <a:endParaRPr lang="en-US"/>
        </a:p>
      </dgm:t>
    </dgm:pt>
    <dgm:pt modelId="{6A33A528-54B7-437E-B579-6CBDF1D1A44D}" type="sibTrans" cxnId="{6F92D198-9980-45C2-9C66-AC9F8165CE64}">
      <dgm:prSet/>
      <dgm:spPr/>
      <dgm:t>
        <a:bodyPr/>
        <a:lstStyle/>
        <a:p>
          <a:endParaRPr lang="en-US"/>
        </a:p>
      </dgm:t>
    </dgm:pt>
    <dgm:pt modelId="{133C3BB9-F5AF-4060-B384-FF4A36FBEB75}">
      <dgm:prSet phldrT="[Text]" custT="1"/>
      <dgm:spPr/>
      <dgm:t>
        <a:bodyPr/>
        <a:lstStyle/>
        <a:p>
          <a:r>
            <a:rPr lang="en-US" sz="1200" b="1" dirty="0" smtClean="0"/>
            <a:t>Strengths</a:t>
          </a:r>
          <a:endParaRPr lang="en-US" sz="1200" b="1" dirty="0"/>
        </a:p>
      </dgm:t>
    </dgm:pt>
    <dgm:pt modelId="{039859AA-246D-4230-94AA-A110CC165107}" type="parTrans" cxnId="{D80B2951-31FD-464C-AF93-B049DED39151}">
      <dgm:prSet/>
      <dgm:spPr/>
      <dgm:t>
        <a:bodyPr/>
        <a:lstStyle/>
        <a:p>
          <a:endParaRPr lang="en-US"/>
        </a:p>
      </dgm:t>
    </dgm:pt>
    <dgm:pt modelId="{BA754F32-BC76-4669-8F47-3CC8BCF028EE}" type="sibTrans" cxnId="{D80B2951-31FD-464C-AF93-B049DED39151}">
      <dgm:prSet/>
      <dgm:spPr/>
      <dgm:t>
        <a:bodyPr/>
        <a:lstStyle/>
        <a:p>
          <a:endParaRPr lang="en-US"/>
        </a:p>
      </dgm:t>
    </dgm:pt>
    <dgm:pt modelId="{26D08FB9-BABA-49FE-8D82-A6E1E8B24915}" type="pres">
      <dgm:prSet presAssocID="{3355CC9A-5827-41E8-AF52-12C18E846A78}" presName="compositeShape" presStyleCnt="0">
        <dgm:presLayoutVars>
          <dgm:chMax val="9"/>
          <dgm:dir/>
          <dgm:resizeHandles val="exact"/>
        </dgm:presLayoutVars>
      </dgm:prSet>
      <dgm:spPr/>
      <dgm:t>
        <a:bodyPr/>
        <a:lstStyle/>
        <a:p>
          <a:endParaRPr lang="en-US"/>
        </a:p>
      </dgm:t>
    </dgm:pt>
    <dgm:pt modelId="{068167F7-527F-4DEF-A47F-F7AB7F6B3BE9}" type="pres">
      <dgm:prSet presAssocID="{3355CC9A-5827-41E8-AF52-12C18E846A78}" presName="triangle1" presStyleLbl="node1" presStyleIdx="0" presStyleCnt="4">
        <dgm:presLayoutVars>
          <dgm:bulletEnabled val="1"/>
        </dgm:presLayoutVars>
      </dgm:prSet>
      <dgm:spPr/>
      <dgm:t>
        <a:bodyPr/>
        <a:lstStyle/>
        <a:p>
          <a:endParaRPr lang="en-US"/>
        </a:p>
      </dgm:t>
    </dgm:pt>
    <dgm:pt modelId="{225C4588-543A-4F5A-8C62-AEEDC6A31254}" type="pres">
      <dgm:prSet presAssocID="{3355CC9A-5827-41E8-AF52-12C18E846A78}" presName="triangle2" presStyleLbl="node1" presStyleIdx="1" presStyleCnt="4">
        <dgm:presLayoutVars>
          <dgm:bulletEnabled val="1"/>
        </dgm:presLayoutVars>
      </dgm:prSet>
      <dgm:spPr/>
      <dgm:t>
        <a:bodyPr/>
        <a:lstStyle/>
        <a:p>
          <a:endParaRPr lang="en-US"/>
        </a:p>
      </dgm:t>
    </dgm:pt>
    <dgm:pt modelId="{11C41BE5-74A0-4B91-A295-EAC3ABC976AA}" type="pres">
      <dgm:prSet presAssocID="{3355CC9A-5827-41E8-AF52-12C18E846A78}" presName="triangle3" presStyleLbl="node1" presStyleIdx="2" presStyleCnt="4">
        <dgm:presLayoutVars>
          <dgm:bulletEnabled val="1"/>
        </dgm:presLayoutVars>
      </dgm:prSet>
      <dgm:spPr/>
      <dgm:t>
        <a:bodyPr/>
        <a:lstStyle/>
        <a:p>
          <a:endParaRPr lang="en-US"/>
        </a:p>
      </dgm:t>
    </dgm:pt>
    <dgm:pt modelId="{47D21CB0-FC4A-422C-A2B2-385764972C34}" type="pres">
      <dgm:prSet presAssocID="{3355CC9A-5827-41E8-AF52-12C18E846A78}" presName="triangle4" presStyleLbl="node1" presStyleIdx="3" presStyleCnt="4">
        <dgm:presLayoutVars>
          <dgm:bulletEnabled val="1"/>
        </dgm:presLayoutVars>
      </dgm:prSet>
      <dgm:spPr/>
      <dgm:t>
        <a:bodyPr/>
        <a:lstStyle/>
        <a:p>
          <a:endParaRPr lang="en-US"/>
        </a:p>
      </dgm:t>
    </dgm:pt>
  </dgm:ptLst>
  <dgm:cxnLst>
    <dgm:cxn modelId="{388C7196-0ED0-AB4C-B69C-FED907BBCEEF}" type="presOf" srcId="{133C3BB9-F5AF-4060-B384-FF4A36FBEB75}" destId="{47D21CB0-FC4A-422C-A2B2-385764972C34}" srcOrd="0" destOrd="0" presId="urn:microsoft.com/office/officeart/2005/8/layout/pyramid4"/>
    <dgm:cxn modelId="{D80B2951-31FD-464C-AF93-B049DED39151}" srcId="{3355CC9A-5827-41E8-AF52-12C18E846A78}" destId="{133C3BB9-F5AF-4060-B384-FF4A36FBEB75}" srcOrd="3" destOrd="0" parTransId="{039859AA-246D-4230-94AA-A110CC165107}" sibTransId="{BA754F32-BC76-4669-8F47-3CC8BCF028EE}"/>
    <dgm:cxn modelId="{3931CDE8-9A10-48AE-A97D-E3D603F09B4C}" srcId="{3355CC9A-5827-41E8-AF52-12C18E846A78}" destId="{62C28296-0EEB-4B4E-85DB-CB9EDAEEF17A}" srcOrd="1" destOrd="0" parTransId="{45A965FA-6C4E-45B5-9745-3AE054583295}" sibTransId="{2977E525-FCC3-46FC-947F-A3B520DDDFA6}"/>
    <dgm:cxn modelId="{6F92D198-9980-45C2-9C66-AC9F8165CE64}" srcId="{3355CC9A-5827-41E8-AF52-12C18E846A78}" destId="{AB4BCFC9-5F66-4A21-A310-0C9FA90CE76E}" srcOrd="2" destOrd="0" parTransId="{92F7B395-B5A4-4584-AF2B-4DD7E2FC6D47}" sibTransId="{6A33A528-54B7-437E-B579-6CBDF1D1A44D}"/>
    <dgm:cxn modelId="{F8C13F3E-D50A-734B-99A8-602E4A1A54B0}" type="presOf" srcId="{3355CC9A-5827-41E8-AF52-12C18E846A78}" destId="{26D08FB9-BABA-49FE-8D82-A6E1E8B24915}" srcOrd="0" destOrd="0" presId="urn:microsoft.com/office/officeart/2005/8/layout/pyramid4"/>
    <dgm:cxn modelId="{ADBB5D98-CF62-A742-9183-FA8B85307C24}" type="presOf" srcId="{AB4BCFC9-5F66-4A21-A310-0C9FA90CE76E}" destId="{11C41BE5-74A0-4B91-A295-EAC3ABC976AA}" srcOrd="0" destOrd="0" presId="urn:microsoft.com/office/officeart/2005/8/layout/pyramid4"/>
    <dgm:cxn modelId="{5E41DE3F-4626-46DC-8E2A-7087327199D1}" srcId="{3355CC9A-5827-41E8-AF52-12C18E846A78}" destId="{950F0CA3-F710-41C2-9794-6D66F41620C5}" srcOrd="0" destOrd="0" parTransId="{BEA407F9-7C83-4681-ABBE-076930003983}" sibTransId="{651D1A02-C99F-4B7D-AC14-1E1DB2978273}"/>
    <dgm:cxn modelId="{937BCC12-A9F7-5743-8CE2-26A2E5C6C7D2}" type="presOf" srcId="{62C28296-0EEB-4B4E-85DB-CB9EDAEEF17A}" destId="{225C4588-543A-4F5A-8C62-AEEDC6A31254}" srcOrd="0" destOrd="0" presId="urn:microsoft.com/office/officeart/2005/8/layout/pyramid4"/>
    <dgm:cxn modelId="{834CD6AD-B81C-4548-BF01-FB9CD9B246F9}" type="presOf" srcId="{950F0CA3-F710-41C2-9794-6D66F41620C5}" destId="{068167F7-527F-4DEF-A47F-F7AB7F6B3BE9}" srcOrd="0" destOrd="0" presId="urn:microsoft.com/office/officeart/2005/8/layout/pyramid4"/>
    <dgm:cxn modelId="{8344A858-9687-364E-B294-BD06C9A8C3B3}" type="presParOf" srcId="{26D08FB9-BABA-49FE-8D82-A6E1E8B24915}" destId="{068167F7-527F-4DEF-A47F-F7AB7F6B3BE9}" srcOrd="0" destOrd="0" presId="urn:microsoft.com/office/officeart/2005/8/layout/pyramid4"/>
    <dgm:cxn modelId="{1EC8AAA2-5A58-FB4E-AEE5-06EF2E4AB1C8}" type="presParOf" srcId="{26D08FB9-BABA-49FE-8D82-A6E1E8B24915}" destId="{225C4588-543A-4F5A-8C62-AEEDC6A31254}" srcOrd="1" destOrd="0" presId="urn:microsoft.com/office/officeart/2005/8/layout/pyramid4"/>
    <dgm:cxn modelId="{F4E43138-7E6F-304C-AA52-19252DFB39B6}" type="presParOf" srcId="{26D08FB9-BABA-49FE-8D82-A6E1E8B24915}" destId="{11C41BE5-74A0-4B91-A295-EAC3ABC976AA}" srcOrd="2" destOrd="0" presId="urn:microsoft.com/office/officeart/2005/8/layout/pyramid4"/>
    <dgm:cxn modelId="{C2AF603D-0142-9E4E-835F-75FB2045BB46}" type="presParOf" srcId="{26D08FB9-BABA-49FE-8D82-A6E1E8B24915}" destId="{47D21CB0-FC4A-422C-A2B2-385764972C3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5CC9A-5827-41E8-AF52-12C18E846A78}"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950F0CA3-F710-41C2-9794-6D66F41620C5}">
      <dgm:prSet phldrT="[Text]"/>
      <dgm:spPr/>
      <dgm:t>
        <a:bodyPr/>
        <a:lstStyle/>
        <a:p>
          <a:pPr rtl="0"/>
          <a:r>
            <a:rPr lang="en-US" b="1" i="0" u="none" dirty="0" smtClean="0"/>
            <a:t>Application in Community Pharmacy</a:t>
          </a:r>
          <a:endParaRPr lang="en-US" b="1" dirty="0"/>
        </a:p>
      </dgm:t>
    </dgm:pt>
    <dgm:pt modelId="{BEA407F9-7C83-4681-ABBE-076930003983}" type="parTrans" cxnId="{5E41DE3F-4626-46DC-8E2A-7087327199D1}">
      <dgm:prSet/>
      <dgm:spPr/>
      <dgm:t>
        <a:bodyPr/>
        <a:lstStyle/>
        <a:p>
          <a:endParaRPr lang="en-US"/>
        </a:p>
      </dgm:t>
    </dgm:pt>
    <dgm:pt modelId="{651D1A02-C99F-4B7D-AC14-1E1DB2978273}" type="sibTrans" cxnId="{5E41DE3F-4626-46DC-8E2A-7087327199D1}">
      <dgm:prSet/>
      <dgm:spPr/>
      <dgm:t>
        <a:bodyPr/>
        <a:lstStyle/>
        <a:p>
          <a:endParaRPr lang="en-US"/>
        </a:p>
      </dgm:t>
    </dgm:pt>
    <dgm:pt modelId="{62C28296-0EEB-4B4E-85DB-CB9EDAEEF17A}">
      <dgm:prSet phldrT="[Text]" custT="1"/>
      <dgm:spPr/>
      <dgm:t>
        <a:bodyPr/>
        <a:lstStyle/>
        <a:p>
          <a:r>
            <a:rPr lang="en-US" sz="1200" b="1" dirty="0" smtClean="0"/>
            <a:t>Teamwork</a:t>
          </a:r>
          <a:endParaRPr lang="en-US" sz="1200" b="1" dirty="0"/>
        </a:p>
      </dgm:t>
    </dgm:pt>
    <dgm:pt modelId="{45A965FA-6C4E-45B5-9745-3AE054583295}" type="parTrans" cxnId="{3931CDE8-9A10-48AE-A97D-E3D603F09B4C}">
      <dgm:prSet/>
      <dgm:spPr/>
      <dgm:t>
        <a:bodyPr/>
        <a:lstStyle/>
        <a:p>
          <a:endParaRPr lang="en-US"/>
        </a:p>
      </dgm:t>
    </dgm:pt>
    <dgm:pt modelId="{2977E525-FCC3-46FC-947F-A3B520DDDFA6}" type="sibTrans" cxnId="{3931CDE8-9A10-48AE-A97D-E3D603F09B4C}">
      <dgm:prSet/>
      <dgm:spPr/>
      <dgm:t>
        <a:bodyPr/>
        <a:lstStyle/>
        <a:p>
          <a:endParaRPr lang="en-US"/>
        </a:p>
      </dgm:t>
    </dgm:pt>
    <dgm:pt modelId="{AB4BCFC9-5F66-4A21-A310-0C9FA90CE76E}">
      <dgm:prSet phldrT="[Text]" custT="1"/>
      <dgm:spPr/>
      <dgm:t>
        <a:bodyPr/>
        <a:lstStyle/>
        <a:p>
          <a:r>
            <a:rPr lang="en-US" sz="1100" b="1" dirty="0" smtClean="0"/>
            <a:t>Leadership</a:t>
          </a:r>
          <a:endParaRPr lang="en-US" sz="1100" b="1" dirty="0"/>
        </a:p>
      </dgm:t>
    </dgm:pt>
    <dgm:pt modelId="{92F7B395-B5A4-4584-AF2B-4DD7E2FC6D47}" type="parTrans" cxnId="{6F92D198-9980-45C2-9C66-AC9F8165CE64}">
      <dgm:prSet/>
      <dgm:spPr/>
      <dgm:t>
        <a:bodyPr/>
        <a:lstStyle/>
        <a:p>
          <a:endParaRPr lang="en-US"/>
        </a:p>
      </dgm:t>
    </dgm:pt>
    <dgm:pt modelId="{6A33A528-54B7-437E-B579-6CBDF1D1A44D}" type="sibTrans" cxnId="{6F92D198-9980-45C2-9C66-AC9F8165CE64}">
      <dgm:prSet/>
      <dgm:spPr/>
      <dgm:t>
        <a:bodyPr/>
        <a:lstStyle/>
        <a:p>
          <a:endParaRPr lang="en-US"/>
        </a:p>
      </dgm:t>
    </dgm:pt>
    <dgm:pt modelId="{133C3BB9-F5AF-4060-B384-FF4A36FBEB75}">
      <dgm:prSet phldrT="[Text]" custT="1"/>
      <dgm:spPr/>
      <dgm:t>
        <a:bodyPr/>
        <a:lstStyle/>
        <a:p>
          <a:r>
            <a:rPr lang="en-US" sz="1200" b="1" dirty="0" smtClean="0"/>
            <a:t>Strengths</a:t>
          </a:r>
          <a:endParaRPr lang="en-US" sz="1200" b="1" dirty="0"/>
        </a:p>
      </dgm:t>
    </dgm:pt>
    <dgm:pt modelId="{039859AA-246D-4230-94AA-A110CC165107}" type="parTrans" cxnId="{D80B2951-31FD-464C-AF93-B049DED39151}">
      <dgm:prSet/>
      <dgm:spPr/>
      <dgm:t>
        <a:bodyPr/>
        <a:lstStyle/>
        <a:p>
          <a:endParaRPr lang="en-US"/>
        </a:p>
      </dgm:t>
    </dgm:pt>
    <dgm:pt modelId="{BA754F32-BC76-4669-8F47-3CC8BCF028EE}" type="sibTrans" cxnId="{D80B2951-31FD-464C-AF93-B049DED39151}">
      <dgm:prSet/>
      <dgm:spPr/>
      <dgm:t>
        <a:bodyPr/>
        <a:lstStyle/>
        <a:p>
          <a:endParaRPr lang="en-US"/>
        </a:p>
      </dgm:t>
    </dgm:pt>
    <dgm:pt modelId="{26D08FB9-BABA-49FE-8D82-A6E1E8B24915}" type="pres">
      <dgm:prSet presAssocID="{3355CC9A-5827-41E8-AF52-12C18E846A78}" presName="compositeShape" presStyleCnt="0">
        <dgm:presLayoutVars>
          <dgm:chMax val="9"/>
          <dgm:dir/>
          <dgm:resizeHandles val="exact"/>
        </dgm:presLayoutVars>
      </dgm:prSet>
      <dgm:spPr/>
      <dgm:t>
        <a:bodyPr/>
        <a:lstStyle/>
        <a:p>
          <a:endParaRPr lang="en-US"/>
        </a:p>
      </dgm:t>
    </dgm:pt>
    <dgm:pt modelId="{068167F7-527F-4DEF-A47F-F7AB7F6B3BE9}" type="pres">
      <dgm:prSet presAssocID="{3355CC9A-5827-41E8-AF52-12C18E846A78}" presName="triangle1" presStyleLbl="node1" presStyleIdx="0" presStyleCnt="4">
        <dgm:presLayoutVars>
          <dgm:bulletEnabled val="1"/>
        </dgm:presLayoutVars>
      </dgm:prSet>
      <dgm:spPr/>
      <dgm:t>
        <a:bodyPr/>
        <a:lstStyle/>
        <a:p>
          <a:endParaRPr lang="en-US"/>
        </a:p>
      </dgm:t>
    </dgm:pt>
    <dgm:pt modelId="{225C4588-543A-4F5A-8C62-AEEDC6A31254}" type="pres">
      <dgm:prSet presAssocID="{3355CC9A-5827-41E8-AF52-12C18E846A78}" presName="triangle2" presStyleLbl="node1" presStyleIdx="1" presStyleCnt="4">
        <dgm:presLayoutVars>
          <dgm:bulletEnabled val="1"/>
        </dgm:presLayoutVars>
      </dgm:prSet>
      <dgm:spPr/>
      <dgm:t>
        <a:bodyPr/>
        <a:lstStyle/>
        <a:p>
          <a:endParaRPr lang="en-US"/>
        </a:p>
      </dgm:t>
    </dgm:pt>
    <dgm:pt modelId="{11C41BE5-74A0-4B91-A295-EAC3ABC976AA}" type="pres">
      <dgm:prSet presAssocID="{3355CC9A-5827-41E8-AF52-12C18E846A78}" presName="triangle3" presStyleLbl="node1" presStyleIdx="2" presStyleCnt="4">
        <dgm:presLayoutVars>
          <dgm:bulletEnabled val="1"/>
        </dgm:presLayoutVars>
      </dgm:prSet>
      <dgm:spPr/>
      <dgm:t>
        <a:bodyPr/>
        <a:lstStyle/>
        <a:p>
          <a:endParaRPr lang="en-US"/>
        </a:p>
      </dgm:t>
    </dgm:pt>
    <dgm:pt modelId="{47D21CB0-FC4A-422C-A2B2-385764972C34}" type="pres">
      <dgm:prSet presAssocID="{3355CC9A-5827-41E8-AF52-12C18E846A78}" presName="triangle4" presStyleLbl="node1" presStyleIdx="3" presStyleCnt="4">
        <dgm:presLayoutVars>
          <dgm:bulletEnabled val="1"/>
        </dgm:presLayoutVars>
      </dgm:prSet>
      <dgm:spPr/>
      <dgm:t>
        <a:bodyPr/>
        <a:lstStyle/>
        <a:p>
          <a:endParaRPr lang="en-US"/>
        </a:p>
      </dgm:t>
    </dgm:pt>
  </dgm:ptLst>
  <dgm:cxnLst>
    <dgm:cxn modelId="{0779F007-950A-1544-945D-B601BE5E9CCD}" type="presOf" srcId="{133C3BB9-F5AF-4060-B384-FF4A36FBEB75}" destId="{47D21CB0-FC4A-422C-A2B2-385764972C34}" srcOrd="0" destOrd="0" presId="urn:microsoft.com/office/officeart/2005/8/layout/pyramid4"/>
    <dgm:cxn modelId="{9C6774A6-B316-2E49-B916-2AC3F2FD3ADC}" type="presOf" srcId="{3355CC9A-5827-41E8-AF52-12C18E846A78}" destId="{26D08FB9-BABA-49FE-8D82-A6E1E8B24915}" srcOrd="0" destOrd="0" presId="urn:microsoft.com/office/officeart/2005/8/layout/pyramid4"/>
    <dgm:cxn modelId="{D80B2951-31FD-464C-AF93-B049DED39151}" srcId="{3355CC9A-5827-41E8-AF52-12C18E846A78}" destId="{133C3BB9-F5AF-4060-B384-FF4A36FBEB75}" srcOrd="3" destOrd="0" parTransId="{039859AA-246D-4230-94AA-A110CC165107}" sibTransId="{BA754F32-BC76-4669-8F47-3CC8BCF028EE}"/>
    <dgm:cxn modelId="{3931CDE8-9A10-48AE-A97D-E3D603F09B4C}" srcId="{3355CC9A-5827-41E8-AF52-12C18E846A78}" destId="{62C28296-0EEB-4B4E-85DB-CB9EDAEEF17A}" srcOrd="1" destOrd="0" parTransId="{45A965FA-6C4E-45B5-9745-3AE054583295}" sibTransId="{2977E525-FCC3-46FC-947F-A3B520DDDFA6}"/>
    <dgm:cxn modelId="{869FD4F8-C494-FE4F-9562-214951FBF94C}" type="presOf" srcId="{AB4BCFC9-5F66-4A21-A310-0C9FA90CE76E}" destId="{11C41BE5-74A0-4B91-A295-EAC3ABC976AA}" srcOrd="0" destOrd="0" presId="urn:microsoft.com/office/officeart/2005/8/layout/pyramid4"/>
    <dgm:cxn modelId="{DC24B8BF-57F4-8D4D-9337-B2C9E7AE7A06}" type="presOf" srcId="{62C28296-0EEB-4B4E-85DB-CB9EDAEEF17A}" destId="{225C4588-543A-4F5A-8C62-AEEDC6A31254}" srcOrd="0" destOrd="0" presId="urn:microsoft.com/office/officeart/2005/8/layout/pyramid4"/>
    <dgm:cxn modelId="{6F92D198-9980-45C2-9C66-AC9F8165CE64}" srcId="{3355CC9A-5827-41E8-AF52-12C18E846A78}" destId="{AB4BCFC9-5F66-4A21-A310-0C9FA90CE76E}" srcOrd="2" destOrd="0" parTransId="{92F7B395-B5A4-4584-AF2B-4DD7E2FC6D47}" sibTransId="{6A33A528-54B7-437E-B579-6CBDF1D1A44D}"/>
    <dgm:cxn modelId="{5E41DE3F-4626-46DC-8E2A-7087327199D1}" srcId="{3355CC9A-5827-41E8-AF52-12C18E846A78}" destId="{950F0CA3-F710-41C2-9794-6D66F41620C5}" srcOrd="0" destOrd="0" parTransId="{BEA407F9-7C83-4681-ABBE-076930003983}" sibTransId="{651D1A02-C99F-4B7D-AC14-1E1DB2978273}"/>
    <dgm:cxn modelId="{3AF48715-85B9-7E40-A084-BB80EC3F51C7}" type="presOf" srcId="{950F0CA3-F710-41C2-9794-6D66F41620C5}" destId="{068167F7-527F-4DEF-A47F-F7AB7F6B3BE9}" srcOrd="0" destOrd="0" presId="urn:microsoft.com/office/officeart/2005/8/layout/pyramid4"/>
    <dgm:cxn modelId="{10148414-6DFA-4343-A1F1-9AC518A4D405}" type="presParOf" srcId="{26D08FB9-BABA-49FE-8D82-A6E1E8B24915}" destId="{068167F7-527F-4DEF-A47F-F7AB7F6B3BE9}" srcOrd="0" destOrd="0" presId="urn:microsoft.com/office/officeart/2005/8/layout/pyramid4"/>
    <dgm:cxn modelId="{AAC25CCD-5BDC-114C-A3EF-1177EBEC35E2}" type="presParOf" srcId="{26D08FB9-BABA-49FE-8D82-A6E1E8B24915}" destId="{225C4588-543A-4F5A-8C62-AEEDC6A31254}" srcOrd="1" destOrd="0" presId="urn:microsoft.com/office/officeart/2005/8/layout/pyramid4"/>
    <dgm:cxn modelId="{EB651222-EC0F-F546-93A5-AB0FB7B68AED}" type="presParOf" srcId="{26D08FB9-BABA-49FE-8D82-A6E1E8B24915}" destId="{11C41BE5-74A0-4B91-A295-EAC3ABC976AA}" srcOrd="2" destOrd="0" presId="urn:microsoft.com/office/officeart/2005/8/layout/pyramid4"/>
    <dgm:cxn modelId="{E6769B1F-3DFB-F24A-A22E-1912C8A2F0E1}" type="presParOf" srcId="{26D08FB9-BABA-49FE-8D82-A6E1E8B24915}" destId="{47D21CB0-FC4A-422C-A2B2-385764972C3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67F7-527F-4DEF-A47F-F7AB7F6B3BE9}">
      <dsp:nvSpPr>
        <dsp:cNvPr id="0" name=""/>
        <dsp:cNvSpPr/>
      </dsp:nvSpPr>
      <dsp:spPr>
        <a:xfrm>
          <a:off x="3367354" y="0"/>
          <a:ext cx="2583951" cy="2583951"/>
        </a:xfrm>
        <a:prstGeom prst="triangle">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0" u="none" kern="1200" dirty="0" smtClean="0"/>
            <a:t>Application in Community Pharmacy</a:t>
          </a:r>
          <a:endParaRPr lang="en-US" sz="1600" b="1" kern="1200" dirty="0"/>
        </a:p>
      </dsp:txBody>
      <dsp:txXfrm>
        <a:off x="4013342" y="1291976"/>
        <a:ext cx="1291975" cy="1291975"/>
      </dsp:txXfrm>
    </dsp:sp>
    <dsp:sp modelId="{225C4588-543A-4F5A-8C62-AEEDC6A31254}">
      <dsp:nvSpPr>
        <dsp:cNvPr id="0" name=""/>
        <dsp:cNvSpPr/>
      </dsp:nvSpPr>
      <dsp:spPr>
        <a:xfrm>
          <a:off x="2075379" y="2583951"/>
          <a:ext cx="2583951" cy="2583951"/>
        </a:xfrm>
        <a:prstGeom prst="triangle">
          <a:avLst/>
        </a:prstGeom>
        <a:solidFill>
          <a:srgbClr val="47D87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Teamwork</a:t>
          </a:r>
          <a:endParaRPr lang="en-US" sz="1800" b="1" kern="1200" dirty="0"/>
        </a:p>
      </dsp:txBody>
      <dsp:txXfrm>
        <a:off x="2721367" y="3875927"/>
        <a:ext cx="1291975" cy="1291975"/>
      </dsp:txXfrm>
    </dsp:sp>
    <dsp:sp modelId="{11C41BE5-74A0-4B91-A295-EAC3ABC976AA}">
      <dsp:nvSpPr>
        <dsp:cNvPr id="0" name=""/>
        <dsp:cNvSpPr/>
      </dsp:nvSpPr>
      <dsp:spPr>
        <a:xfrm rot="10800000">
          <a:off x="3367354" y="2583951"/>
          <a:ext cx="2583951" cy="2583951"/>
        </a:xfrm>
        <a:prstGeom prst="triangle">
          <a:avLst/>
        </a:prstGeom>
        <a:solidFill>
          <a:srgbClr val="ACE9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Leadership</a:t>
          </a:r>
          <a:endParaRPr lang="en-US" sz="1700" b="1" kern="1200" dirty="0"/>
        </a:p>
      </dsp:txBody>
      <dsp:txXfrm rot="10800000">
        <a:off x="4013342" y="2583951"/>
        <a:ext cx="1291975" cy="1291975"/>
      </dsp:txXfrm>
    </dsp:sp>
    <dsp:sp modelId="{47D21CB0-FC4A-422C-A2B2-385764972C34}">
      <dsp:nvSpPr>
        <dsp:cNvPr id="0" name=""/>
        <dsp:cNvSpPr/>
      </dsp:nvSpPr>
      <dsp:spPr>
        <a:xfrm>
          <a:off x="4659330" y="2583951"/>
          <a:ext cx="2583951" cy="2583951"/>
        </a:xfrm>
        <a:prstGeom prst="triangle">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Strengths</a:t>
          </a:r>
          <a:endParaRPr lang="en-US" sz="1800" b="1" kern="1200" dirty="0"/>
        </a:p>
      </dsp:txBody>
      <dsp:txXfrm>
        <a:off x="5305318" y="3875927"/>
        <a:ext cx="1291975" cy="1291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67F7-527F-4DEF-A47F-F7AB7F6B3BE9}">
      <dsp:nvSpPr>
        <dsp:cNvPr id="0" name=""/>
        <dsp:cNvSpPr/>
      </dsp:nvSpPr>
      <dsp:spPr>
        <a:xfrm>
          <a:off x="1832010" y="0"/>
          <a:ext cx="1695235" cy="1695235"/>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b="1" i="0" u="none" kern="1200" dirty="0" smtClean="0"/>
            <a:t>Application in Community Pharmacy</a:t>
          </a:r>
          <a:endParaRPr lang="en-US" sz="1000" b="1" kern="1200" dirty="0"/>
        </a:p>
      </dsp:txBody>
      <dsp:txXfrm>
        <a:off x="2255819" y="847618"/>
        <a:ext cx="847617" cy="847617"/>
      </dsp:txXfrm>
    </dsp:sp>
    <dsp:sp modelId="{225C4588-543A-4F5A-8C62-AEEDC6A31254}">
      <dsp:nvSpPr>
        <dsp:cNvPr id="0" name=""/>
        <dsp:cNvSpPr/>
      </dsp:nvSpPr>
      <dsp:spPr>
        <a:xfrm>
          <a:off x="984392" y="1695235"/>
          <a:ext cx="1695235" cy="1695235"/>
        </a:xfrm>
        <a:prstGeom prst="triangl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Teamwork</a:t>
          </a:r>
          <a:endParaRPr lang="en-US" sz="1200" b="1" kern="1200" dirty="0"/>
        </a:p>
      </dsp:txBody>
      <dsp:txXfrm>
        <a:off x="1408201" y="2542853"/>
        <a:ext cx="847617" cy="847617"/>
      </dsp:txXfrm>
    </dsp:sp>
    <dsp:sp modelId="{11C41BE5-74A0-4B91-A295-EAC3ABC976AA}">
      <dsp:nvSpPr>
        <dsp:cNvPr id="0" name=""/>
        <dsp:cNvSpPr/>
      </dsp:nvSpPr>
      <dsp:spPr>
        <a:xfrm rot="10800000">
          <a:off x="1832010" y="1695235"/>
          <a:ext cx="1695235" cy="1695235"/>
        </a:xfrm>
        <a:prstGeom prst="triangl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Leadership</a:t>
          </a:r>
          <a:endParaRPr lang="en-US" sz="1100" b="1" kern="1200" dirty="0"/>
        </a:p>
      </dsp:txBody>
      <dsp:txXfrm rot="10800000">
        <a:off x="2255819" y="1695235"/>
        <a:ext cx="847617" cy="847617"/>
      </dsp:txXfrm>
    </dsp:sp>
    <dsp:sp modelId="{47D21CB0-FC4A-422C-A2B2-385764972C34}">
      <dsp:nvSpPr>
        <dsp:cNvPr id="0" name=""/>
        <dsp:cNvSpPr/>
      </dsp:nvSpPr>
      <dsp:spPr>
        <a:xfrm>
          <a:off x="2679628" y="1695235"/>
          <a:ext cx="1695235" cy="1695235"/>
        </a:xfrm>
        <a:prstGeom prst="triangl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Strengths</a:t>
          </a:r>
          <a:endParaRPr lang="en-US" sz="1200" b="1" kern="1200" dirty="0"/>
        </a:p>
      </dsp:txBody>
      <dsp:txXfrm>
        <a:off x="3103437" y="2542853"/>
        <a:ext cx="847617" cy="847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67F7-527F-4DEF-A47F-F7AB7F6B3BE9}">
      <dsp:nvSpPr>
        <dsp:cNvPr id="0" name=""/>
        <dsp:cNvSpPr/>
      </dsp:nvSpPr>
      <dsp:spPr>
        <a:xfrm>
          <a:off x="1832010" y="0"/>
          <a:ext cx="1695235" cy="1695235"/>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b="1" i="0" u="none" kern="1200" dirty="0" smtClean="0"/>
            <a:t>Application in Community Pharmacy</a:t>
          </a:r>
          <a:endParaRPr lang="en-US" sz="1000" b="1" kern="1200" dirty="0"/>
        </a:p>
      </dsp:txBody>
      <dsp:txXfrm>
        <a:off x="2255819" y="847618"/>
        <a:ext cx="847617" cy="847617"/>
      </dsp:txXfrm>
    </dsp:sp>
    <dsp:sp modelId="{225C4588-543A-4F5A-8C62-AEEDC6A31254}">
      <dsp:nvSpPr>
        <dsp:cNvPr id="0" name=""/>
        <dsp:cNvSpPr/>
      </dsp:nvSpPr>
      <dsp:spPr>
        <a:xfrm>
          <a:off x="984392" y="1695235"/>
          <a:ext cx="1695235" cy="1695235"/>
        </a:xfrm>
        <a:prstGeom prst="triangl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Teamwork</a:t>
          </a:r>
          <a:endParaRPr lang="en-US" sz="1200" b="1" kern="1200" dirty="0"/>
        </a:p>
      </dsp:txBody>
      <dsp:txXfrm>
        <a:off x="1408201" y="2542853"/>
        <a:ext cx="847617" cy="847617"/>
      </dsp:txXfrm>
    </dsp:sp>
    <dsp:sp modelId="{11C41BE5-74A0-4B91-A295-EAC3ABC976AA}">
      <dsp:nvSpPr>
        <dsp:cNvPr id="0" name=""/>
        <dsp:cNvSpPr/>
      </dsp:nvSpPr>
      <dsp:spPr>
        <a:xfrm rot="10800000">
          <a:off x="1832010" y="1695235"/>
          <a:ext cx="1695235" cy="1695235"/>
        </a:xfrm>
        <a:prstGeom prst="triangl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Leadership</a:t>
          </a:r>
          <a:endParaRPr lang="en-US" sz="1100" b="1" kern="1200" dirty="0"/>
        </a:p>
      </dsp:txBody>
      <dsp:txXfrm rot="10800000">
        <a:off x="2255819" y="1695235"/>
        <a:ext cx="847617" cy="847617"/>
      </dsp:txXfrm>
    </dsp:sp>
    <dsp:sp modelId="{47D21CB0-FC4A-422C-A2B2-385764972C34}">
      <dsp:nvSpPr>
        <dsp:cNvPr id="0" name=""/>
        <dsp:cNvSpPr/>
      </dsp:nvSpPr>
      <dsp:spPr>
        <a:xfrm>
          <a:off x="2679628" y="1695235"/>
          <a:ext cx="1695235" cy="1695235"/>
        </a:xfrm>
        <a:prstGeom prst="triangl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Strengths</a:t>
          </a:r>
          <a:endParaRPr lang="en-US" sz="1200" b="1" kern="1200" dirty="0"/>
        </a:p>
      </dsp:txBody>
      <dsp:txXfrm>
        <a:off x="3103437" y="2542853"/>
        <a:ext cx="847617" cy="8476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5059D6-16ED-9F45-B219-39103D8F077D}" type="datetimeFigureOut">
              <a:rPr lang="en-US" smtClean="0"/>
              <a:t>12/21/2016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86C901-0C70-8A44-A744-D2DD86943189}" type="slidenum">
              <a:rPr lang="en-US" smtClean="0"/>
              <a:t>‹#›</a:t>
            </a:fld>
            <a:endParaRPr lang="en-US"/>
          </a:p>
        </p:txBody>
      </p:sp>
    </p:spTree>
    <p:extLst>
      <p:ext uri="{BB962C8B-B14F-4D97-AF65-F5344CB8AC3E}">
        <p14:creationId xmlns:p14="http://schemas.microsoft.com/office/powerpoint/2010/main" val="2111911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0090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en-US" dirty="0"/>
          </a:p>
        </p:txBody>
      </p:sp>
      <p:sp>
        <p:nvSpPr>
          <p:cNvPr id="23" name="Shape 2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3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88" name="Shape 8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16596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635208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103" name="Shape 10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80028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70712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endParaRPr lang="en-US" sz="1100" dirty="0"/>
          </a:p>
        </p:txBody>
      </p:sp>
      <p:sp>
        <p:nvSpPr>
          <p:cNvPr id="117" name="Shape 11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45927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918125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31" name="Shape 13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26114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lvl="0" indent="-228600" rtl="0">
              <a:spcBef>
                <a:spcPts val="0"/>
              </a:spcBef>
              <a:buChar char="●"/>
            </a:pPr>
            <a:endParaRPr lang="en-US" dirty="0"/>
          </a:p>
        </p:txBody>
      </p:sp>
      <p:sp>
        <p:nvSpPr>
          <p:cNvPr id="138" name="Shape 13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32114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46" name="Shape 14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78182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lvl="0" indent="-228600" rtl="0">
              <a:spcBef>
                <a:spcPts val="0"/>
              </a:spcBef>
              <a:buChar char="●"/>
            </a:pPr>
            <a:endParaRPr lang="en-US" dirty="0"/>
          </a:p>
        </p:txBody>
      </p:sp>
      <p:sp>
        <p:nvSpPr>
          <p:cNvPr id="153" name="Shape 15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186691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 name="Shape 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 name="Shape 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131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61" name="Shape 16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69208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68" name="Shape 16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22</a:t>
            </a:fld>
            <a:endParaRPr lang="en-US"/>
          </a:p>
        </p:txBody>
      </p:sp>
    </p:spTree>
    <p:extLst>
      <p:ext uri="{BB962C8B-B14F-4D97-AF65-F5344CB8AC3E}">
        <p14:creationId xmlns:p14="http://schemas.microsoft.com/office/powerpoint/2010/main" val="120927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US" sz="1100" dirty="0" smtClean="0"/>
              <a:t>.</a:t>
            </a:r>
            <a:endParaRPr lang="en-US" sz="1100" dirty="0"/>
          </a:p>
        </p:txBody>
      </p:sp>
      <p:sp>
        <p:nvSpPr>
          <p:cNvPr id="175" name="Shape 17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45367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91" name="Shape 19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322179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1068733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14" name="Shape 21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27</a:t>
            </a:fld>
            <a:endParaRPr lang="en-US"/>
          </a:p>
        </p:txBody>
      </p:sp>
    </p:spTree>
    <p:extLst>
      <p:ext uri="{BB962C8B-B14F-4D97-AF65-F5344CB8AC3E}">
        <p14:creationId xmlns:p14="http://schemas.microsoft.com/office/powerpoint/2010/main" val="115244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lang="en-US" sz="1100" dirty="0"/>
          </a:p>
        </p:txBody>
      </p:sp>
      <p:sp>
        <p:nvSpPr>
          <p:cNvPr id="222" name="Shape 22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997749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67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35" name="Shape 23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30</a:t>
            </a:fld>
            <a:endParaRPr lang="en-US"/>
          </a:p>
        </p:txBody>
      </p:sp>
    </p:spTree>
    <p:extLst>
      <p:ext uri="{BB962C8B-B14F-4D97-AF65-F5344CB8AC3E}">
        <p14:creationId xmlns:p14="http://schemas.microsoft.com/office/powerpoint/2010/main" val="546556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lang="en-US" sz="1000" dirty="0">
              <a:solidFill>
                <a:srgbClr val="FF0000"/>
              </a:solidFill>
              <a:latin typeface="Verdana"/>
              <a:ea typeface="Verdana"/>
              <a:cs typeface="Verdana"/>
              <a:sym typeface="Verdana"/>
            </a:endParaRPr>
          </a:p>
        </p:txBody>
      </p:sp>
      <p:sp>
        <p:nvSpPr>
          <p:cNvPr id="242" name="Shape 24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118046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39" name="Shape 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39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250" name="Shape 25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spTree>
    <p:extLst>
      <p:ext uri="{BB962C8B-B14F-4D97-AF65-F5344CB8AC3E}">
        <p14:creationId xmlns:p14="http://schemas.microsoft.com/office/powerpoint/2010/main" val="1563070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lang="en-US" dirty="0"/>
          </a:p>
        </p:txBody>
      </p:sp>
      <p:sp>
        <p:nvSpPr>
          <p:cNvPr id="257" name="Shape 25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366036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a:p>
        </p:txBody>
      </p:sp>
      <p:sp>
        <p:nvSpPr>
          <p:cNvPr id="264" name="Shape 26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1582508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71" name="Shape 27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extLst>
      <p:ext uri="{BB962C8B-B14F-4D97-AF65-F5344CB8AC3E}">
        <p14:creationId xmlns:p14="http://schemas.microsoft.com/office/powerpoint/2010/main" val="643509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278" name="Shape 27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731242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extLst>
      <p:ext uri="{BB962C8B-B14F-4D97-AF65-F5344CB8AC3E}">
        <p14:creationId xmlns:p14="http://schemas.microsoft.com/office/powerpoint/2010/main" val="2096479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marR="0" lvl="0" indent="-304800" algn="l" defTabSz="914400" rtl="0" eaLnBrk="1" fontAlgn="auto" latinLnBrk="0" hangingPunct="1">
              <a:lnSpc>
                <a:spcPct val="100000"/>
              </a:lnSpc>
              <a:spcBef>
                <a:spcPts val="0"/>
              </a:spcBef>
              <a:spcAft>
                <a:spcPts val="0"/>
              </a:spcAft>
              <a:buClrTx/>
              <a:buSzPct val="100000"/>
              <a:buFontTx/>
              <a:buNone/>
              <a:tabLst/>
              <a:defRPr/>
            </a:pPr>
            <a:endParaRPr lang="en-US" i="1" dirty="0">
              <a:solidFill>
                <a:srgbClr val="E79805"/>
              </a:solidFill>
              <a:latin typeface="Verdana"/>
              <a:ea typeface="Verdana"/>
              <a:cs typeface="Verdana"/>
              <a:sym typeface="Verdana"/>
            </a:endParaRPr>
          </a:p>
        </p:txBody>
      </p:sp>
      <p:sp>
        <p:nvSpPr>
          <p:cNvPr id="291" name="Shape 29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365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298" name="Shape 29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a:p>
        </p:txBody>
      </p:sp>
    </p:spTree>
    <p:extLst>
      <p:ext uri="{BB962C8B-B14F-4D97-AF65-F5344CB8AC3E}">
        <p14:creationId xmlns:p14="http://schemas.microsoft.com/office/powerpoint/2010/main" val="113497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smtClean="0"/>
              <a:t>Update to </a:t>
            </a:r>
            <a:r>
              <a:rPr lang="en-US" dirty="0" err="1" smtClean="0"/>
              <a:t>Nanci’s</a:t>
            </a:r>
            <a:r>
              <a:rPr lang="en-US" dirty="0" smtClean="0"/>
              <a:t> new wording</a:t>
            </a:r>
            <a:r>
              <a:rPr lang="is-IS" dirty="0" smtClean="0"/>
              <a:t>…</a:t>
            </a:r>
            <a:endParaRPr dirty="0"/>
          </a:p>
        </p:txBody>
      </p:sp>
      <p:sp>
        <p:nvSpPr>
          <p:cNvPr id="305" name="Shape 30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Tree>
    <p:extLst>
      <p:ext uri="{BB962C8B-B14F-4D97-AF65-F5344CB8AC3E}">
        <p14:creationId xmlns:p14="http://schemas.microsoft.com/office/powerpoint/2010/main" val="589642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Clr>
                <a:srgbClr val="595959"/>
              </a:buClr>
              <a:buSzPct val="25000"/>
              <a:buFont typeface="Verdana"/>
              <a:buNone/>
            </a:pPr>
            <a:endParaRPr lang="en-US" sz="2700" dirty="0">
              <a:solidFill>
                <a:srgbClr val="595959"/>
              </a:solidFill>
              <a:latin typeface="Verdana"/>
              <a:ea typeface="Verdana"/>
              <a:cs typeface="Verdana"/>
              <a:sym typeface="Verdana"/>
            </a:endParaRPr>
          </a:p>
        </p:txBody>
      </p:sp>
      <p:sp>
        <p:nvSpPr>
          <p:cNvPr id="312" name="Shape 31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41</a:t>
            </a:fld>
            <a:endParaRPr lang="en-US"/>
          </a:p>
        </p:txBody>
      </p:sp>
    </p:spTree>
    <p:extLst>
      <p:ext uri="{BB962C8B-B14F-4D97-AF65-F5344CB8AC3E}">
        <p14:creationId xmlns:p14="http://schemas.microsoft.com/office/powerpoint/2010/main" val="163468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457200" algn="l" rtl="0">
              <a:spcBef>
                <a:spcPts val="0"/>
              </a:spcBef>
              <a:buSzPct val="25000"/>
              <a:buNone/>
            </a:pPr>
            <a:endParaRPr dirty="0"/>
          </a:p>
        </p:txBody>
      </p:sp>
      <p:sp>
        <p:nvSpPr>
          <p:cNvPr id="46" name="Shape 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5095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2886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4616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50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181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5039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749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1" name="Shape 361"/>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1414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49</a:t>
            </a:fld>
            <a:endParaRPr lang="en-US"/>
          </a:p>
        </p:txBody>
      </p:sp>
    </p:spTree>
    <p:extLst>
      <p:ext uri="{BB962C8B-B14F-4D97-AF65-F5344CB8AC3E}">
        <p14:creationId xmlns:p14="http://schemas.microsoft.com/office/powerpoint/2010/main" val="1511460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6294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lang="en-US" sz="2700" dirty="0">
              <a:solidFill>
                <a:srgbClr val="595959"/>
              </a:solidFill>
              <a:latin typeface="Verdana"/>
              <a:ea typeface="Verdana"/>
              <a:cs typeface="Verdana"/>
              <a:sym typeface="Verdana"/>
            </a:endParaRPr>
          </a:p>
        </p:txBody>
      </p:sp>
      <p:sp>
        <p:nvSpPr>
          <p:cNvPr id="382" name="Shape 38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51</a:t>
            </a:fld>
            <a:endParaRPr lang="en-US"/>
          </a:p>
        </p:txBody>
      </p:sp>
    </p:spTree>
    <p:extLst>
      <p:ext uri="{BB962C8B-B14F-4D97-AF65-F5344CB8AC3E}">
        <p14:creationId xmlns:p14="http://schemas.microsoft.com/office/powerpoint/2010/main" val="50928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53" name="Shape 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8612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lnSpc>
                <a:spcPct val="150000"/>
              </a:lnSpc>
              <a:spcBef>
                <a:spcPts val="0"/>
              </a:spcBef>
              <a:buNone/>
            </a:pPr>
            <a:endParaRPr dirty="0">
              <a:solidFill>
                <a:srgbClr val="C00000"/>
              </a:solidFill>
              <a:latin typeface="Verdana"/>
              <a:ea typeface="Verdana"/>
              <a:cs typeface="Verdana"/>
              <a:sym typeface="Verdana"/>
            </a:endParaRPr>
          </a:p>
          <a:p>
            <a:pPr lvl="0">
              <a:spcBef>
                <a:spcPts val="560"/>
              </a:spcBef>
              <a:buClr>
                <a:schemeClr val="dk1"/>
              </a:buClr>
              <a:buSzPct val="39285"/>
              <a:buFont typeface="Arial"/>
              <a:buNone/>
            </a:pPr>
            <a:endParaRPr sz="2800" i="1" dirty="0">
              <a:solidFill>
                <a:srgbClr val="E79805"/>
              </a:solidFill>
              <a:latin typeface="Verdana"/>
              <a:ea typeface="Verdana"/>
              <a:cs typeface="Verdana"/>
              <a:sym typeface="Verdana"/>
            </a:endParaRPr>
          </a:p>
          <a:p>
            <a:pPr lvl="0">
              <a:spcBef>
                <a:spcPts val="0"/>
              </a:spcBef>
              <a:buNone/>
            </a:pPr>
            <a:endParaRPr dirty="0"/>
          </a:p>
        </p:txBody>
      </p:sp>
      <p:sp>
        <p:nvSpPr>
          <p:cNvPr id="389" name="Shape 38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52</a:t>
            </a:fld>
            <a:endParaRPr lang="en-US"/>
          </a:p>
        </p:txBody>
      </p:sp>
    </p:spTree>
    <p:extLst>
      <p:ext uri="{BB962C8B-B14F-4D97-AF65-F5344CB8AC3E}">
        <p14:creationId xmlns:p14="http://schemas.microsoft.com/office/powerpoint/2010/main" val="1786593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50000"/>
              </a:lnSpc>
              <a:spcBef>
                <a:spcPts val="0"/>
              </a:spcBef>
              <a:spcAft>
                <a:spcPts val="0"/>
              </a:spcAft>
              <a:buClr>
                <a:srgbClr val="595959"/>
              </a:buClr>
              <a:buSzTx/>
              <a:buFontTx/>
              <a:buNone/>
              <a:tabLst/>
              <a:defRPr/>
            </a:pPr>
            <a:endParaRPr lang="en-US" sz="1400" dirty="0">
              <a:solidFill>
                <a:srgbClr val="595959"/>
              </a:solidFill>
              <a:latin typeface="Verdana"/>
              <a:ea typeface="Verdana"/>
              <a:cs typeface="Verdana"/>
              <a:sym typeface="Verdana"/>
            </a:endParaRPr>
          </a:p>
        </p:txBody>
      </p:sp>
      <p:sp>
        <p:nvSpPr>
          <p:cNvPr id="396" name="Shape 39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53</a:t>
            </a:fld>
            <a:endParaRPr lang="en-US"/>
          </a:p>
        </p:txBody>
      </p:sp>
    </p:spTree>
    <p:extLst>
      <p:ext uri="{BB962C8B-B14F-4D97-AF65-F5344CB8AC3E}">
        <p14:creationId xmlns:p14="http://schemas.microsoft.com/office/powerpoint/2010/main" val="1164820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410" name="Shape 41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54</a:t>
            </a:fld>
            <a:endParaRPr lang="en-US"/>
          </a:p>
        </p:txBody>
      </p:sp>
    </p:spTree>
    <p:extLst>
      <p:ext uri="{BB962C8B-B14F-4D97-AF65-F5344CB8AC3E}">
        <p14:creationId xmlns:p14="http://schemas.microsoft.com/office/powerpoint/2010/main" val="1838220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55</a:t>
            </a:fld>
            <a:endParaRPr lang="en-US"/>
          </a:p>
        </p:txBody>
      </p:sp>
    </p:spTree>
    <p:extLst>
      <p:ext uri="{BB962C8B-B14F-4D97-AF65-F5344CB8AC3E}">
        <p14:creationId xmlns:p14="http://schemas.microsoft.com/office/powerpoint/2010/main" val="680629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417" name="Shape 41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56</a:t>
            </a:fld>
            <a:endParaRPr lang="en-US"/>
          </a:p>
        </p:txBody>
      </p:sp>
    </p:spTree>
    <p:extLst>
      <p:ext uri="{BB962C8B-B14F-4D97-AF65-F5344CB8AC3E}">
        <p14:creationId xmlns:p14="http://schemas.microsoft.com/office/powerpoint/2010/main" val="12665001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424" name="Shape 42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57</a:t>
            </a:fld>
            <a:endParaRPr lang="en-US"/>
          </a:p>
        </p:txBody>
      </p:sp>
    </p:spTree>
    <p:extLst>
      <p:ext uri="{BB962C8B-B14F-4D97-AF65-F5344CB8AC3E}">
        <p14:creationId xmlns:p14="http://schemas.microsoft.com/office/powerpoint/2010/main" val="210700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43" name="Shape 4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000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29637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164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456" name="Shape 45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61</a:t>
            </a:fld>
            <a:endParaRPr lang="en-US"/>
          </a:p>
        </p:txBody>
      </p:sp>
    </p:spTree>
    <p:extLst>
      <p:ext uri="{BB962C8B-B14F-4D97-AF65-F5344CB8AC3E}">
        <p14:creationId xmlns:p14="http://schemas.microsoft.com/office/powerpoint/2010/main" val="213025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p:txBody>
      </p:sp>
      <p:sp>
        <p:nvSpPr>
          <p:cNvPr id="59" name="Shape 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75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lnSpc>
                <a:spcPct val="115000"/>
              </a:lnSpc>
              <a:spcBef>
                <a:spcPts val="0"/>
              </a:spcBef>
              <a:buClr>
                <a:schemeClr val="dk1"/>
              </a:buClr>
              <a:buSzPct val="55000"/>
              <a:buFont typeface="Arial"/>
              <a:buNone/>
            </a:pPr>
            <a:endParaRPr sz="2000" baseline="30000" dirty="0"/>
          </a:p>
        </p:txBody>
      </p:sp>
      <p:sp>
        <p:nvSpPr>
          <p:cNvPr id="66" name="Shape 6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9713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rtl="0">
              <a:spcBef>
                <a:spcPts val="0"/>
              </a:spcBef>
              <a:buChar char="●"/>
            </a:pPr>
            <a:endParaRPr lang="en-US" dirty="0"/>
          </a:p>
        </p:txBody>
      </p:sp>
      <p:sp>
        <p:nvSpPr>
          <p:cNvPr id="72" name="Shape 7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4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None/>
              <a:tabLst/>
              <a:defRPr/>
            </a:pPr>
            <a:endParaRPr lang="en-US" dirty="0">
              <a:solidFill>
                <a:srgbClr val="404040"/>
              </a:solidFill>
            </a:endParaRPr>
          </a:p>
        </p:txBody>
      </p:sp>
      <p:sp>
        <p:nvSpPr>
          <p:cNvPr id="79" name="Shape 7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986303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499521"/>
            <a:ext cx="7772400" cy="1470024"/>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Verdana"/>
              <a:buNone/>
              <a:defRPr sz="4800" b="0" i="0" u="none" strike="noStrike" cap="none">
                <a:solidFill>
                  <a:srgbClr val="595959"/>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685800" y="3023433"/>
            <a:ext cx="7086600" cy="548967"/>
          </a:xfrm>
          <a:prstGeom prst="rect">
            <a:avLst/>
          </a:prstGeom>
          <a:noFill/>
          <a:ln>
            <a:noFill/>
          </a:ln>
        </p:spPr>
        <p:txBody>
          <a:bodyPr lIns="91425" tIns="91425" rIns="91425" bIns="91425" anchor="t" anchorCtr="0"/>
          <a:lstStyle>
            <a:lvl1pPr marL="0" marR="0" lvl="0" indent="0" algn="l" rtl="0">
              <a:spcBef>
                <a:spcPts val="560"/>
              </a:spcBef>
              <a:buClr>
                <a:srgbClr val="E79805"/>
              </a:buClr>
              <a:buFont typeface="Arial"/>
              <a:buNone/>
              <a:defRPr sz="2800" b="0" i="1" u="none" strike="noStrike" cap="none">
                <a:solidFill>
                  <a:srgbClr val="E79805"/>
                </a:solidFill>
                <a:latin typeface="Verdana"/>
                <a:ea typeface="Verdana"/>
                <a:cs typeface="Verdana"/>
                <a:sym typeface="Verdana"/>
              </a:defRPr>
            </a:lvl1pPr>
            <a:lvl2pPr marL="457200" marR="0" lvl="1" indent="0" algn="ctr" rtl="0">
              <a:spcBef>
                <a:spcPts val="560"/>
              </a:spcBef>
              <a:buClr>
                <a:srgbClr val="888888"/>
              </a:buClr>
              <a:buFont typeface="Arial"/>
              <a:buNone/>
              <a:defRPr sz="2800" b="0" i="0" u="none" strike="noStrike" cap="none">
                <a:solidFill>
                  <a:srgbClr val="888888"/>
                </a:solidFill>
                <a:latin typeface="Verdana"/>
                <a:ea typeface="Verdana"/>
                <a:cs typeface="Verdana"/>
                <a:sym typeface="Verdana"/>
              </a:defRPr>
            </a:lvl2pPr>
            <a:lvl3pPr marL="914400" marR="0" lvl="2" indent="0" algn="ctr" rtl="0">
              <a:spcBef>
                <a:spcPts val="480"/>
              </a:spcBef>
              <a:buClr>
                <a:srgbClr val="888888"/>
              </a:buClr>
              <a:buFont typeface="Arial"/>
              <a:buNone/>
              <a:defRPr sz="2400" b="0" i="0" u="none" strike="noStrike" cap="none">
                <a:solidFill>
                  <a:srgbClr val="888888"/>
                </a:solidFill>
                <a:latin typeface="Verdana"/>
                <a:ea typeface="Verdana"/>
                <a:cs typeface="Verdana"/>
                <a:sym typeface="Verdana"/>
              </a:defRPr>
            </a:lvl3pPr>
            <a:lvl4pPr marL="1371600" marR="0" lvl="3" indent="0" algn="ctr" rtl="0">
              <a:spcBef>
                <a:spcPts val="400"/>
              </a:spcBef>
              <a:buClr>
                <a:srgbClr val="888888"/>
              </a:buClr>
              <a:buFont typeface="Arial"/>
              <a:buNone/>
              <a:defRPr sz="2000" b="0" i="0" u="none" strike="noStrike" cap="none">
                <a:solidFill>
                  <a:srgbClr val="888888"/>
                </a:solidFill>
                <a:latin typeface="Verdana"/>
                <a:ea typeface="Verdana"/>
                <a:cs typeface="Verdana"/>
                <a:sym typeface="Verdana"/>
              </a:defRPr>
            </a:lvl4pPr>
            <a:lvl5pPr marL="1828800" marR="0" lvl="4" indent="0" algn="ctr" rtl="0">
              <a:spcBef>
                <a:spcPts val="400"/>
              </a:spcBef>
              <a:buClr>
                <a:srgbClr val="888888"/>
              </a:buClr>
              <a:buFont typeface="Arial"/>
              <a:buNone/>
              <a:defRPr sz="2000" b="0" i="0" u="none" strike="noStrike" cap="none">
                <a:solidFill>
                  <a:srgbClr val="888888"/>
                </a:solidFill>
                <a:latin typeface="Verdana"/>
                <a:ea typeface="Verdana"/>
                <a:cs typeface="Verdana"/>
                <a:sym typeface="Verdana"/>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cxnSp>
        <p:nvCxnSpPr>
          <p:cNvPr id="14" name="Shape 14"/>
          <p:cNvCxnSpPr/>
          <p:nvPr/>
        </p:nvCxnSpPr>
        <p:spPr>
          <a:xfrm>
            <a:off x="708370" y="6373032"/>
            <a:ext cx="4437181" cy="15439"/>
          </a:xfrm>
          <a:prstGeom prst="straightConnector1">
            <a:avLst/>
          </a:prstGeom>
          <a:noFill/>
          <a:ln w="38100" cap="rnd" cmpd="sng">
            <a:solidFill>
              <a:srgbClr val="E6A057"/>
            </a:solidFill>
            <a:prstDash val="solid"/>
            <a:round/>
            <a:headEnd type="none" w="med" len="med"/>
            <a:tailEnd type="none" w="med" len="med"/>
          </a:ln>
        </p:spPr>
      </p:cxnSp>
      <p:pic>
        <p:nvPicPr>
          <p:cNvPr id="15" name="Shape 15"/>
          <p:cNvPicPr preferRelativeResize="0"/>
          <p:nvPr/>
        </p:nvPicPr>
        <p:blipFill rotWithShape="1">
          <a:blip r:embed="rId2">
            <a:alphaModFix/>
          </a:blip>
          <a:srcRect/>
          <a:stretch/>
        </p:blipFill>
        <p:spPr>
          <a:xfrm>
            <a:off x="5219289" y="6043098"/>
            <a:ext cx="3678901" cy="6165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00539E"/>
              </a:buClr>
              <a:buFont typeface="Verdana"/>
              <a:buNone/>
              <a:defRPr sz="4000" b="0" i="0" u="none" strike="noStrike" cap="none">
                <a:solidFill>
                  <a:srgbClr val="00539E"/>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934063" y="1600200"/>
            <a:ext cx="7752734" cy="4525963"/>
          </a:xfrm>
          <a:prstGeom prst="rect">
            <a:avLst/>
          </a:prstGeom>
          <a:noFill/>
          <a:ln>
            <a:noFill/>
          </a:ln>
        </p:spPr>
        <p:txBody>
          <a:bodyPr lIns="91425" tIns="91425" rIns="91425" bIns="91425" anchor="t" anchorCtr="0"/>
          <a:lstStyle>
            <a:lvl1pPr marL="342900" marR="0" lvl="0" indent="-200660" algn="l" rtl="0">
              <a:lnSpc>
                <a:spcPct val="150000"/>
              </a:lnSpc>
              <a:spcBef>
                <a:spcPts val="0"/>
              </a:spcBef>
              <a:buClr>
                <a:srgbClr val="E79805"/>
              </a:buClr>
              <a:buSzPct val="80000"/>
              <a:buFont typeface="Noto Sans Symbols"/>
              <a:buChar char="▪"/>
              <a:defRPr sz="2800" b="0" i="0" u="none" strike="noStrike" cap="none">
                <a:solidFill>
                  <a:srgbClr val="595959"/>
                </a:solidFill>
                <a:latin typeface="Verdana"/>
                <a:ea typeface="Verdana"/>
                <a:cs typeface="Verdana"/>
                <a:sym typeface="Verdana"/>
              </a:defRPr>
            </a:lvl1pPr>
            <a:lvl2pPr marL="742950" marR="0" lvl="1" indent="-143509" algn="l" rtl="0">
              <a:lnSpc>
                <a:spcPct val="150000"/>
              </a:lnSpc>
              <a:spcBef>
                <a:spcPts val="0"/>
              </a:spcBef>
              <a:buClr>
                <a:srgbClr val="E79805"/>
              </a:buClr>
              <a:buSzPct val="80000"/>
              <a:buFont typeface="Arial"/>
              <a:buChar char="–"/>
              <a:defRPr sz="2800" b="0" i="0" u="none" strike="noStrike" cap="none">
                <a:solidFill>
                  <a:srgbClr val="595959"/>
                </a:solidFill>
                <a:latin typeface="Verdana"/>
                <a:ea typeface="Verdana"/>
                <a:cs typeface="Verdana"/>
                <a:sym typeface="Verdana"/>
              </a:defRPr>
            </a:lvl2pPr>
            <a:lvl3pPr marL="1143000" marR="0" lvl="2" indent="-106680" algn="l" rtl="0">
              <a:lnSpc>
                <a:spcPct val="150000"/>
              </a:lnSpc>
              <a:spcBef>
                <a:spcPts val="0"/>
              </a:spcBef>
              <a:buClr>
                <a:srgbClr val="E79805"/>
              </a:buClr>
              <a:buSzPct val="80000"/>
              <a:buFont typeface="Arial"/>
              <a:buChar char="•"/>
              <a:defRPr sz="2400" b="0" i="0" u="none" strike="noStrike" cap="none">
                <a:solidFill>
                  <a:srgbClr val="595959"/>
                </a:solidFill>
                <a:latin typeface="Verdana"/>
                <a:ea typeface="Verdana"/>
                <a:cs typeface="Verdana"/>
                <a:sym typeface="Verdana"/>
              </a:defRPr>
            </a:lvl3pPr>
            <a:lvl4pPr marL="1600200" marR="0" lvl="3" indent="-127000" algn="l" rtl="0">
              <a:lnSpc>
                <a:spcPct val="150000"/>
              </a:lnSpc>
              <a:spcBef>
                <a:spcPts val="0"/>
              </a:spcBef>
              <a:buClr>
                <a:srgbClr val="E79805"/>
              </a:buClr>
              <a:buSzPct val="80000"/>
              <a:buFont typeface="Arial"/>
              <a:buChar char="–"/>
              <a:defRPr sz="2000" b="0" i="0" u="none" strike="noStrike" cap="none">
                <a:solidFill>
                  <a:srgbClr val="595959"/>
                </a:solidFill>
                <a:latin typeface="Verdana"/>
                <a:ea typeface="Verdana"/>
                <a:cs typeface="Verdana"/>
                <a:sym typeface="Verdana"/>
              </a:defRPr>
            </a:lvl4pPr>
            <a:lvl5pPr marL="2057400" marR="0" lvl="4" indent="-127000" algn="l" rtl="0">
              <a:lnSpc>
                <a:spcPct val="150000"/>
              </a:lnSpc>
              <a:spcBef>
                <a:spcPts val="0"/>
              </a:spcBef>
              <a:buClr>
                <a:srgbClr val="E79805"/>
              </a:buClr>
              <a:buSzPct val="80000"/>
              <a:buFont typeface="Arial"/>
              <a:buChar char="»"/>
              <a:defRPr sz="2000" b="0" i="0" u="none" strike="noStrike" cap="none">
                <a:solidFill>
                  <a:srgbClr val="595959"/>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 name="Shape 19"/>
          <p:cNvPicPr preferRelativeResize="0"/>
          <p:nvPr/>
        </p:nvPicPr>
        <p:blipFill rotWithShape="1">
          <a:blip r:embed="rId2">
            <a:alphaModFix/>
          </a:blip>
          <a:srcRect/>
          <a:stretch/>
        </p:blipFill>
        <p:spPr>
          <a:xfrm>
            <a:off x="7331884" y="6039589"/>
            <a:ext cx="1543333" cy="621430"/>
          </a:xfrm>
          <a:prstGeom prst="rect">
            <a:avLst/>
          </a:prstGeom>
          <a:noFill/>
          <a:ln>
            <a:noFill/>
          </a:ln>
        </p:spPr>
      </p:pic>
      <p:cxnSp>
        <p:nvCxnSpPr>
          <p:cNvPr id="20" name="Shape 20"/>
          <p:cNvCxnSpPr/>
          <p:nvPr/>
        </p:nvCxnSpPr>
        <p:spPr>
          <a:xfrm>
            <a:off x="651012" y="6373032"/>
            <a:ext cx="6697201" cy="23300"/>
          </a:xfrm>
          <a:prstGeom prst="straightConnector1">
            <a:avLst/>
          </a:prstGeom>
          <a:noFill/>
          <a:ln w="38100" cap="rnd" cmpd="sng">
            <a:solidFill>
              <a:srgbClr val="E6A057"/>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595959"/>
              </a:buClr>
              <a:buFont typeface="Verdana"/>
              <a:buNone/>
              <a:defRPr sz="4000" b="0" i="0" u="none" strike="noStrike" cap="none">
                <a:solidFill>
                  <a:srgbClr val="595959"/>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aacp.org/resources/education/cape/Open%20Access%20Documents/CAPEoutcomes2013.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apple.com/br/education/docs/CBL_Classroom_Guide_Jan_2011.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1499521"/>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4800" b="0" i="0" u="none" strike="noStrike" cap="none">
                <a:solidFill>
                  <a:srgbClr val="595959"/>
                </a:solidFill>
                <a:latin typeface="Verdana"/>
                <a:ea typeface="Verdana"/>
                <a:cs typeface="Verdana"/>
                <a:sym typeface="Verdana"/>
              </a:rPr>
              <a:t>Training All Students as Leaders and Change Agents</a:t>
            </a:r>
          </a:p>
        </p:txBody>
      </p:sp>
      <p:sp>
        <p:nvSpPr>
          <p:cNvPr id="26" name="Shape 26"/>
          <p:cNvSpPr txBox="1">
            <a:spLocks noGrp="1"/>
          </p:cNvSpPr>
          <p:nvPr>
            <p:ph type="subTitle" idx="1"/>
          </p:nvPr>
        </p:nvSpPr>
        <p:spPr>
          <a:xfrm>
            <a:off x="685800" y="3460755"/>
            <a:ext cx="7622458" cy="548967"/>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r>
              <a:rPr lang="en-US" sz="2400"/>
              <a:t>Rachel Allen, Pharm.D.</a:t>
            </a:r>
          </a:p>
          <a:p>
            <a:pPr lvl="0" rtl="0">
              <a:spcBef>
                <a:spcPts val="0"/>
              </a:spcBef>
              <a:buClr>
                <a:srgbClr val="E79805"/>
              </a:buClr>
              <a:buSzPct val="25000"/>
              <a:buFont typeface="Arial"/>
              <a:buNone/>
            </a:pPr>
            <a:r>
              <a:rPr lang="en-US" sz="2400"/>
              <a:t>Kelsey Brantner, B.S.</a:t>
            </a:r>
          </a:p>
          <a:p>
            <a:pPr marL="0" marR="0" lvl="0" indent="0" algn="l" rtl="0">
              <a:spcBef>
                <a:spcPts val="0"/>
              </a:spcBef>
              <a:buClr>
                <a:srgbClr val="E79805"/>
              </a:buClr>
              <a:buSzPct val="25000"/>
              <a:buFont typeface="Arial"/>
              <a:buNone/>
            </a:pPr>
            <a:r>
              <a:rPr lang="en-US" sz="2400"/>
              <a:t>Curtis G. Jefferson, M.S.</a:t>
            </a:r>
          </a:p>
          <a:p>
            <a:pPr marL="0" marR="0" lvl="0" indent="0" algn="l" rtl="0">
              <a:spcBef>
                <a:spcPts val="0"/>
              </a:spcBef>
              <a:buClr>
                <a:srgbClr val="E79805"/>
              </a:buClr>
              <a:buSzPct val="25000"/>
              <a:buFont typeface="Arial"/>
              <a:buNone/>
            </a:pPr>
            <a:r>
              <a:rPr lang="en-US" sz="2400"/>
              <a:t>Nanci Murphy, Pharm.D.</a:t>
            </a:r>
          </a:p>
          <a:p>
            <a:pPr marL="0" marR="0" lvl="0" indent="0" algn="l" rtl="0">
              <a:spcBef>
                <a:spcPts val="0"/>
              </a:spcBef>
              <a:buClr>
                <a:srgbClr val="E79805"/>
              </a:buClr>
              <a:buSzPct val="25000"/>
              <a:buFont typeface="Arial"/>
              <a:buNone/>
            </a:pPr>
            <a:r>
              <a:rPr lang="en-US" sz="2400"/>
              <a:t>Shannon Panther, Pharm.D., BCACP</a:t>
            </a:r>
          </a:p>
          <a:p>
            <a:pPr marL="0" marR="0" lvl="0" indent="0" algn="l" rtl="0">
              <a:spcBef>
                <a:spcPts val="0"/>
              </a:spcBef>
              <a:buClr>
                <a:srgbClr val="E79805"/>
              </a:buClr>
              <a:buSzPct val="25000"/>
              <a:buFont typeface="Arial"/>
              <a:buNone/>
            </a:pPr>
            <a:r>
              <a:rPr lang="en-US" sz="2400"/>
              <a:t>Jennifer D. Robinson, Pharm.D.</a:t>
            </a:r>
          </a:p>
        </p:txBody>
      </p:sp>
      <p:pic>
        <p:nvPicPr>
          <p:cNvPr id="27" name="Shape 27"/>
          <p:cNvPicPr preferRelativeResize="0"/>
          <p:nvPr/>
        </p:nvPicPr>
        <p:blipFill>
          <a:blip r:embed="rId3">
            <a:alphaModFix/>
          </a:blip>
          <a:stretch>
            <a:fillRect/>
          </a:stretch>
        </p:blipFill>
        <p:spPr>
          <a:xfrm>
            <a:off x="6905346" y="2831202"/>
            <a:ext cx="1265674" cy="781949"/>
          </a:xfrm>
          <a:prstGeom prst="rect">
            <a:avLst/>
          </a:prstGeom>
          <a:noFill/>
          <a:ln>
            <a:noFill/>
          </a:ln>
        </p:spPr>
      </p:pic>
      <p:pic>
        <p:nvPicPr>
          <p:cNvPr id="28" name="Shape 28"/>
          <p:cNvPicPr preferRelativeResize="0"/>
          <p:nvPr/>
        </p:nvPicPr>
        <p:blipFill>
          <a:blip r:embed="rId4">
            <a:alphaModFix/>
          </a:blip>
          <a:stretch>
            <a:fillRect/>
          </a:stretch>
        </p:blipFill>
        <p:spPr>
          <a:xfrm>
            <a:off x="6620358" y="3841749"/>
            <a:ext cx="1835667" cy="840949"/>
          </a:xfrm>
          <a:prstGeom prst="rect">
            <a:avLst/>
          </a:prstGeom>
          <a:noFill/>
          <a:ln>
            <a:noFill/>
          </a:ln>
        </p:spPr>
      </p:pic>
      <p:pic>
        <p:nvPicPr>
          <p:cNvPr id="29" name="Shape 29"/>
          <p:cNvPicPr preferRelativeResize="0"/>
          <p:nvPr/>
        </p:nvPicPr>
        <p:blipFill>
          <a:blip r:embed="rId5">
            <a:alphaModFix/>
          </a:blip>
          <a:stretch>
            <a:fillRect/>
          </a:stretch>
        </p:blipFill>
        <p:spPr>
          <a:xfrm>
            <a:off x="6760443" y="4881923"/>
            <a:ext cx="1555492" cy="781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IPPE Course Structure</a:t>
            </a:r>
          </a:p>
        </p:txBody>
      </p:sp>
      <p:sp>
        <p:nvSpPr>
          <p:cNvPr id="82" name="Shape 82"/>
          <p:cNvSpPr txBox="1">
            <a:spLocks noGrp="1"/>
          </p:cNvSpPr>
          <p:nvPr>
            <p:ph type="body" idx="1"/>
          </p:nvPr>
        </p:nvSpPr>
        <p:spPr>
          <a:xfrm>
            <a:off x="934075" y="1600200"/>
            <a:ext cx="7752600" cy="3782700"/>
          </a:xfrm>
          <a:prstGeom prst="rect">
            <a:avLst/>
          </a:prstGeom>
        </p:spPr>
        <p:txBody>
          <a:bodyPr lIns="91425" tIns="91425" rIns="91425" bIns="91425" anchor="t" anchorCtr="0">
            <a:noAutofit/>
          </a:bodyPr>
          <a:lstStyle/>
          <a:p>
            <a:pPr marL="0" lvl="0" indent="0" rtl="0">
              <a:spcBef>
                <a:spcPts val="0"/>
              </a:spcBef>
              <a:buNone/>
            </a:pPr>
            <a:endParaRPr sz="2400"/>
          </a:p>
          <a:p>
            <a:pPr marL="914400" lvl="0" indent="457200" rtl="0">
              <a:spcBef>
                <a:spcPts val="0"/>
              </a:spcBef>
              <a:buNone/>
            </a:pPr>
            <a:endParaRPr sz="2400" b="1"/>
          </a:p>
          <a:p>
            <a:pPr marL="0" lvl="0" indent="0">
              <a:spcBef>
                <a:spcPts val="0"/>
              </a:spcBef>
              <a:buNone/>
            </a:pPr>
            <a:r>
              <a:rPr lang="en-US" sz="2400"/>
              <a:t>			</a:t>
            </a:r>
          </a:p>
        </p:txBody>
      </p:sp>
      <p:graphicFrame>
        <p:nvGraphicFramePr>
          <p:cNvPr id="83" name="Shape 83"/>
          <p:cNvGraphicFramePr/>
          <p:nvPr>
            <p:extLst>
              <p:ext uri="{D42A27DB-BD31-4B8C-83A1-F6EECF244321}">
                <p14:modId xmlns:p14="http://schemas.microsoft.com/office/powerpoint/2010/main" val="223400003"/>
              </p:ext>
            </p:extLst>
          </p:nvPr>
        </p:nvGraphicFramePr>
        <p:xfrm>
          <a:off x="952500" y="1204000"/>
          <a:ext cx="7239000" cy="4457775"/>
        </p:xfrm>
        <a:graphic>
          <a:graphicData uri="http://schemas.openxmlformats.org/drawingml/2006/table">
            <a:tbl>
              <a:tblPr>
                <a:noFill/>
                <a:tableStyleId>{B70B2A52-1E90-47A9-8322-DEFB589E38CB}</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597700">
                <a:tc>
                  <a:txBody>
                    <a:bodyPr/>
                    <a:lstStyle/>
                    <a:p>
                      <a:pPr lvl="0" algn="ctr">
                        <a:spcBef>
                          <a:spcPts val="0"/>
                        </a:spcBef>
                        <a:buNone/>
                      </a:pPr>
                      <a:r>
                        <a:rPr lang="en-US" sz="3000" b="1" dirty="0">
                          <a:solidFill>
                            <a:srgbClr val="FFFFFF"/>
                          </a:solidFill>
                          <a:latin typeface="Calibri"/>
                          <a:ea typeface="Calibri"/>
                          <a:cs typeface="Calibri"/>
                          <a:sym typeface="Calibri"/>
                        </a:rPr>
                        <a:t>UW</a:t>
                      </a:r>
                    </a:p>
                  </a:txBody>
                  <a:tcPr marL="91425" marR="91425" marT="91425" marB="91425">
                    <a:lnL w="9525" cap="flat" cmpd="sng">
                      <a:solidFill>
                        <a:srgbClr val="00539E"/>
                      </a:solidFill>
                      <a:prstDash val="solid"/>
                      <a:round/>
                      <a:headEnd type="none" w="med" len="med"/>
                      <a:tailEnd type="none" w="med" len="med"/>
                    </a:lnL>
                    <a:lnR w="9525" cap="flat" cmpd="sng">
                      <a:solidFill>
                        <a:srgbClr val="00539E"/>
                      </a:solidFill>
                      <a:prstDash val="solid"/>
                      <a:round/>
                      <a:headEnd type="none" w="med" len="med"/>
                      <a:tailEnd type="none" w="med" len="med"/>
                    </a:lnR>
                    <a:lnT w="9525" cap="flat" cmpd="sng">
                      <a:solidFill>
                        <a:srgbClr val="00539E"/>
                      </a:solidFill>
                      <a:prstDash val="solid"/>
                      <a:round/>
                      <a:headEnd type="none" w="med" len="med"/>
                      <a:tailEnd type="none" w="med" len="med"/>
                    </a:lnT>
                    <a:lnB w="9525" cap="flat" cmpd="sng">
                      <a:solidFill>
                        <a:srgbClr val="00539E"/>
                      </a:solidFill>
                      <a:prstDash val="solid"/>
                      <a:round/>
                      <a:headEnd type="none" w="med" len="med"/>
                      <a:tailEnd type="none" w="med" len="med"/>
                    </a:lnB>
                    <a:solidFill>
                      <a:srgbClr val="00539E"/>
                    </a:solidFill>
                  </a:tcPr>
                </a:tc>
                <a:tc>
                  <a:txBody>
                    <a:bodyPr/>
                    <a:lstStyle/>
                    <a:p>
                      <a:pPr lvl="0" algn="ctr">
                        <a:spcBef>
                          <a:spcPts val="0"/>
                        </a:spcBef>
                        <a:buNone/>
                      </a:pPr>
                      <a:r>
                        <a:rPr lang="en-US" sz="3000" b="1" dirty="0">
                          <a:solidFill>
                            <a:srgbClr val="FFFFFF"/>
                          </a:solidFill>
                          <a:latin typeface="Calibri"/>
                          <a:ea typeface="Calibri"/>
                          <a:cs typeface="Calibri"/>
                          <a:sym typeface="Calibri"/>
                        </a:rPr>
                        <a:t>WSU</a:t>
                      </a:r>
                    </a:p>
                  </a:txBody>
                  <a:tcPr marL="91425" marR="91425" marT="91425" marB="91425">
                    <a:lnL w="9525" cap="flat" cmpd="sng">
                      <a:solidFill>
                        <a:srgbClr val="00539E"/>
                      </a:solidFill>
                      <a:prstDash val="solid"/>
                      <a:round/>
                      <a:headEnd type="none" w="med" len="med"/>
                      <a:tailEnd type="none" w="med" len="med"/>
                    </a:lnL>
                    <a:lnR w="9525" cap="flat" cmpd="sng">
                      <a:solidFill>
                        <a:srgbClr val="00539E"/>
                      </a:solidFill>
                      <a:prstDash val="solid"/>
                      <a:round/>
                      <a:headEnd type="none" w="med" len="med"/>
                      <a:tailEnd type="none" w="med" len="med"/>
                    </a:lnR>
                    <a:lnT w="9525" cap="flat" cmpd="sng">
                      <a:solidFill>
                        <a:srgbClr val="00539E"/>
                      </a:solidFill>
                      <a:prstDash val="solid"/>
                      <a:round/>
                      <a:headEnd type="none" w="med" len="med"/>
                      <a:tailEnd type="none" w="med" len="med"/>
                    </a:lnT>
                    <a:lnB w="9525" cap="flat" cmpd="sng">
                      <a:solidFill>
                        <a:srgbClr val="00539E"/>
                      </a:solidFill>
                      <a:prstDash val="solid"/>
                      <a:round/>
                      <a:headEnd type="none" w="med" len="med"/>
                      <a:tailEnd type="none" w="med" len="med"/>
                    </a:lnB>
                    <a:solidFill>
                      <a:srgbClr val="00539E"/>
                    </a:solidFill>
                  </a:tcPr>
                </a:tc>
                <a:extLst>
                  <a:ext uri="{0D108BD9-81ED-4DB2-BD59-A6C34878D82A}">
                    <a16:rowId xmlns:a16="http://schemas.microsoft.com/office/drawing/2014/main" val="10000"/>
                  </a:ext>
                </a:extLst>
              </a:tr>
              <a:tr h="597700">
                <a:tc gridSpan="2">
                  <a:txBody>
                    <a:bodyPr/>
                    <a:lstStyle/>
                    <a:p>
                      <a:pPr lvl="0" rtl="0">
                        <a:spcBef>
                          <a:spcPts val="0"/>
                        </a:spcBef>
                        <a:buNone/>
                      </a:pPr>
                      <a:r>
                        <a:rPr lang="en-US" sz="3000">
                          <a:solidFill>
                            <a:schemeClr val="dk1"/>
                          </a:solidFill>
                          <a:latin typeface="Calibri"/>
                          <a:ea typeface="Calibri"/>
                          <a:cs typeface="Calibri"/>
                          <a:sym typeface="Calibri"/>
                        </a:rPr>
                        <a:t>Fall PY2, immediately after Community IPPE </a:t>
                      </a:r>
                    </a:p>
                  </a:txBody>
                  <a:tcPr marL="91425" marR="91425" marT="91425" marB="91425">
                    <a:lnT w="9525" cap="flat" cmpd="sng">
                      <a:solidFill>
                        <a:srgbClr val="00539E"/>
                      </a:solidFill>
                      <a:prstDash val="solid"/>
                      <a:round/>
                      <a:headEnd type="none" w="med" len="med"/>
                      <a:tailEnd type="none" w="med" len="med"/>
                    </a:lnT>
                    <a:lnB w="9525" cap="flat" cmpd="sng">
                      <a:solidFill>
                        <a:srgbClr val="00539E"/>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97700">
                <a:tc>
                  <a:txBody>
                    <a:bodyPr/>
                    <a:lstStyle/>
                    <a:p>
                      <a:pPr lvl="0" rtl="0">
                        <a:spcBef>
                          <a:spcPts val="0"/>
                        </a:spcBef>
                        <a:buNone/>
                      </a:pPr>
                      <a:r>
                        <a:rPr lang="en-US" sz="3000">
                          <a:latin typeface="Calibri"/>
                          <a:ea typeface="Calibri"/>
                          <a:cs typeface="Calibri"/>
                          <a:sym typeface="Calibri"/>
                        </a:rPr>
                        <a:t>Quarters</a:t>
                      </a:r>
                    </a:p>
                  </a:txBody>
                  <a:tcPr marL="91425" marR="91425" marT="91425" marB="91425">
                    <a:lnT w="9525" cap="flat" cmpd="sng">
                      <a:solidFill>
                        <a:srgbClr val="00539E"/>
                      </a:solidFill>
                      <a:prstDash val="solid"/>
                      <a:round/>
                      <a:headEnd type="none" w="med" len="med"/>
                      <a:tailEnd type="none" w="med" len="med"/>
                    </a:lnT>
                  </a:tcPr>
                </a:tc>
                <a:tc>
                  <a:txBody>
                    <a:bodyPr/>
                    <a:lstStyle/>
                    <a:p>
                      <a:pPr lvl="0" rtl="0">
                        <a:spcBef>
                          <a:spcPts val="0"/>
                        </a:spcBef>
                        <a:buNone/>
                      </a:pPr>
                      <a:r>
                        <a:rPr lang="en-US" sz="3000">
                          <a:latin typeface="Calibri"/>
                          <a:ea typeface="Calibri"/>
                          <a:cs typeface="Calibri"/>
                          <a:sym typeface="Calibri"/>
                        </a:rPr>
                        <a:t>Semesters</a:t>
                      </a:r>
                    </a:p>
                  </a:txBody>
                  <a:tcPr marL="91425" marR="91425" marT="91425" marB="91425">
                    <a:lnT w="9525" cap="flat" cmpd="sng">
                      <a:solidFill>
                        <a:srgbClr val="00539E"/>
                      </a:solidFill>
                      <a:prstDash val="solid"/>
                      <a:round/>
                      <a:headEnd type="none" w="med" len="med"/>
                      <a:tailEnd type="none" w="med" len="med"/>
                    </a:lnT>
                  </a:tcPr>
                </a:tc>
                <a:extLst>
                  <a:ext uri="{0D108BD9-81ED-4DB2-BD59-A6C34878D82A}">
                    <a16:rowId xmlns:a16="http://schemas.microsoft.com/office/drawing/2014/main" val="10002"/>
                  </a:ext>
                </a:extLst>
              </a:tr>
              <a:tr h="1024650">
                <a:tc>
                  <a:txBody>
                    <a:bodyPr/>
                    <a:lstStyle/>
                    <a:p>
                      <a:pPr lvl="0" rtl="0">
                        <a:spcBef>
                          <a:spcPts val="0"/>
                        </a:spcBef>
                        <a:buNone/>
                      </a:pPr>
                      <a:r>
                        <a:rPr lang="en-US" sz="3000">
                          <a:latin typeface="Calibri"/>
                          <a:ea typeface="Calibri"/>
                          <a:cs typeface="Calibri"/>
                          <a:sym typeface="Calibri"/>
                        </a:rPr>
                        <a:t>Classes every other week</a:t>
                      </a:r>
                    </a:p>
                  </a:txBody>
                  <a:tcPr marL="91425" marR="91425" marT="91425" marB="91425"/>
                </a:tc>
                <a:tc>
                  <a:txBody>
                    <a:bodyPr/>
                    <a:lstStyle/>
                    <a:p>
                      <a:pPr lvl="0" rtl="0">
                        <a:spcBef>
                          <a:spcPts val="0"/>
                        </a:spcBef>
                        <a:buNone/>
                      </a:pPr>
                      <a:r>
                        <a:rPr lang="en-US" sz="3000">
                          <a:latin typeface="Calibri"/>
                          <a:ea typeface="Calibri"/>
                          <a:cs typeface="Calibri"/>
                          <a:sym typeface="Calibri"/>
                        </a:rPr>
                        <a:t>Classes every week</a:t>
                      </a:r>
                    </a:p>
                  </a:txBody>
                  <a:tcPr marL="91425" marR="91425" marT="91425" marB="91425"/>
                </a:tc>
                <a:extLst>
                  <a:ext uri="{0D108BD9-81ED-4DB2-BD59-A6C34878D82A}">
                    <a16:rowId xmlns:a16="http://schemas.microsoft.com/office/drawing/2014/main" val="10003"/>
                  </a:ext>
                </a:extLst>
              </a:tr>
              <a:tr h="1440375">
                <a:tc>
                  <a:txBody>
                    <a:bodyPr/>
                    <a:lstStyle/>
                    <a:p>
                      <a:pPr lvl="0">
                        <a:spcBef>
                          <a:spcPts val="0"/>
                        </a:spcBef>
                        <a:buNone/>
                      </a:pPr>
                      <a:r>
                        <a:rPr lang="en-US" sz="3000">
                          <a:latin typeface="Calibri"/>
                          <a:ea typeface="Calibri"/>
                          <a:cs typeface="Calibri"/>
                          <a:sym typeface="Calibri"/>
                        </a:rPr>
                        <a:t>Credit/No Credit</a:t>
                      </a:r>
                    </a:p>
                    <a:p>
                      <a:pPr marL="457200" lvl="0" indent="-381000" rtl="0">
                        <a:spcBef>
                          <a:spcPts val="0"/>
                        </a:spcBef>
                        <a:buSzPct val="100000"/>
                        <a:buFont typeface="Calibri"/>
                        <a:buChar char="●"/>
                      </a:pPr>
                      <a:r>
                        <a:rPr lang="en-US" sz="2400">
                          <a:latin typeface="Calibri"/>
                          <a:ea typeface="Calibri"/>
                          <a:cs typeface="Calibri"/>
                          <a:sym typeface="Calibri"/>
                        </a:rPr>
                        <a:t>84% threshold to earn credit</a:t>
                      </a:r>
                    </a:p>
                  </a:txBody>
                  <a:tcPr marL="91425" marR="91425" marT="91425" marB="91425"/>
                </a:tc>
                <a:tc>
                  <a:txBody>
                    <a:bodyPr/>
                    <a:lstStyle/>
                    <a:p>
                      <a:pPr lvl="0">
                        <a:spcBef>
                          <a:spcPts val="0"/>
                        </a:spcBef>
                        <a:buNone/>
                      </a:pPr>
                      <a:r>
                        <a:rPr lang="en-US" sz="3000" dirty="0">
                          <a:latin typeface="Calibri"/>
                          <a:ea typeface="Calibri"/>
                          <a:cs typeface="Calibri"/>
                          <a:sym typeface="Calibri"/>
                        </a:rPr>
                        <a:t>Graded</a:t>
                      </a:r>
                    </a:p>
                    <a:p>
                      <a:pPr marL="457200" lvl="0" indent="-381000" rtl="0">
                        <a:spcBef>
                          <a:spcPts val="0"/>
                        </a:spcBef>
                        <a:buSzPct val="100000"/>
                        <a:buFont typeface="Calibri"/>
                        <a:buChar char="●"/>
                      </a:pPr>
                      <a:r>
                        <a:rPr lang="en-US" sz="2400" dirty="0">
                          <a:latin typeface="Calibri"/>
                          <a:ea typeface="Calibri"/>
                          <a:cs typeface="Calibri"/>
                          <a:sym typeface="Calibri"/>
                        </a:rPr>
                        <a:t>Professionalism Credit</a:t>
                      </a:r>
                    </a:p>
                  </a:txBody>
                  <a:tcPr marL="91425" marR="91425" marT="91425" marB="91425"/>
                </a:tc>
                <a:extLst>
                  <a:ext uri="{0D108BD9-81ED-4DB2-BD59-A6C34878D82A}">
                    <a16:rowId xmlns:a16="http://schemas.microsoft.com/office/drawing/2014/main" val="10004"/>
                  </a:ext>
                </a:extLst>
              </a:tr>
            </a:tbl>
          </a:graphicData>
        </a:graphic>
      </p:graphicFrame>
      <p:sp>
        <p:nvSpPr>
          <p:cNvPr id="84" name="Shape 84"/>
          <p:cNvSpPr txBox="1"/>
          <p:nvPr/>
        </p:nvSpPr>
        <p:spPr>
          <a:xfrm>
            <a:off x="934075" y="5556700"/>
            <a:ext cx="7239000" cy="498000"/>
          </a:xfrm>
          <a:prstGeom prst="rect">
            <a:avLst/>
          </a:prstGeom>
          <a:noFill/>
          <a:ln>
            <a:noFill/>
          </a:ln>
        </p:spPr>
        <p:txBody>
          <a:bodyPr lIns="91425" tIns="91425" rIns="91425" bIns="91425" anchor="t" anchorCtr="0">
            <a:noAutofit/>
          </a:bodyPr>
          <a:lstStyle/>
          <a:p>
            <a:pPr lvl="0" algn="ctr">
              <a:spcBef>
                <a:spcPts val="0"/>
              </a:spcBef>
              <a:buNone/>
            </a:pPr>
            <a:r>
              <a:rPr lang="en-US" sz="3000"/>
              <a:t>Asynchronous Delivery</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Course Coordination Across Universities</a:t>
            </a:r>
          </a:p>
        </p:txBody>
      </p:sp>
      <p:sp>
        <p:nvSpPr>
          <p:cNvPr id="91" name="Shape 91"/>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28600">
              <a:spcBef>
                <a:spcPts val="0"/>
              </a:spcBef>
            </a:pPr>
            <a:r>
              <a:rPr lang="en-US"/>
              <a:t>Scheduled calls</a:t>
            </a:r>
          </a:p>
          <a:p>
            <a:pPr marL="914400" lvl="1" indent="-228600" rtl="0">
              <a:spcBef>
                <a:spcPts val="0"/>
              </a:spcBef>
            </a:pPr>
            <a:r>
              <a:rPr lang="en-US"/>
              <a:t>Maintained call notes with assigned tasks</a:t>
            </a:r>
          </a:p>
          <a:p>
            <a:pPr marL="457200" lvl="0" indent="-228600" rtl="0">
              <a:spcBef>
                <a:spcPts val="0"/>
              </a:spcBef>
            </a:pPr>
            <a:r>
              <a:rPr lang="en-US"/>
              <a:t>Google docs vs. Dropbox</a:t>
            </a:r>
          </a:p>
          <a:p>
            <a:pPr marL="457200" lvl="0" indent="-228600">
              <a:spcBef>
                <a:spcPts val="0"/>
              </a:spcBef>
            </a:pPr>
            <a:r>
              <a:rPr lang="en-US"/>
              <a:t>Deadlines</a:t>
            </a:r>
          </a:p>
          <a:p>
            <a:pPr marL="457200" lvl="0" indent="-228600">
              <a:spcBef>
                <a:spcPts val="0"/>
              </a:spcBef>
            </a:pPr>
            <a:r>
              <a:rPr lang="en-US"/>
              <a:t>IOR calls approximately one week prior to module </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588615437"/>
              </p:ext>
            </p:extLst>
          </p:nvPr>
        </p:nvGraphicFramePr>
        <p:xfrm>
          <a:off x="123290" y="1068512"/>
          <a:ext cx="9318660" cy="5167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4 Course Foundations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sz="4600">
                <a:solidFill>
                  <a:srgbClr val="00539E"/>
                </a:solidFill>
                <a:highlight>
                  <a:srgbClr val="FFFFFF"/>
                </a:highlight>
                <a:latin typeface="Arial"/>
                <a:ea typeface="Arial"/>
                <a:cs typeface="Arial"/>
                <a:sym typeface="Arial"/>
              </a:rPr>
              <a:t>Pre-Course Survey</a:t>
            </a:r>
          </a:p>
        </p:txBody>
      </p:sp>
      <p:sp>
        <p:nvSpPr>
          <p:cNvPr id="106" name="Shape 106"/>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381000" rtl="0">
              <a:lnSpc>
                <a:spcPct val="133935"/>
              </a:lnSpc>
              <a:spcBef>
                <a:spcPts val="0"/>
              </a:spcBef>
              <a:buClr>
                <a:srgbClr val="EFAB16"/>
              </a:buClr>
              <a:buSzPct val="100000"/>
              <a:buFont typeface="Calibri"/>
            </a:pPr>
            <a:r>
              <a:rPr lang="en-US" sz="2400" dirty="0">
                <a:solidFill>
                  <a:srgbClr val="404040"/>
                </a:solidFill>
                <a:highlight>
                  <a:srgbClr val="FFFFFF"/>
                </a:highlight>
                <a:latin typeface="Calibri"/>
                <a:ea typeface="Calibri"/>
                <a:cs typeface="Calibri"/>
                <a:sym typeface="Calibri"/>
              </a:rPr>
              <a:t>Pre-Course survey utilized to determine each student’s prior background with:</a:t>
            </a:r>
          </a:p>
          <a:p>
            <a:pPr marL="914400" lvl="1" indent="-342900" rtl="0">
              <a:lnSpc>
                <a:spcPct val="133935"/>
              </a:lnSpc>
              <a:spcBef>
                <a:spcPts val="0"/>
              </a:spcBef>
              <a:buSzPct val="100000"/>
              <a:buFont typeface="Calibri"/>
            </a:pPr>
            <a:r>
              <a:rPr lang="en-US" sz="1800" dirty="0">
                <a:solidFill>
                  <a:srgbClr val="404040"/>
                </a:solidFill>
                <a:latin typeface="Calibri"/>
                <a:ea typeface="Calibri"/>
                <a:cs typeface="Calibri"/>
                <a:sym typeface="Calibri"/>
              </a:rPr>
              <a:t>L</a:t>
            </a:r>
            <a:r>
              <a:rPr lang="en-US" sz="1800" dirty="0" smtClean="0">
                <a:solidFill>
                  <a:srgbClr val="404040"/>
                </a:solidFill>
                <a:latin typeface="Calibri"/>
                <a:ea typeface="Calibri"/>
                <a:cs typeface="Calibri"/>
                <a:sym typeface="Calibri"/>
              </a:rPr>
              <a:t>eadership </a:t>
            </a:r>
            <a:r>
              <a:rPr lang="en-US" sz="1800" dirty="0">
                <a:solidFill>
                  <a:srgbClr val="404040"/>
                </a:solidFill>
                <a:latin typeface="Calibri"/>
                <a:ea typeface="Calibri"/>
                <a:cs typeface="Calibri"/>
                <a:sym typeface="Calibri"/>
              </a:rPr>
              <a:t>and </a:t>
            </a:r>
            <a:r>
              <a:rPr lang="en-US" sz="1800" dirty="0" smtClean="0">
                <a:solidFill>
                  <a:srgbClr val="404040"/>
                </a:solidFill>
                <a:latin typeface="Calibri"/>
                <a:ea typeface="Calibri"/>
                <a:cs typeface="Calibri"/>
                <a:sym typeface="Calibri"/>
              </a:rPr>
              <a:t>change</a:t>
            </a:r>
          </a:p>
          <a:p>
            <a:pPr marL="914400" lvl="1" indent="-342900">
              <a:lnSpc>
                <a:spcPct val="133935"/>
              </a:lnSpc>
              <a:buSzPct val="100000"/>
              <a:buFont typeface="Calibri"/>
              <a:buChar char="–"/>
            </a:pPr>
            <a:r>
              <a:rPr lang="en-US" sz="1800" dirty="0" smtClean="0">
                <a:solidFill>
                  <a:srgbClr val="404040"/>
                </a:solidFill>
                <a:latin typeface="Calibri"/>
                <a:ea typeface="Calibri"/>
                <a:cs typeface="Calibri"/>
                <a:sym typeface="Calibri"/>
              </a:rPr>
              <a:t>Strengths</a:t>
            </a:r>
            <a:endParaRPr lang="en-US" sz="1800" dirty="0">
              <a:solidFill>
                <a:srgbClr val="404040"/>
              </a:solidFill>
              <a:latin typeface="Calibri"/>
              <a:ea typeface="Calibri"/>
              <a:cs typeface="Calibri"/>
              <a:sym typeface="Calibri"/>
            </a:endParaRPr>
          </a:p>
          <a:p>
            <a:pPr marL="914400" lvl="1" indent="-342900">
              <a:lnSpc>
                <a:spcPct val="133935"/>
              </a:lnSpc>
              <a:buSzPct val="100000"/>
              <a:buFont typeface="Calibri"/>
              <a:buChar char="–"/>
            </a:pPr>
            <a:r>
              <a:rPr lang="en-US" sz="1800" dirty="0" smtClean="0">
                <a:solidFill>
                  <a:srgbClr val="404040"/>
                </a:solidFill>
                <a:latin typeface="Calibri"/>
                <a:ea typeface="Calibri"/>
                <a:cs typeface="Calibri"/>
                <a:sym typeface="Calibri"/>
              </a:rPr>
              <a:t>Teamwork</a:t>
            </a:r>
          </a:p>
          <a:p>
            <a:pPr marL="914400" lvl="1" indent="-342900">
              <a:lnSpc>
                <a:spcPct val="133935"/>
              </a:lnSpc>
              <a:buSzPct val="100000"/>
              <a:buFont typeface="Calibri"/>
              <a:buChar char="–"/>
            </a:pPr>
            <a:r>
              <a:rPr lang="en-US" sz="1800" dirty="0">
                <a:solidFill>
                  <a:srgbClr val="404040"/>
                </a:solidFill>
                <a:latin typeface="Calibri"/>
                <a:ea typeface="Calibri"/>
                <a:cs typeface="Calibri"/>
                <a:sym typeface="Calibri"/>
              </a:rPr>
              <a:t>I</a:t>
            </a:r>
            <a:r>
              <a:rPr lang="en-US" sz="1800" dirty="0" smtClean="0">
                <a:solidFill>
                  <a:srgbClr val="404040"/>
                </a:solidFill>
                <a:latin typeface="Calibri"/>
                <a:ea typeface="Calibri"/>
                <a:cs typeface="Calibri"/>
                <a:sym typeface="Calibri"/>
              </a:rPr>
              <a:t>mplementing </a:t>
            </a:r>
            <a:r>
              <a:rPr lang="en-US" sz="1800" dirty="0">
                <a:solidFill>
                  <a:srgbClr val="404040"/>
                </a:solidFill>
                <a:latin typeface="Calibri"/>
                <a:ea typeface="Calibri"/>
                <a:cs typeface="Calibri"/>
                <a:sym typeface="Calibri"/>
              </a:rPr>
              <a:t>a new service and/or improving existing service</a:t>
            </a:r>
            <a:r>
              <a:rPr lang="en-US" sz="1800" dirty="0">
                <a:solidFill>
                  <a:srgbClr val="404040"/>
                </a:solidFill>
                <a:highlight>
                  <a:srgbClr val="FFFFFF"/>
                </a:highlight>
                <a:latin typeface="Calibri"/>
                <a:ea typeface="Calibri"/>
                <a:cs typeface="Calibri"/>
                <a:sym typeface="Calibri"/>
              </a:rPr>
              <a:t> in a community pharmacy setting</a:t>
            </a:r>
          </a:p>
          <a:p>
            <a:pPr marL="457200" lvl="0" indent="-381000" rtl="0">
              <a:lnSpc>
                <a:spcPct val="133935"/>
              </a:lnSpc>
              <a:spcBef>
                <a:spcPts val="0"/>
              </a:spcBef>
              <a:buClr>
                <a:srgbClr val="EFAB16"/>
              </a:buClr>
              <a:buSzPct val="100000"/>
              <a:buFont typeface="Calibri"/>
            </a:pPr>
            <a:r>
              <a:rPr lang="en-US" sz="2400" dirty="0">
                <a:solidFill>
                  <a:srgbClr val="404040"/>
                </a:solidFill>
                <a:highlight>
                  <a:srgbClr val="FFFFFF"/>
                </a:highlight>
                <a:latin typeface="Calibri"/>
                <a:ea typeface="Calibri"/>
                <a:cs typeface="Calibri"/>
                <a:sym typeface="Calibri"/>
              </a:rPr>
              <a:t>Assessed baseline perceptions regarding each student’s perceived abilities in the above areas</a:t>
            </a:r>
          </a:p>
          <a:p>
            <a:pPr marL="457200" lvl="0" indent="-381000" rtl="0">
              <a:lnSpc>
                <a:spcPct val="133935"/>
              </a:lnSpc>
              <a:spcBef>
                <a:spcPts val="0"/>
              </a:spcBef>
              <a:buClr>
                <a:srgbClr val="EFAB16"/>
              </a:buClr>
              <a:buSzPct val="100000"/>
              <a:buFont typeface="Calibri"/>
            </a:pPr>
            <a:r>
              <a:rPr lang="en-US" sz="2400" dirty="0">
                <a:solidFill>
                  <a:srgbClr val="404040"/>
                </a:solidFill>
                <a:highlight>
                  <a:srgbClr val="FFFFFF"/>
                </a:highlight>
                <a:latin typeface="Calibri"/>
                <a:ea typeface="Calibri"/>
                <a:cs typeface="Calibri"/>
                <a:sym typeface="Calibri"/>
              </a:rPr>
              <a:t>Completion required before classes began</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a:spcBef>
                <a:spcPts val="0"/>
              </a:spcBef>
              <a:buNone/>
            </a:pPr>
            <a:r>
              <a:rPr lang="en-US" dirty="0" smtClean="0"/>
              <a:t>Module 1</a:t>
            </a:r>
            <a:endParaRPr lang="en-US" dirty="0"/>
          </a:p>
        </p:txBody>
      </p:sp>
      <p:sp>
        <p:nvSpPr>
          <p:cNvPr id="113" name="Shape 113"/>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marL="457200" lvl="0" indent="-228600" rtl="0">
              <a:spcBef>
                <a:spcPts val="0"/>
              </a:spcBef>
              <a:buChar char="●"/>
            </a:pPr>
            <a:r>
              <a:rPr lang="en-US"/>
              <a:t>The Future of Pharmacy Practice</a:t>
            </a:r>
          </a:p>
          <a:p>
            <a:pPr marL="457200" lvl="0" indent="-228600" rtl="0">
              <a:spcBef>
                <a:spcPts val="0"/>
              </a:spcBef>
              <a:buChar char="●"/>
            </a:pPr>
            <a:r>
              <a:rPr lang="en-US"/>
              <a:t>IHI Triple Aim</a:t>
            </a:r>
          </a:p>
          <a:p>
            <a:pPr marL="457200" lvl="0" indent="-228600" rtl="0">
              <a:spcBef>
                <a:spcPts val="0"/>
              </a:spcBef>
              <a:buChar char="●"/>
            </a:pPr>
            <a:r>
              <a:rPr lang="en-US"/>
              <a:t>Introduction to Clinical Service Project</a:t>
            </a:r>
          </a:p>
        </p:txBody>
      </p:sp>
      <p:grpSp>
        <p:nvGrpSpPr>
          <p:cNvPr id="5" name="Group 4"/>
          <p:cNvGrpSpPr/>
          <p:nvPr/>
        </p:nvGrpSpPr>
        <p:grpSpPr>
          <a:xfrm>
            <a:off x="6151652" y="385570"/>
            <a:ext cx="2583951" cy="2583951"/>
            <a:chOff x="3367354" y="0"/>
            <a:chExt cx="2583951" cy="2583951"/>
          </a:xfrm>
        </p:grpSpPr>
        <p:sp>
          <p:nvSpPr>
            <p:cNvPr id="6" name="Triangle 5"/>
            <p:cNvSpPr/>
            <p:nvPr/>
          </p:nvSpPr>
          <p:spPr>
            <a:xfrm>
              <a:off x="3367354" y="0"/>
              <a:ext cx="2583951" cy="2583951"/>
            </a:xfrm>
            <a:prstGeom prst="triangl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riangle 4"/>
            <p:cNvSpPr/>
            <p:nvPr/>
          </p:nvSpPr>
          <p:spPr>
            <a:xfrm>
              <a:off x="4013342" y="1291976"/>
              <a:ext cx="1291975" cy="1291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0" u="none" kern="1200" dirty="0" smtClean="0"/>
                <a:t>Application in Community Pharmacy</a:t>
              </a:r>
              <a:endParaRPr lang="en-US" sz="1600" b="1" kern="1200" dirty="0"/>
            </a:p>
          </p:txBody>
        </p:sp>
      </p:grpSp>
      <p:grpSp>
        <p:nvGrpSpPr>
          <p:cNvPr id="8" name="Group 7"/>
          <p:cNvGrpSpPr/>
          <p:nvPr/>
        </p:nvGrpSpPr>
        <p:grpSpPr>
          <a:xfrm>
            <a:off x="4859676" y="385569"/>
            <a:ext cx="2583951" cy="2583951"/>
            <a:chOff x="3367354" y="2583951"/>
            <a:chExt cx="2583951" cy="2583951"/>
          </a:xfrm>
        </p:grpSpPr>
        <p:sp>
          <p:nvSpPr>
            <p:cNvPr id="9" name="Triangle 8"/>
            <p:cNvSpPr/>
            <p:nvPr/>
          </p:nvSpPr>
          <p:spPr>
            <a:xfrm rot="10800000">
              <a:off x="3367354" y="2583951"/>
              <a:ext cx="2583951" cy="2583951"/>
            </a:xfrm>
            <a:prstGeom prst="triangl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0" name="Triangle 4"/>
            <p:cNvSpPr/>
            <p:nvPr/>
          </p:nvSpPr>
          <p:spPr>
            <a:xfrm rot="21600000">
              <a:off x="4013342" y="2583951"/>
              <a:ext cx="1291975" cy="1291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Leadership</a:t>
              </a:r>
              <a:endParaRPr lang="en-US" sz="1700" b="1" kern="1200" dirty="0"/>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sz="4600">
                <a:solidFill>
                  <a:srgbClr val="00539E"/>
                </a:solidFill>
                <a:latin typeface="Arial"/>
                <a:ea typeface="Arial"/>
                <a:cs typeface="Arial"/>
                <a:sym typeface="Arial"/>
              </a:rPr>
              <a:t>Module 1 Design</a:t>
            </a:r>
            <a:r>
              <a:rPr lang="en-US" sz="4600">
                <a:solidFill>
                  <a:srgbClr val="404040"/>
                </a:solidFill>
                <a:latin typeface="Arial"/>
                <a:ea typeface="Arial"/>
                <a:cs typeface="Arial"/>
                <a:sym typeface="Arial"/>
              </a:rPr>
              <a:t> </a:t>
            </a:r>
          </a:p>
        </p:txBody>
      </p:sp>
      <p:sp>
        <p:nvSpPr>
          <p:cNvPr id="120" name="Shape 120"/>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28600" rtl="0">
              <a:lnSpc>
                <a:spcPct val="115000"/>
              </a:lnSpc>
              <a:spcBef>
                <a:spcPts val="0"/>
              </a:spcBef>
            </a:pPr>
            <a:r>
              <a:rPr lang="en-US" sz="2000" dirty="0"/>
              <a:t>Introduced to 4 foundations of course</a:t>
            </a:r>
          </a:p>
          <a:p>
            <a:pPr marL="914400" lvl="1" indent="-228600" rtl="0">
              <a:lnSpc>
                <a:spcPct val="115000"/>
              </a:lnSpc>
              <a:spcBef>
                <a:spcPts val="0"/>
              </a:spcBef>
            </a:pPr>
            <a:r>
              <a:rPr lang="en-US" sz="1800" dirty="0"/>
              <a:t>Leadership, Strengths, Teamwork, Application in Community Pharmacy</a:t>
            </a:r>
          </a:p>
          <a:p>
            <a:pPr marL="457200" lvl="0" indent="-228600">
              <a:lnSpc>
                <a:spcPct val="115000"/>
              </a:lnSpc>
              <a:spcBef>
                <a:spcPts val="0"/>
              </a:spcBef>
            </a:pPr>
            <a:r>
              <a:rPr lang="en-US" sz="2000" dirty="0"/>
              <a:t>Introduced Clinical Community Project &amp; Community Pharmacy Partners</a:t>
            </a:r>
          </a:p>
          <a:p>
            <a:pPr marL="457200" lvl="0" indent="-228600">
              <a:lnSpc>
                <a:spcPct val="115000"/>
              </a:lnSpc>
              <a:spcBef>
                <a:spcPts val="0"/>
              </a:spcBef>
            </a:pPr>
            <a:r>
              <a:rPr lang="en-US" sz="2000" dirty="0"/>
              <a:t>Watched videos from Rear Admiral Scott </a:t>
            </a:r>
            <a:r>
              <a:rPr lang="en-US" sz="2000" dirty="0" err="1"/>
              <a:t>Giberson</a:t>
            </a:r>
            <a:r>
              <a:rPr lang="en-US" sz="2000" dirty="0"/>
              <a:t> and </a:t>
            </a:r>
            <a:r>
              <a:rPr lang="en-US" sz="2000" dirty="0" err="1"/>
              <a:t>APhA</a:t>
            </a:r>
            <a:r>
              <a:rPr lang="en-US" sz="2000" dirty="0"/>
              <a:t> CEO Tom </a:t>
            </a:r>
            <a:r>
              <a:rPr lang="en-US" sz="2000" dirty="0" err="1"/>
              <a:t>Menighan</a:t>
            </a:r>
            <a:endParaRPr lang="en-US" sz="2000" dirty="0"/>
          </a:p>
          <a:p>
            <a:pPr marL="457200" lvl="0" indent="-228600">
              <a:lnSpc>
                <a:spcPct val="115000"/>
              </a:lnSpc>
              <a:spcBef>
                <a:spcPts val="0"/>
              </a:spcBef>
            </a:pPr>
            <a:r>
              <a:rPr lang="en-US" sz="2000" dirty="0"/>
              <a:t>Team formation</a:t>
            </a:r>
          </a:p>
          <a:p>
            <a:pPr marL="457200" lvl="0" indent="-228600">
              <a:lnSpc>
                <a:spcPct val="115000"/>
              </a:lnSpc>
              <a:spcBef>
                <a:spcPts val="0"/>
              </a:spcBef>
            </a:pPr>
            <a:r>
              <a:rPr lang="en-US" sz="2000" dirty="0" smtClean="0"/>
              <a:t>Homework:</a:t>
            </a:r>
            <a:endParaRPr lang="en-US" sz="2000" dirty="0"/>
          </a:p>
          <a:p>
            <a:pPr marL="914400" lvl="1" indent="-228600">
              <a:lnSpc>
                <a:spcPct val="115000"/>
              </a:lnSpc>
              <a:spcBef>
                <a:spcPts val="0"/>
              </a:spcBef>
            </a:pPr>
            <a:r>
              <a:rPr lang="en-US" sz="1800" dirty="0"/>
              <a:t>Report to the U.S. Surgeon General Assignment</a:t>
            </a:r>
          </a:p>
          <a:p>
            <a:pPr marL="914400" lvl="1" indent="-228600" rtl="0">
              <a:lnSpc>
                <a:spcPct val="115000"/>
              </a:lnSpc>
              <a:spcBef>
                <a:spcPts val="0"/>
              </a:spcBef>
            </a:pPr>
            <a:r>
              <a:rPr lang="en-US" sz="1800" dirty="0"/>
              <a:t>IHI Assignment</a:t>
            </a:r>
          </a:p>
          <a:p>
            <a:pPr marL="914400" lvl="1" indent="-228600" rtl="0">
              <a:lnSpc>
                <a:spcPct val="115000"/>
              </a:lnSpc>
              <a:spcBef>
                <a:spcPts val="0"/>
              </a:spcBef>
            </a:pPr>
            <a:r>
              <a:rPr lang="en-US" sz="1800" dirty="0"/>
              <a:t>Complete Project Guide Parts 1-3</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sz="3600" dirty="0">
                <a:solidFill>
                  <a:srgbClr val="00539E"/>
                </a:solidFill>
                <a:latin typeface="Arial"/>
                <a:ea typeface="Arial"/>
                <a:cs typeface="Arial"/>
                <a:sym typeface="Arial"/>
              </a:rPr>
              <a:t>Video: </a:t>
            </a:r>
          </a:p>
          <a:p>
            <a:pPr lvl="0">
              <a:spcBef>
                <a:spcPts val="0"/>
              </a:spcBef>
              <a:buNone/>
            </a:pPr>
            <a:r>
              <a:rPr lang="en-US" sz="3600" dirty="0">
                <a:solidFill>
                  <a:srgbClr val="00539E"/>
                </a:solidFill>
                <a:latin typeface="Arial"/>
                <a:ea typeface="Arial"/>
                <a:cs typeface="Arial"/>
                <a:sym typeface="Arial"/>
              </a:rPr>
              <a:t>Rear Admiral </a:t>
            </a:r>
            <a:r>
              <a:rPr lang="en-US" sz="3600" dirty="0" smtClean="0">
                <a:solidFill>
                  <a:srgbClr val="00539E"/>
                </a:solidFill>
                <a:latin typeface="Arial"/>
                <a:ea typeface="Arial"/>
                <a:cs typeface="Arial"/>
                <a:sym typeface="Arial"/>
              </a:rPr>
              <a:t>(RADM) Scott </a:t>
            </a:r>
            <a:r>
              <a:rPr lang="en-US" sz="3600" dirty="0" err="1">
                <a:solidFill>
                  <a:srgbClr val="00539E"/>
                </a:solidFill>
                <a:latin typeface="Arial"/>
                <a:ea typeface="Arial"/>
                <a:cs typeface="Arial"/>
                <a:sym typeface="Arial"/>
              </a:rPr>
              <a:t>Giberson</a:t>
            </a:r>
            <a:endParaRPr lang="en-US" sz="3600" dirty="0">
              <a:solidFill>
                <a:srgbClr val="00539E"/>
              </a:solidFill>
              <a:latin typeface="Arial"/>
              <a:ea typeface="Arial"/>
              <a:cs typeface="Arial"/>
              <a:sym typeface="Arial"/>
            </a:endParaRPr>
          </a:p>
        </p:txBody>
      </p:sp>
      <p:sp>
        <p:nvSpPr>
          <p:cNvPr id="127" name="Shape 127"/>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lvl="0">
              <a:spcBef>
                <a:spcPts val="0"/>
              </a:spcBef>
              <a:buNone/>
            </a:pPr>
            <a:endParaRPr lang="en-US"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3600">
                <a:solidFill>
                  <a:srgbClr val="00539E"/>
                </a:solidFill>
                <a:latin typeface="Arial"/>
                <a:ea typeface="Arial"/>
                <a:cs typeface="Arial"/>
                <a:sym typeface="Arial"/>
              </a:rPr>
              <a:t>Report to the Surgeon General Learning Objectives and </a:t>
            </a:r>
            <a:r>
              <a:rPr lang="en-US" sz="3600">
                <a:latin typeface="Arial"/>
                <a:ea typeface="Arial"/>
                <a:cs typeface="Arial"/>
                <a:sym typeface="Arial"/>
              </a:rPr>
              <a:t>IHI Triple Aim</a:t>
            </a:r>
          </a:p>
        </p:txBody>
      </p:sp>
      <p:sp>
        <p:nvSpPr>
          <p:cNvPr id="134" name="Shape 134"/>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0" lvl="0" indent="0" rtl="0">
              <a:lnSpc>
                <a:spcPct val="130742"/>
              </a:lnSpc>
              <a:spcBef>
                <a:spcPts val="0"/>
              </a:spcBef>
              <a:buNone/>
            </a:pPr>
            <a:r>
              <a:rPr lang="en-US" sz="3000" dirty="0">
                <a:solidFill>
                  <a:srgbClr val="EFAB16"/>
                </a:solidFill>
                <a:latin typeface="Calibri"/>
                <a:ea typeface="Calibri"/>
                <a:cs typeface="Calibri"/>
                <a:sym typeface="Calibri"/>
              </a:rPr>
              <a:t>The Future of Pharmacy </a:t>
            </a:r>
            <a:r>
              <a:rPr lang="en-US" sz="3000" dirty="0" smtClean="0">
                <a:solidFill>
                  <a:srgbClr val="EFAB16"/>
                </a:solidFill>
                <a:latin typeface="Calibri"/>
                <a:ea typeface="Calibri"/>
                <a:cs typeface="Calibri"/>
                <a:sym typeface="Calibri"/>
              </a:rPr>
              <a:t>Practice</a:t>
            </a:r>
          </a:p>
          <a:p>
            <a:pPr indent="-342900">
              <a:lnSpc>
                <a:spcPct val="130742"/>
              </a:lnSpc>
              <a:buFont typeface="Noto Sans Symbols" charset="0"/>
              <a:buChar char="▪"/>
            </a:pPr>
            <a:r>
              <a:rPr lang="en-US" sz="2400" dirty="0" smtClean="0">
                <a:solidFill>
                  <a:srgbClr val="404040"/>
                </a:solidFill>
                <a:latin typeface="Calibri"/>
                <a:ea typeface="Calibri"/>
                <a:cs typeface="Calibri"/>
                <a:sym typeface="Calibri"/>
              </a:rPr>
              <a:t>Demands </a:t>
            </a:r>
            <a:r>
              <a:rPr lang="en-US" sz="2400" dirty="0">
                <a:solidFill>
                  <a:srgbClr val="404040"/>
                </a:solidFill>
                <a:latin typeface="Calibri"/>
                <a:ea typeface="Calibri"/>
                <a:cs typeface="Calibri"/>
                <a:sym typeface="Calibri"/>
              </a:rPr>
              <a:t>on healthcare delivery , pharmacist’s role, determine the professional development steps needed to meet the </a:t>
            </a:r>
            <a:r>
              <a:rPr lang="en-US" sz="2400" dirty="0" smtClean="0">
                <a:solidFill>
                  <a:srgbClr val="404040"/>
                </a:solidFill>
                <a:latin typeface="Calibri"/>
                <a:ea typeface="Calibri"/>
                <a:cs typeface="Calibri"/>
                <a:sym typeface="Calibri"/>
              </a:rPr>
              <a:t>need</a:t>
            </a:r>
          </a:p>
          <a:p>
            <a:pPr indent="-342900">
              <a:lnSpc>
                <a:spcPct val="130742"/>
              </a:lnSpc>
            </a:pPr>
            <a:r>
              <a:rPr lang="en-US" sz="2400" dirty="0" smtClean="0">
                <a:solidFill>
                  <a:srgbClr val="404040"/>
                </a:solidFill>
                <a:latin typeface="Calibri"/>
                <a:ea typeface="Calibri"/>
                <a:cs typeface="Calibri"/>
                <a:sym typeface="Calibri"/>
              </a:rPr>
              <a:t>Outline </a:t>
            </a:r>
            <a:r>
              <a:rPr lang="en-US" sz="2400" dirty="0">
                <a:solidFill>
                  <a:srgbClr val="404040"/>
                </a:solidFill>
                <a:latin typeface="Calibri"/>
                <a:ea typeface="Calibri"/>
                <a:cs typeface="Calibri"/>
                <a:sym typeface="Calibri"/>
              </a:rPr>
              <a:t>IHI Triple aim goals and achievement with a new or enhanced clinical service </a:t>
            </a:r>
          </a:p>
          <a:p>
            <a:pPr indent="-342900">
              <a:lnSpc>
                <a:spcPct val="130742"/>
              </a:lnSpc>
            </a:pPr>
            <a:r>
              <a:rPr lang="en-US" sz="2400" dirty="0" smtClean="0">
                <a:solidFill>
                  <a:srgbClr val="404040"/>
                </a:solidFill>
                <a:latin typeface="Calibri"/>
                <a:ea typeface="Calibri"/>
                <a:cs typeface="Calibri"/>
                <a:sym typeface="Calibri"/>
              </a:rPr>
              <a:t>Leadership </a:t>
            </a:r>
            <a:r>
              <a:rPr lang="en-US" sz="2400" dirty="0">
                <a:solidFill>
                  <a:srgbClr val="404040"/>
                </a:solidFill>
                <a:latin typeface="Calibri"/>
                <a:ea typeface="Calibri"/>
                <a:cs typeface="Calibri"/>
                <a:sym typeface="Calibri"/>
              </a:rPr>
              <a:t>regardless of title and characteristic of effective leaders </a:t>
            </a:r>
            <a:endParaRPr lang="en-US" sz="2400" dirty="0" smtClean="0">
              <a:solidFill>
                <a:srgbClr val="404040"/>
              </a:solidFill>
              <a:latin typeface="Calibri"/>
              <a:ea typeface="Calibri"/>
              <a:cs typeface="Calibri"/>
              <a:sym typeface="Calibri"/>
            </a:endParaRPr>
          </a:p>
          <a:p>
            <a:pPr indent="-342900">
              <a:lnSpc>
                <a:spcPct val="130742"/>
              </a:lnSpc>
            </a:pPr>
            <a:r>
              <a:rPr lang="en-US" sz="2400" dirty="0" smtClean="0">
                <a:solidFill>
                  <a:srgbClr val="404040"/>
                </a:solidFill>
                <a:latin typeface="Calibri"/>
                <a:ea typeface="Calibri"/>
                <a:cs typeface="Calibri"/>
                <a:sym typeface="Calibri"/>
              </a:rPr>
              <a:t>Develop </a:t>
            </a:r>
            <a:r>
              <a:rPr lang="en-US" sz="2400" dirty="0">
                <a:solidFill>
                  <a:srgbClr val="404040"/>
                </a:solidFill>
                <a:latin typeface="Calibri"/>
                <a:ea typeface="Calibri"/>
                <a:cs typeface="Calibri"/>
                <a:sym typeface="Calibri"/>
              </a:rPr>
              <a:t>knowledge of organizational culture.</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6" name="Down Arrow 5"/>
          <p:cNvSpPr/>
          <p:nvPr/>
        </p:nvSpPr>
        <p:spPr>
          <a:xfrm>
            <a:off x="4640838" y="4008372"/>
            <a:ext cx="339047" cy="595902"/>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640838" y="3065384"/>
            <a:ext cx="339047" cy="595902"/>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Shape 14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4600" dirty="0">
                <a:solidFill>
                  <a:srgbClr val="00539E"/>
                </a:solidFill>
                <a:latin typeface="Arial"/>
                <a:ea typeface="Arial"/>
                <a:cs typeface="Arial"/>
                <a:sym typeface="Arial"/>
              </a:rPr>
              <a:t>Clinical Community Pharmacy Project </a:t>
            </a:r>
          </a:p>
        </p:txBody>
      </p:sp>
      <p:sp>
        <p:nvSpPr>
          <p:cNvPr id="141" name="Shape 141"/>
          <p:cNvSpPr txBox="1">
            <a:spLocks noGrp="1"/>
          </p:cNvSpPr>
          <p:nvPr>
            <p:ph type="body" idx="1"/>
          </p:nvPr>
        </p:nvSpPr>
        <p:spPr>
          <a:xfrm>
            <a:off x="934200" y="1569377"/>
            <a:ext cx="7752600" cy="4526100"/>
          </a:xfrm>
          <a:prstGeom prst="rect">
            <a:avLst/>
          </a:prstGeom>
        </p:spPr>
        <p:txBody>
          <a:bodyPr lIns="91425" tIns="91425" rIns="91425" bIns="91425" anchor="t" anchorCtr="0">
            <a:noAutofit/>
          </a:bodyPr>
          <a:lstStyle/>
          <a:p>
            <a:pPr marL="419100" indent="-342900">
              <a:lnSpc>
                <a:spcPct val="115000"/>
              </a:lnSpc>
              <a:spcBef>
                <a:spcPts val="2000"/>
              </a:spcBef>
              <a:buClr>
                <a:srgbClr val="FF9300"/>
              </a:buClr>
              <a:buSzPct val="120000"/>
            </a:pPr>
            <a:r>
              <a:rPr lang="en-US" sz="2400" dirty="0">
                <a:latin typeface="Georgia"/>
                <a:ea typeface="Georgia"/>
                <a:cs typeface="Georgia"/>
                <a:sym typeface="Georgia"/>
              </a:rPr>
              <a:t>3 Part Purpose </a:t>
            </a:r>
          </a:p>
          <a:p>
            <a:pPr marL="1371600" lvl="2" indent="-381000" rtl="0">
              <a:lnSpc>
                <a:spcPct val="115000"/>
              </a:lnSpc>
              <a:spcBef>
                <a:spcPts val="2000"/>
              </a:spcBef>
              <a:buClr>
                <a:srgbClr val="FF9300"/>
              </a:buClr>
              <a:buSzPct val="120000"/>
              <a:buFont typeface="Arial"/>
            </a:pPr>
            <a:r>
              <a:rPr lang="en-US" sz="2000" dirty="0" smtClean="0">
                <a:latin typeface="Georgia"/>
                <a:ea typeface="Georgia"/>
                <a:cs typeface="Georgia"/>
                <a:sym typeface="Georgia"/>
              </a:rPr>
              <a:t>Create, develop, and outline necessary implementation measures for a clinical service </a:t>
            </a:r>
          </a:p>
          <a:p>
            <a:pPr marL="0" lvl="0" indent="0" algn="ctr" rtl="0">
              <a:lnSpc>
                <a:spcPct val="115000"/>
              </a:lnSpc>
              <a:spcBef>
                <a:spcPts val="0"/>
              </a:spcBef>
              <a:buClr>
                <a:srgbClr val="FF9300"/>
              </a:buClr>
              <a:buNone/>
            </a:pPr>
            <a:endParaRPr sz="600" b="1" dirty="0">
              <a:solidFill>
                <a:srgbClr val="4A86E8"/>
              </a:solidFill>
              <a:latin typeface="Georgia"/>
              <a:ea typeface="Georgia"/>
              <a:cs typeface="Georgia"/>
              <a:sym typeface="Georgia"/>
            </a:endParaRPr>
          </a:p>
          <a:p>
            <a:pPr marL="0" lvl="0" indent="0" algn="ctr" rtl="0">
              <a:lnSpc>
                <a:spcPct val="115000"/>
              </a:lnSpc>
              <a:spcBef>
                <a:spcPts val="0"/>
              </a:spcBef>
              <a:buClr>
                <a:srgbClr val="FF9300"/>
              </a:buClr>
              <a:buNone/>
            </a:pPr>
            <a:r>
              <a:rPr lang="en-US" sz="2000" b="1" dirty="0" smtClean="0">
                <a:solidFill>
                  <a:srgbClr val="4A86E8"/>
                </a:solidFill>
                <a:latin typeface="Georgia"/>
                <a:ea typeface="Georgia"/>
                <a:cs typeface="Georgia"/>
                <a:sym typeface="Georgia"/>
              </a:rPr>
              <a:t>To Achieve</a:t>
            </a:r>
          </a:p>
          <a:p>
            <a:pPr marL="0" lvl="0" indent="0" algn="ctr" rtl="0">
              <a:lnSpc>
                <a:spcPct val="115000"/>
              </a:lnSpc>
              <a:spcBef>
                <a:spcPts val="0"/>
              </a:spcBef>
              <a:buClr>
                <a:srgbClr val="FF9300"/>
              </a:buClr>
              <a:buNone/>
            </a:pPr>
            <a:endParaRPr sz="600" b="1" dirty="0">
              <a:solidFill>
                <a:srgbClr val="4A86E8"/>
              </a:solidFill>
              <a:latin typeface="Georgia"/>
              <a:ea typeface="Georgia"/>
              <a:cs typeface="Georgia"/>
              <a:sym typeface="Georgia"/>
            </a:endParaRPr>
          </a:p>
          <a:p>
            <a:pPr marL="1371600" lvl="2" indent="-381000" rtl="0">
              <a:lnSpc>
                <a:spcPct val="115000"/>
              </a:lnSpc>
              <a:spcBef>
                <a:spcPts val="0"/>
              </a:spcBef>
              <a:buClr>
                <a:srgbClr val="FF9300"/>
              </a:buClr>
              <a:buSzPct val="120000"/>
              <a:buFont typeface="Arial"/>
            </a:pPr>
            <a:r>
              <a:rPr lang="en-US" sz="2000" dirty="0">
                <a:latin typeface="Georgia"/>
                <a:ea typeface="Georgia"/>
                <a:cs typeface="Georgia"/>
                <a:sym typeface="Georgia"/>
              </a:rPr>
              <a:t>One or more of the IHI Triple Aim goals</a:t>
            </a:r>
          </a:p>
          <a:p>
            <a:pPr marL="0" lvl="0" indent="0" algn="ctr" rtl="0">
              <a:lnSpc>
                <a:spcPct val="100000"/>
              </a:lnSpc>
              <a:spcBef>
                <a:spcPts val="0"/>
              </a:spcBef>
              <a:buClr>
                <a:srgbClr val="FF9300"/>
              </a:buClr>
              <a:buNone/>
            </a:pPr>
            <a:endParaRPr sz="600" b="1" dirty="0">
              <a:solidFill>
                <a:srgbClr val="4A86E8"/>
              </a:solidFill>
              <a:latin typeface="Georgia"/>
              <a:ea typeface="Georgia"/>
              <a:cs typeface="Georgia"/>
              <a:sym typeface="Georgia"/>
            </a:endParaRPr>
          </a:p>
          <a:p>
            <a:pPr marL="0" lvl="0" indent="0" algn="ctr" rtl="0">
              <a:lnSpc>
                <a:spcPct val="100000"/>
              </a:lnSpc>
              <a:spcBef>
                <a:spcPts val="0"/>
              </a:spcBef>
              <a:buClr>
                <a:srgbClr val="FF9300"/>
              </a:buClr>
              <a:buNone/>
            </a:pPr>
            <a:r>
              <a:rPr lang="en-US" sz="2000" b="1" dirty="0">
                <a:solidFill>
                  <a:srgbClr val="4A86E8"/>
                </a:solidFill>
                <a:latin typeface="Georgia"/>
                <a:ea typeface="Georgia"/>
                <a:cs typeface="Georgia"/>
                <a:sym typeface="Georgia"/>
              </a:rPr>
              <a:t>To Advance </a:t>
            </a:r>
          </a:p>
          <a:p>
            <a:pPr marL="0" lvl="0" indent="0" algn="ctr" rtl="0">
              <a:lnSpc>
                <a:spcPct val="100000"/>
              </a:lnSpc>
              <a:spcBef>
                <a:spcPts val="0"/>
              </a:spcBef>
              <a:buClr>
                <a:srgbClr val="FF9300"/>
              </a:buClr>
              <a:buNone/>
            </a:pPr>
            <a:endParaRPr sz="600" b="1" dirty="0">
              <a:solidFill>
                <a:srgbClr val="4A86E8"/>
              </a:solidFill>
              <a:latin typeface="Georgia"/>
              <a:ea typeface="Georgia"/>
              <a:cs typeface="Georgia"/>
              <a:sym typeface="Georgia"/>
            </a:endParaRPr>
          </a:p>
          <a:p>
            <a:pPr marL="1371600" lvl="2" indent="-381000" rtl="0">
              <a:lnSpc>
                <a:spcPct val="115000"/>
              </a:lnSpc>
              <a:spcBef>
                <a:spcPts val="0"/>
              </a:spcBef>
              <a:buClr>
                <a:srgbClr val="FF9300"/>
              </a:buClr>
              <a:buSzPct val="120000"/>
              <a:buFont typeface="Arial"/>
            </a:pPr>
            <a:r>
              <a:rPr lang="en-US" sz="2000" dirty="0">
                <a:latin typeface="Georgia"/>
                <a:ea typeface="Georgia"/>
                <a:cs typeface="Georgia"/>
                <a:sym typeface="Georgia"/>
              </a:rPr>
              <a:t>The practice of </a:t>
            </a:r>
            <a:r>
              <a:rPr lang="en-US" sz="2000" dirty="0" smtClean="0">
                <a:latin typeface="Georgia"/>
                <a:ea typeface="Georgia"/>
                <a:cs typeface="Georgia"/>
                <a:sym typeface="Georgia"/>
              </a:rPr>
              <a:t>pharmacy</a:t>
            </a:r>
            <a:endParaRPr sz="2000" dirty="0">
              <a:latin typeface="Georgia"/>
              <a:ea typeface="Georgia"/>
              <a:cs typeface="Georgia"/>
              <a:sym typeface="Georgia"/>
            </a:endParaRPr>
          </a:p>
          <a:p>
            <a:pPr marL="457200" lvl="0" indent="-355600" rtl="0">
              <a:lnSpc>
                <a:spcPct val="115000"/>
              </a:lnSpc>
              <a:spcBef>
                <a:spcPts val="2000"/>
              </a:spcBef>
              <a:buClr>
                <a:srgbClr val="FF9300"/>
              </a:buClr>
              <a:buSzPct val="100000"/>
              <a:buFont typeface="Georgia"/>
            </a:pPr>
            <a:r>
              <a:rPr lang="en-US" sz="2400" dirty="0" smtClean="0">
                <a:latin typeface="Georgia"/>
                <a:ea typeface="Georgia"/>
                <a:cs typeface="Georgia"/>
                <a:sym typeface="Georgia"/>
              </a:rPr>
              <a:t>Apply knowledge </a:t>
            </a:r>
            <a:r>
              <a:rPr lang="en-US" sz="2400" dirty="0">
                <a:latin typeface="Georgia"/>
                <a:ea typeface="Georgia"/>
                <a:cs typeface="Georgia"/>
                <a:sym typeface="Georgia"/>
              </a:rPr>
              <a:t>gained during the Community IPPE </a:t>
            </a:r>
          </a:p>
          <a:p>
            <a:pPr marL="0" marR="0" lvl="0" indent="0" algn="l" rtl="0">
              <a:lnSpc>
                <a:spcPct val="130742"/>
              </a:lnSpc>
              <a:spcBef>
                <a:spcPts val="0"/>
              </a:spcBef>
              <a:spcAft>
                <a:spcPts val="0"/>
              </a:spcAft>
              <a:buClr>
                <a:srgbClr val="FF9300"/>
              </a:buClr>
              <a:buNone/>
            </a:pPr>
            <a:endParaRPr sz="2400" dirty="0">
              <a:solidFill>
                <a:srgbClr val="404040"/>
              </a:solidFill>
              <a:latin typeface="Calibri"/>
              <a:ea typeface="Calibri"/>
              <a:cs typeface="Calibri"/>
              <a:sym typeface="Calibri"/>
            </a:endParaRPr>
          </a:p>
        </p:txBody>
      </p:sp>
      <p:pic>
        <p:nvPicPr>
          <p:cNvPr id="142" name="Shape 142"/>
          <p:cNvPicPr preferRelativeResize="0"/>
          <p:nvPr/>
        </p:nvPicPr>
        <p:blipFill>
          <a:blip r:embed="rId3">
            <a:alphaModFix/>
          </a:blip>
          <a:stretch>
            <a:fillRect/>
          </a:stretch>
        </p:blipFill>
        <p:spPr>
          <a:xfrm>
            <a:off x="1572675" y="6486525"/>
            <a:ext cx="5238750" cy="3714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4600">
                <a:solidFill>
                  <a:srgbClr val="00539E"/>
                </a:solidFill>
                <a:latin typeface="Arial"/>
                <a:ea typeface="Arial"/>
                <a:cs typeface="Arial"/>
                <a:sym typeface="Arial"/>
              </a:rPr>
              <a:t>Clinical Community Pharmacy Project </a:t>
            </a:r>
          </a:p>
        </p:txBody>
      </p:sp>
      <p:sp>
        <p:nvSpPr>
          <p:cNvPr id="149" name="Shape 149"/>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381000" rtl="0">
              <a:lnSpc>
                <a:spcPct val="130742"/>
              </a:lnSpc>
              <a:spcBef>
                <a:spcPts val="0"/>
              </a:spcBef>
              <a:buClr>
                <a:srgbClr val="FF9300"/>
              </a:buClr>
              <a:buSzPct val="100000"/>
              <a:buFont typeface="Arial"/>
            </a:pPr>
            <a:r>
              <a:rPr lang="en-US" sz="2400" dirty="0">
                <a:solidFill>
                  <a:srgbClr val="404040"/>
                </a:solidFill>
                <a:latin typeface="Verdana" charset="0"/>
                <a:ea typeface="Verdana" charset="0"/>
                <a:cs typeface="Verdana" charset="0"/>
                <a:sym typeface="Calibri"/>
              </a:rPr>
              <a:t>Groups</a:t>
            </a:r>
          </a:p>
          <a:p>
            <a:pPr marL="914400" lvl="1" indent="-381000" rtl="0">
              <a:lnSpc>
                <a:spcPct val="130742"/>
              </a:lnSpc>
              <a:spcBef>
                <a:spcPts val="0"/>
              </a:spcBef>
              <a:buClr>
                <a:srgbClr val="FF9300"/>
              </a:buClr>
              <a:buSzPct val="100000"/>
              <a:buFont typeface="Arial"/>
            </a:pPr>
            <a:r>
              <a:rPr lang="en-US" sz="2200" dirty="0">
                <a:solidFill>
                  <a:srgbClr val="404040"/>
                </a:solidFill>
                <a:latin typeface="Verdana" charset="0"/>
                <a:ea typeface="Verdana" charset="0"/>
                <a:cs typeface="Verdana" charset="0"/>
                <a:sym typeface="Calibri"/>
              </a:rPr>
              <a:t>Self-selected</a:t>
            </a:r>
          </a:p>
          <a:p>
            <a:pPr marL="914400" lvl="1" indent="-381000" rtl="0">
              <a:lnSpc>
                <a:spcPct val="130742"/>
              </a:lnSpc>
              <a:spcBef>
                <a:spcPts val="0"/>
              </a:spcBef>
              <a:buClr>
                <a:srgbClr val="FF9300"/>
              </a:buClr>
              <a:buSzPct val="100000"/>
              <a:buFont typeface="Arial"/>
            </a:pPr>
            <a:r>
              <a:rPr lang="en-US" sz="2200" dirty="0">
                <a:solidFill>
                  <a:srgbClr val="404040"/>
                </a:solidFill>
                <a:latin typeface="Verdana" charset="0"/>
                <a:ea typeface="Verdana" charset="0"/>
                <a:cs typeface="Verdana" charset="0"/>
                <a:sym typeface="Calibri"/>
              </a:rPr>
              <a:t>Group Size</a:t>
            </a:r>
          </a:p>
          <a:p>
            <a:pPr marL="1371600" lvl="2" indent="-381000" rtl="0">
              <a:lnSpc>
                <a:spcPct val="130742"/>
              </a:lnSpc>
              <a:spcBef>
                <a:spcPts val="0"/>
              </a:spcBef>
              <a:buClr>
                <a:srgbClr val="FF9300"/>
              </a:buClr>
              <a:buSzPct val="100000"/>
              <a:buFont typeface="Calibri"/>
            </a:pPr>
            <a:r>
              <a:rPr lang="en-US" sz="2000" dirty="0">
                <a:solidFill>
                  <a:srgbClr val="404040"/>
                </a:solidFill>
                <a:latin typeface="Verdana" charset="0"/>
                <a:ea typeface="Verdana" charset="0"/>
                <a:cs typeface="Verdana" charset="0"/>
                <a:sym typeface="Calibri"/>
              </a:rPr>
              <a:t>UW: 4-5</a:t>
            </a:r>
          </a:p>
          <a:p>
            <a:pPr marL="1371600" lvl="2" indent="-381000" rtl="0">
              <a:lnSpc>
                <a:spcPct val="130742"/>
              </a:lnSpc>
              <a:spcBef>
                <a:spcPts val="0"/>
              </a:spcBef>
              <a:buClr>
                <a:srgbClr val="FF9300"/>
              </a:buClr>
              <a:buSzPct val="100000"/>
              <a:buFont typeface="Calibri"/>
            </a:pPr>
            <a:r>
              <a:rPr lang="en-US" sz="2000" dirty="0">
                <a:solidFill>
                  <a:srgbClr val="404040"/>
                </a:solidFill>
                <a:latin typeface="Verdana" charset="0"/>
                <a:ea typeface="Verdana" charset="0"/>
                <a:cs typeface="Verdana" charset="0"/>
                <a:sym typeface="Calibri"/>
              </a:rPr>
              <a:t>WSU: 7-8</a:t>
            </a:r>
          </a:p>
          <a:p>
            <a:pPr marL="457200" lvl="0" indent="-381000" rtl="0">
              <a:lnSpc>
                <a:spcPct val="100000"/>
              </a:lnSpc>
              <a:spcBef>
                <a:spcPts val="0"/>
              </a:spcBef>
              <a:buClr>
                <a:srgbClr val="FF9300"/>
              </a:buClr>
              <a:buSzPct val="100000"/>
              <a:buFont typeface="Calibri"/>
            </a:pPr>
            <a:r>
              <a:rPr lang="en-US" sz="2400" dirty="0" smtClean="0">
                <a:solidFill>
                  <a:srgbClr val="404040"/>
                </a:solidFill>
                <a:latin typeface="Verdana" charset="0"/>
                <a:ea typeface="Verdana" charset="0"/>
                <a:cs typeface="Verdana" charset="0"/>
                <a:sym typeface="Calibri"/>
              </a:rPr>
              <a:t>Full autonomy over project idea ultimately pursued</a:t>
            </a:r>
          </a:p>
          <a:p>
            <a:pPr marL="457200" lvl="0" indent="-381000" rtl="0">
              <a:lnSpc>
                <a:spcPct val="100000"/>
              </a:lnSpc>
              <a:spcBef>
                <a:spcPts val="0"/>
              </a:spcBef>
              <a:buClr>
                <a:srgbClr val="FF9300"/>
              </a:buClr>
              <a:buSzPct val="100000"/>
              <a:buFont typeface="Calibri"/>
            </a:pPr>
            <a:r>
              <a:rPr lang="en-US" sz="2400" dirty="0" smtClean="0">
                <a:solidFill>
                  <a:srgbClr val="404040"/>
                </a:solidFill>
                <a:latin typeface="Verdana" charset="0"/>
                <a:ea typeface="Verdana" charset="0"/>
                <a:cs typeface="Verdana" charset="0"/>
                <a:sym typeface="Calibri"/>
              </a:rPr>
              <a:t>Some in-class time</a:t>
            </a:r>
            <a:r>
              <a:rPr lang="en-US" sz="2400" dirty="0">
                <a:solidFill>
                  <a:srgbClr val="404040"/>
                </a:solidFill>
                <a:latin typeface="Verdana" charset="0"/>
                <a:ea typeface="Verdana" charset="0"/>
                <a:cs typeface="Verdana" charset="0"/>
                <a:sym typeface="Calibri"/>
              </a:rPr>
              <a:t>, but largely completed outside of class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Text Placeholder 2"/>
          <p:cNvSpPr>
            <a:spLocks noGrp="1"/>
          </p:cNvSpPr>
          <p:nvPr>
            <p:ph type="body" idx="1"/>
          </p:nvPr>
        </p:nvSpPr>
        <p:spPr>
          <a:xfrm>
            <a:off x="934063" y="1600200"/>
            <a:ext cx="7752734" cy="5257800"/>
          </a:xfrm>
        </p:spPr>
        <p:txBody>
          <a:bodyPr/>
          <a:lstStyle/>
          <a:p>
            <a:r>
              <a:rPr lang="en-US" sz="2600" dirty="0" smtClean="0"/>
              <a:t>During this presentation we will be discussing how we utilized Clifton </a:t>
            </a:r>
            <a:r>
              <a:rPr lang="en-US" sz="2600" dirty="0" err="1" smtClean="0"/>
              <a:t>StrengthsFinder</a:t>
            </a:r>
            <a:r>
              <a:rPr lang="en-US" sz="2600" dirty="0" smtClean="0"/>
              <a:t> program.  We are not commercially supporting or endorsing Clifton </a:t>
            </a:r>
            <a:r>
              <a:rPr lang="en-US" sz="2600" dirty="0" err="1" smtClean="0"/>
              <a:t>StrengthsFinder</a:t>
            </a:r>
            <a:r>
              <a:rPr lang="en-US" sz="2600" dirty="0" smtClean="0"/>
              <a:t>, just providing information about how we used this product as part of our broader leadership development approach.</a:t>
            </a:r>
            <a:endParaRPr lang="en-US" sz="2600" dirty="0"/>
          </a:p>
        </p:txBody>
      </p:sp>
    </p:spTree>
    <p:extLst>
      <p:ext uri="{BB962C8B-B14F-4D97-AF65-F5344CB8AC3E}">
        <p14:creationId xmlns:p14="http://schemas.microsoft.com/office/powerpoint/2010/main" val="2381495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4600">
                <a:solidFill>
                  <a:srgbClr val="00539E"/>
                </a:solidFill>
                <a:latin typeface="Arial"/>
                <a:ea typeface="Arial"/>
                <a:cs typeface="Arial"/>
                <a:sym typeface="Arial"/>
              </a:rPr>
              <a:t>Challenge-Based Learning</a:t>
            </a:r>
          </a:p>
        </p:txBody>
      </p:sp>
      <p:sp>
        <p:nvSpPr>
          <p:cNvPr id="156" name="Shape 156"/>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355600" rtl="0">
              <a:lnSpc>
                <a:spcPct val="115000"/>
              </a:lnSpc>
              <a:spcBef>
                <a:spcPts val="2000"/>
              </a:spcBef>
              <a:buSzPct val="100000"/>
              <a:buFont typeface="Georgia"/>
            </a:pPr>
            <a:r>
              <a:rPr lang="en-US" sz="2000" dirty="0">
                <a:latin typeface="Georgia"/>
                <a:ea typeface="Georgia"/>
                <a:cs typeface="Georgia"/>
                <a:sym typeface="Georgia"/>
              </a:rPr>
              <a:t>Groups worked through a Challenge-based project guide to assist with the development of a new or enhanced clinical service.   </a:t>
            </a:r>
          </a:p>
          <a:p>
            <a:pPr marL="914400" lvl="1" indent="-355600" rtl="0">
              <a:lnSpc>
                <a:spcPct val="115000"/>
              </a:lnSpc>
              <a:spcBef>
                <a:spcPts val="2000"/>
              </a:spcBef>
              <a:buSzPct val="100000"/>
              <a:buFont typeface="Georgia"/>
            </a:pPr>
            <a:r>
              <a:rPr lang="en-US" sz="2000" dirty="0">
                <a:latin typeface="Georgia"/>
                <a:ea typeface="Georgia"/>
                <a:cs typeface="Georgia"/>
                <a:sym typeface="Georgia"/>
              </a:rPr>
              <a:t>based on Apple’s Challenge-based learning model </a:t>
            </a:r>
          </a:p>
          <a:p>
            <a:pPr marL="914400" lvl="1" indent="-355600" rtl="0">
              <a:lnSpc>
                <a:spcPct val="115000"/>
              </a:lnSpc>
              <a:spcBef>
                <a:spcPts val="2000"/>
              </a:spcBef>
              <a:buSzPct val="100000"/>
              <a:buFont typeface="Georgia"/>
            </a:pPr>
            <a:r>
              <a:rPr lang="en-US" sz="2000" dirty="0">
                <a:latin typeface="Georgia"/>
                <a:ea typeface="Georgia"/>
                <a:cs typeface="Georgia"/>
                <a:sym typeface="Georgia"/>
              </a:rPr>
              <a:t>adapted to fit the goals of this project</a:t>
            </a:r>
          </a:p>
          <a:p>
            <a:pPr marL="457200" lvl="0" indent="-355600" rtl="0">
              <a:lnSpc>
                <a:spcPct val="115000"/>
              </a:lnSpc>
              <a:spcBef>
                <a:spcPts val="2000"/>
              </a:spcBef>
              <a:buSzPct val="100000"/>
              <a:buFont typeface="Georgia"/>
            </a:pPr>
            <a:r>
              <a:rPr lang="en-US" sz="2000" dirty="0">
                <a:latin typeface="Georgia"/>
                <a:ea typeface="Georgia"/>
                <a:cs typeface="Georgia"/>
                <a:sym typeface="Georgia"/>
              </a:rPr>
              <a:t>Benefits of Challenge Based </a:t>
            </a:r>
            <a:r>
              <a:rPr lang="en-US" sz="2000" dirty="0" smtClean="0">
                <a:latin typeface="Georgia"/>
                <a:ea typeface="Georgia"/>
                <a:cs typeface="Georgia"/>
                <a:sym typeface="Georgia"/>
              </a:rPr>
              <a:t>Learning:</a:t>
            </a:r>
            <a:endParaRPr lang="en-US" sz="2000" dirty="0">
              <a:latin typeface="Georgia"/>
              <a:ea typeface="Georgia"/>
              <a:cs typeface="Georgia"/>
              <a:sym typeface="Georgia"/>
            </a:endParaRPr>
          </a:p>
          <a:p>
            <a:pPr marL="914400" lvl="1" indent="-381000" rtl="0">
              <a:lnSpc>
                <a:spcPct val="115000"/>
              </a:lnSpc>
              <a:spcBef>
                <a:spcPts val="600"/>
              </a:spcBef>
              <a:buClr>
                <a:srgbClr val="FF9300"/>
              </a:buClr>
              <a:buSzPct val="120000"/>
              <a:buFont typeface="Arial"/>
              <a:buAutoNum type="alphaLcPeriod"/>
            </a:pPr>
            <a:r>
              <a:rPr lang="en-US" sz="2000" dirty="0">
                <a:latin typeface="Georgia"/>
                <a:ea typeface="Georgia"/>
                <a:cs typeface="Georgia"/>
                <a:sym typeface="Georgia"/>
              </a:rPr>
              <a:t>Hands on &amp; collaborative</a:t>
            </a:r>
          </a:p>
          <a:p>
            <a:pPr marL="914400" lvl="1" indent="-381000" rtl="0">
              <a:lnSpc>
                <a:spcPct val="115000"/>
              </a:lnSpc>
              <a:spcBef>
                <a:spcPts val="600"/>
              </a:spcBef>
              <a:buClr>
                <a:srgbClr val="FF9300"/>
              </a:buClr>
              <a:buSzPct val="120000"/>
              <a:buFont typeface="Arial"/>
              <a:buAutoNum type="alphaLcPeriod"/>
            </a:pPr>
            <a:r>
              <a:rPr lang="en-US" sz="2000" dirty="0">
                <a:latin typeface="Georgia"/>
                <a:ea typeface="Georgia"/>
                <a:cs typeface="Georgia"/>
                <a:sym typeface="Georgia"/>
              </a:rPr>
              <a:t>Encourages use of technology</a:t>
            </a:r>
          </a:p>
          <a:p>
            <a:pPr marL="914400" lvl="1" indent="-381000" rtl="0">
              <a:lnSpc>
                <a:spcPct val="115000"/>
              </a:lnSpc>
              <a:spcBef>
                <a:spcPts val="600"/>
              </a:spcBef>
              <a:buClr>
                <a:srgbClr val="FF9300"/>
              </a:buClr>
              <a:buSzPct val="120000"/>
              <a:buFont typeface="Arial"/>
              <a:buAutoNum type="alphaLcPeriod"/>
            </a:pPr>
            <a:r>
              <a:rPr lang="en-US" sz="2000" dirty="0">
                <a:latin typeface="Georgia"/>
                <a:ea typeface="Georgia"/>
                <a:cs typeface="Georgia"/>
                <a:sym typeface="Georgia"/>
              </a:rPr>
              <a:t>Uses creativity to develop solutions</a:t>
            </a:r>
          </a:p>
          <a:p>
            <a:pPr marL="914400" lvl="1" indent="-381000" rtl="0">
              <a:lnSpc>
                <a:spcPct val="115000"/>
              </a:lnSpc>
              <a:spcBef>
                <a:spcPts val="600"/>
              </a:spcBef>
              <a:buClr>
                <a:srgbClr val="FF9300"/>
              </a:buClr>
              <a:buSzPct val="120000"/>
              <a:buFont typeface="Arial"/>
              <a:buAutoNum type="alphaLcPeriod"/>
            </a:pPr>
            <a:r>
              <a:rPr lang="en-US" sz="2000" dirty="0">
                <a:latin typeface="Georgia"/>
                <a:ea typeface="Georgia"/>
                <a:cs typeface="Georgia"/>
                <a:sym typeface="Georgia"/>
              </a:rPr>
              <a:t>Solves real-world challenges</a:t>
            </a:r>
          </a:p>
        </p:txBody>
      </p:sp>
      <p:pic>
        <p:nvPicPr>
          <p:cNvPr id="157" name="Shape 157"/>
          <p:cNvPicPr preferRelativeResize="0"/>
          <p:nvPr/>
        </p:nvPicPr>
        <p:blipFill>
          <a:blip r:embed="rId3">
            <a:alphaModFix/>
          </a:blip>
          <a:stretch>
            <a:fillRect/>
          </a:stretch>
        </p:blipFill>
        <p:spPr>
          <a:xfrm>
            <a:off x="3212757" y="6437870"/>
            <a:ext cx="2359368" cy="28856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4600">
                <a:solidFill>
                  <a:srgbClr val="00539E"/>
                </a:solidFill>
                <a:latin typeface="Arial"/>
                <a:ea typeface="Arial"/>
                <a:cs typeface="Arial"/>
                <a:sym typeface="Arial"/>
              </a:rPr>
              <a:t>Community Pharmacy Partners</a:t>
            </a:r>
          </a:p>
        </p:txBody>
      </p:sp>
      <p:sp>
        <p:nvSpPr>
          <p:cNvPr id="164" name="Shape 164"/>
          <p:cNvSpPr txBox="1">
            <a:spLocks noGrp="1"/>
          </p:cNvSpPr>
          <p:nvPr>
            <p:ph type="body" idx="1"/>
          </p:nvPr>
        </p:nvSpPr>
        <p:spPr>
          <a:xfrm>
            <a:off x="934200" y="1417637"/>
            <a:ext cx="7752600" cy="4526100"/>
          </a:xfrm>
          <a:prstGeom prst="rect">
            <a:avLst/>
          </a:prstGeom>
        </p:spPr>
        <p:txBody>
          <a:bodyPr lIns="91425" tIns="91425" rIns="91425" bIns="91425" anchor="t" anchorCtr="0">
            <a:noAutofit/>
          </a:bodyPr>
          <a:lstStyle/>
          <a:p>
            <a:pPr marL="457200" lvl="0" indent="-381000" rtl="0">
              <a:lnSpc>
                <a:spcPct val="130742"/>
              </a:lnSpc>
              <a:spcBef>
                <a:spcPts val="0"/>
              </a:spcBef>
              <a:buClr>
                <a:srgbClr val="FF9300"/>
              </a:buClr>
              <a:buSzPct val="100000"/>
              <a:buFont typeface="Wingdings" charset="2"/>
              <a:buChar char="§"/>
            </a:pPr>
            <a:r>
              <a:rPr lang="en-US" sz="2400" dirty="0">
                <a:solidFill>
                  <a:srgbClr val="404040"/>
                </a:solidFill>
                <a:latin typeface="Calibri"/>
                <a:ea typeface="Calibri"/>
                <a:cs typeface="Calibri"/>
                <a:sym typeface="Calibri"/>
              </a:rPr>
              <a:t>Pharmacists with a track record of innovation at their practice sites</a:t>
            </a:r>
          </a:p>
          <a:p>
            <a:pPr marL="457200" lvl="0" indent="-381000" rtl="0">
              <a:lnSpc>
                <a:spcPct val="130742"/>
              </a:lnSpc>
              <a:spcBef>
                <a:spcPts val="0"/>
              </a:spcBef>
              <a:buClr>
                <a:srgbClr val="FF9300"/>
              </a:buClr>
              <a:buSzPct val="100000"/>
              <a:buFont typeface="Wingdings" charset="2"/>
              <a:buChar char="§"/>
            </a:pPr>
            <a:r>
              <a:rPr lang="en-US" sz="2400" dirty="0">
                <a:solidFill>
                  <a:srgbClr val="404040"/>
                </a:solidFill>
                <a:latin typeface="Calibri"/>
                <a:ea typeface="Calibri"/>
                <a:cs typeface="Calibri"/>
                <a:sym typeface="Calibri"/>
              </a:rPr>
              <a:t>Pharmacists actively engaged in professional organizations and/or their communities</a:t>
            </a:r>
          </a:p>
          <a:p>
            <a:pPr marL="457200" lvl="0" indent="-381000" rtl="0">
              <a:lnSpc>
                <a:spcPct val="130742"/>
              </a:lnSpc>
              <a:spcBef>
                <a:spcPts val="0"/>
              </a:spcBef>
              <a:buClr>
                <a:srgbClr val="FF9300"/>
              </a:buClr>
              <a:buSzPct val="100000"/>
              <a:buFont typeface="Wingdings" charset="2"/>
              <a:buChar char="§"/>
            </a:pPr>
            <a:r>
              <a:rPr lang="en-US" sz="2400" dirty="0">
                <a:solidFill>
                  <a:srgbClr val="404040"/>
                </a:solidFill>
                <a:latin typeface="Calibri"/>
                <a:ea typeface="Calibri"/>
                <a:cs typeface="Calibri"/>
                <a:sym typeface="Calibri"/>
              </a:rPr>
              <a:t>Pharmacists who were supportive and experienced preceptors</a:t>
            </a:r>
          </a:p>
          <a:p>
            <a:pPr marL="457200" lvl="0" indent="-381000" rtl="0">
              <a:lnSpc>
                <a:spcPct val="130742"/>
              </a:lnSpc>
              <a:spcBef>
                <a:spcPts val="0"/>
              </a:spcBef>
              <a:buClr>
                <a:srgbClr val="FF9300"/>
              </a:buClr>
              <a:buSzPct val="100000"/>
              <a:buFont typeface="Wingdings" charset="2"/>
              <a:buChar char="§"/>
            </a:pPr>
            <a:r>
              <a:rPr lang="en-US" sz="2400" dirty="0">
                <a:solidFill>
                  <a:srgbClr val="404040"/>
                </a:solidFill>
                <a:latin typeface="Calibri"/>
                <a:ea typeface="Calibri"/>
                <a:cs typeface="Calibri"/>
                <a:sym typeface="Calibri"/>
              </a:rPr>
              <a:t>Pharmacists who were knowledgeable in the process for enhancing current or developing new services (e.g., business plans, marketing strategy, and financial analysis)</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rtl="0">
              <a:spcBef>
                <a:spcPts val="0"/>
              </a:spcBef>
              <a:buNone/>
            </a:pPr>
            <a:r>
              <a:rPr lang="en-US"/>
              <a:t>Module 2</a:t>
            </a:r>
          </a:p>
        </p:txBody>
      </p:sp>
      <p:sp>
        <p:nvSpPr>
          <p:cNvPr id="171" name="Shape 171"/>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marL="457200" lvl="0" indent="-228600" rtl="0">
              <a:spcBef>
                <a:spcPts val="0"/>
              </a:spcBef>
              <a:buChar char="●"/>
            </a:pPr>
            <a:r>
              <a:rPr lang="en-US" dirty="0"/>
              <a:t>Leading Change (UW)</a:t>
            </a:r>
          </a:p>
          <a:p>
            <a:pPr marL="457200" lvl="0" indent="-228600" rtl="0">
              <a:spcBef>
                <a:spcPts val="0"/>
              </a:spcBef>
              <a:buChar char="●"/>
            </a:pPr>
            <a:r>
              <a:rPr lang="en-US" dirty="0"/>
              <a:t>Determining Personal </a:t>
            </a:r>
            <a:r>
              <a:rPr lang="en-US" dirty="0" smtClean="0"/>
              <a:t>Strengths</a:t>
            </a:r>
            <a:endParaRPr lang="en-US" dirty="0"/>
          </a:p>
        </p:txBody>
      </p:sp>
      <p:grpSp>
        <p:nvGrpSpPr>
          <p:cNvPr id="4" name="Group 3"/>
          <p:cNvGrpSpPr/>
          <p:nvPr/>
        </p:nvGrpSpPr>
        <p:grpSpPr>
          <a:xfrm>
            <a:off x="6090007" y="385570"/>
            <a:ext cx="2583951" cy="2583951"/>
            <a:chOff x="3367354" y="0"/>
            <a:chExt cx="2583951" cy="2583951"/>
          </a:xfrm>
        </p:grpSpPr>
        <p:sp>
          <p:nvSpPr>
            <p:cNvPr id="5" name="Triangle 4"/>
            <p:cNvSpPr/>
            <p:nvPr/>
          </p:nvSpPr>
          <p:spPr>
            <a:xfrm>
              <a:off x="3367354" y="0"/>
              <a:ext cx="2583951" cy="2583951"/>
            </a:xfrm>
            <a:prstGeom prst="triangl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Triangle 4"/>
            <p:cNvSpPr/>
            <p:nvPr/>
          </p:nvSpPr>
          <p:spPr>
            <a:xfrm>
              <a:off x="4013342" y="1291976"/>
              <a:ext cx="1291975" cy="1291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i="0" u="none" kern="1200" dirty="0" smtClean="0"/>
                <a:t>Application in Community Pharmacy</a:t>
              </a:r>
              <a:endParaRPr lang="en-US" sz="1600" b="1" kern="1200" dirty="0"/>
            </a:p>
          </p:txBody>
        </p:sp>
      </p:grpSp>
      <p:grpSp>
        <p:nvGrpSpPr>
          <p:cNvPr id="7" name="Group 6"/>
          <p:cNvGrpSpPr/>
          <p:nvPr/>
        </p:nvGrpSpPr>
        <p:grpSpPr>
          <a:xfrm>
            <a:off x="4798031" y="385569"/>
            <a:ext cx="2583951" cy="2583951"/>
            <a:chOff x="3367354" y="2583951"/>
            <a:chExt cx="2583951" cy="2583951"/>
          </a:xfrm>
        </p:grpSpPr>
        <p:sp>
          <p:nvSpPr>
            <p:cNvPr id="8" name="Triangle 7"/>
            <p:cNvSpPr/>
            <p:nvPr/>
          </p:nvSpPr>
          <p:spPr>
            <a:xfrm rot="10800000">
              <a:off x="3367354" y="2583951"/>
              <a:ext cx="2583951" cy="2583951"/>
            </a:xfrm>
            <a:prstGeom prst="triangl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9" name="Triangle 4"/>
            <p:cNvSpPr/>
            <p:nvPr/>
          </p:nvSpPr>
          <p:spPr>
            <a:xfrm rot="21600000">
              <a:off x="4013342" y="2583951"/>
              <a:ext cx="1291975" cy="1291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Leadership</a:t>
              </a:r>
              <a:endParaRPr lang="en-US" sz="1700" b="1" kern="1200" dirty="0"/>
            </a:p>
          </p:txBody>
        </p:sp>
      </p:grpSp>
      <p:grpSp>
        <p:nvGrpSpPr>
          <p:cNvPr id="10" name="Group 9"/>
          <p:cNvGrpSpPr/>
          <p:nvPr/>
        </p:nvGrpSpPr>
        <p:grpSpPr>
          <a:xfrm>
            <a:off x="3506055" y="385569"/>
            <a:ext cx="2583951" cy="2583951"/>
            <a:chOff x="4659330" y="2583951"/>
            <a:chExt cx="2583951" cy="2583951"/>
          </a:xfrm>
        </p:grpSpPr>
        <p:sp>
          <p:nvSpPr>
            <p:cNvPr id="11" name="Triangle 10"/>
            <p:cNvSpPr/>
            <p:nvPr/>
          </p:nvSpPr>
          <p:spPr>
            <a:xfrm>
              <a:off x="4659330" y="2583951"/>
              <a:ext cx="2583951" cy="2583951"/>
            </a:xfrm>
            <a:prstGeom prst="triangl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2" name="Triangle 4"/>
            <p:cNvSpPr/>
            <p:nvPr/>
          </p:nvSpPr>
          <p:spPr>
            <a:xfrm>
              <a:off x="5305318" y="3875927"/>
              <a:ext cx="1291975" cy="1291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Strengths</a:t>
              </a:r>
              <a:endParaRPr lang="en-US" sz="1800" b="1" kern="1200" dirty="0"/>
            </a:p>
          </p:txBody>
        </p:sp>
      </p:gr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Module 2 Design</a:t>
            </a:r>
          </a:p>
        </p:txBody>
      </p:sp>
      <p:sp>
        <p:nvSpPr>
          <p:cNvPr id="178" name="Shape 178"/>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28600">
              <a:lnSpc>
                <a:spcPct val="115000"/>
              </a:lnSpc>
              <a:spcBef>
                <a:spcPts val="0"/>
              </a:spcBef>
              <a:buClr>
                <a:srgbClr val="FF9300"/>
              </a:buClr>
            </a:pPr>
            <a:r>
              <a:rPr lang="en-US" dirty="0">
                <a:solidFill>
                  <a:srgbClr val="666666"/>
                </a:solidFill>
              </a:rPr>
              <a:t>Kotter’s 8 steps for Leading Change (reviewed in class at UW)</a:t>
            </a:r>
          </a:p>
          <a:p>
            <a:pPr marL="457200" lvl="0" indent="-228600">
              <a:lnSpc>
                <a:spcPct val="115000"/>
              </a:lnSpc>
              <a:spcBef>
                <a:spcPts val="0"/>
              </a:spcBef>
            </a:pPr>
            <a:r>
              <a:rPr lang="en-US" dirty="0"/>
              <a:t>Community IPPE Project Time</a:t>
            </a:r>
          </a:p>
          <a:p>
            <a:pPr marL="457200" lvl="0" indent="-228600">
              <a:lnSpc>
                <a:spcPct val="115000"/>
              </a:lnSpc>
            </a:pPr>
            <a:r>
              <a:rPr lang="en-US" dirty="0"/>
              <a:t>Homework:</a:t>
            </a:r>
          </a:p>
          <a:p>
            <a:pPr marL="914400" lvl="1" indent="-228600" rtl="0">
              <a:lnSpc>
                <a:spcPct val="115000"/>
              </a:lnSpc>
              <a:spcBef>
                <a:spcPts val="0"/>
              </a:spcBef>
            </a:pPr>
            <a:r>
              <a:rPr lang="en-US" sz="2400" dirty="0" smtClean="0"/>
              <a:t>Strengths Assessment Assignment</a:t>
            </a:r>
          </a:p>
          <a:p>
            <a:pPr marL="914400" lvl="1" indent="-228600" rtl="0">
              <a:lnSpc>
                <a:spcPct val="115000"/>
              </a:lnSpc>
              <a:spcBef>
                <a:spcPts val="0"/>
              </a:spcBef>
            </a:pPr>
            <a:r>
              <a:rPr lang="en-US" sz="2400" dirty="0" smtClean="0"/>
              <a:t>Personal Strengths Reflection </a:t>
            </a:r>
            <a:endParaRPr lang="en-US" sz="2400" dirty="0"/>
          </a:p>
          <a:p>
            <a:pPr marL="914400" lvl="1" indent="-228600" rtl="0">
              <a:lnSpc>
                <a:spcPct val="115000"/>
              </a:lnSpc>
              <a:spcBef>
                <a:spcPts val="0"/>
              </a:spcBef>
            </a:pPr>
            <a:r>
              <a:rPr lang="en-US" sz="2400" dirty="0"/>
              <a:t>Complete Project Guide Part 4</a:t>
            </a:r>
          </a:p>
          <a:p>
            <a:pPr marL="0" lvl="0" indent="-69850">
              <a:spcBef>
                <a:spcPts val="0"/>
              </a:spcBef>
              <a:buClr>
                <a:schemeClr val="dk1"/>
              </a:buClr>
              <a:buSzPct val="39285"/>
              <a:buFont typeface="Arial"/>
              <a:buNone/>
            </a:pPr>
            <a:endParaRPr dirty="0"/>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Kotter’s 8-Step Process for Leading Change</a:t>
            </a:r>
          </a:p>
        </p:txBody>
      </p:sp>
      <p:graphicFrame>
        <p:nvGraphicFramePr>
          <p:cNvPr id="4" name="Shape 187"/>
          <p:cNvGraphicFramePr/>
          <p:nvPr>
            <p:extLst>
              <p:ext uri="{D42A27DB-BD31-4B8C-83A1-F6EECF244321}">
                <p14:modId xmlns:p14="http://schemas.microsoft.com/office/powerpoint/2010/main" val="1351589410"/>
              </p:ext>
            </p:extLst>
          </p:nvPr>
        </p:nvGraphicFramePr>
        <p:xfrm>
          <a:off x="1100150" y="1885598"/>
          <a:ext cx="7239000" cy="3986544"/>
        </p:xfrm>
        <a:graphic>
          <a:graphicData uri="http://schemas.openxmlformats.org/drawingml/2006/table">
            <a:tbl>
              <a:tblPr>
                <a:noFill/>
                <a:tableStyleId>{B70B2A52-1E90-47A9-8322-DEFB589E38CB}</a:tableStyleId>
              </a:tblPr>
              <a:tblGrid>
                <a:gridCol w="7239000">
                  <a:extLst>
                    <a:ext uri="{9D8B030D-6E8A-4147-A177-3AD203B41FA5}">
                      <a16:colId xmlns:a16="http://schemas.microsoft.com/office/drawing/2014/main" val="20000"/>
                    </a:ext>
                  </a:extLst>
                </a:gridCol>
              </a:tblGrid>
              <a:tr h="387789">
                <a:tc>
                  <a:txBody>
                    <a:bodyPr/>
                    <a:lstStyle/>
                    <a:p>
                      <a:pPr lvl="0" algn="ctr" rtl="0">
                        <a:lnSpc>
                          <a:spcPct val="115000"/>
                        </a:lnSpc>
                        <a:spcBef>
                          <a:spcPts val="0"/>
                        </a:spcBef>
                        <a:buNone/>
                      </a:pPr>
                      <a:r>
                        <a:rPr lang="en-US" sz="1800" b="1" dirty="0" smtClean="0">
                          <a:latin typeface="Calibri"/>
                          <a:ea typeface="Calibri"/>
                          <a:cs typeface="Calibri"/>
                          <a:sym typeface="Calibri"/>
                        </a:rPr>
                        <a:t>                                                                     Institutionalize the Change</a:t>
                      </a:r>
                      <a:endParaRPr lang="en-US" sz="1800" b="1" dirty="0">
                        <a:latin typeface="Calibri"/>
                        <a:ea typeface="Calibri"/>
                        <a:cs typeface="Calibri"/>
                        <a:sym typeface="Calibri"/>
                      </a:endParaRPr>
                    </a:p>
                  </a:txBody>
                  <a:tcPr marL="91425" marR="91425" marT="91425" marB="91425">
                    <a:solidFill>
                      <a:srgbClr val="FFFC00"/>
                    </a:solidFill>
                  </a:tcPr>
                </a:tc>
                <a:extLst>
                  <a:ext uri="{0D108BD9-81ED-4DB2-BD59-A6C34878D82A}">
                    <a16:rowId xmlns:a16="http://schemas.microsoft.com/office/drawing/2014/main" val="10000"/>
                  </a:ext>
                </a:extLst>
              </a:tr>
              <a:tr h="384750">
                <a:tc>
                  <a:txBody>
                    <a:bodyPr/>
                    <a:lstStyle/>
                    <a:p>
                      <a:pPr lvl="0" algn="ctr" rtl="0">
                        <a:lnSpc>
                          <a:spcPct val="115000"/>
                        </a:lnSpc>
                        <a:spcBef>
                          <a:spcPts val="0"/>
                        </a:spcBef>
                        <a:buNone/>
                      </a:pPr>
                      <a:r>
                        <a:rPr lang="en-US" sz="1800" b="1" dirty="0" smtClean="0">
                          <a:latin typeface="Calibri"/>
                          <a:ea typeface="Calibri"/>
                          <a:cs typeface="Calibri"/>
                          <a:sym typeface="Calibri"/>
                        </a:rPr>
                        <a:t>                                                         Build on the Change</a:t>
                      </a:r>
                      <a:endParaRPr lang="en-US" sz="1800" b="1" dirty="0">
                        <a:latin typeface="Calibri"/>
                        <a:ea typeface="Calibri"/>
                        <a:cs typeface="Calibri"/>
                        <a:sym typeface="Calibri"/>
                      </a:endParaRPr>
                    </a:p>
                  </a:txBody>
                  <a:tcPr marL="91425" marR="91425" marT="91425" marB="91425">
                    <a:solidFill>
                      <a:srgbClr val="FFFC00"/>
                    </a:solidFill>
                  </a:tcPr>
                </a:tc>
                <a:extLst>
                  <a:ext uri="{0D108BD9-81ED-4DB2-BD59-A6C34878D82A}">
                    <a16:rowId xmlns:a16="http://schemas.microsoft.com/office/drawing/2014/main" val="10001"/>
                  </a:ext>
                </a:extLst>
              </a:tr>
              <a:tr h="38475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Calibri"/>
                          <a:sym typeface="Calibri"/>
                        </a:rPr>
                        <a:t>                                          Create Quick Wins</a:t>
                      </a:r>
                    </a:p>
                  </a:txBody>
                  <a:tcPr marL="91425" marR="91425" marT="91425" marB="91425">
                    <a:solidFill>
                      <a:srgbClr val="ACE946"/>
                    </a:solidFill>
                  </a:tcPr>
                </a:tc>
                <a:extLst>
                  <a:ext uri="{0D108BD9-81ED-4DB2-BD59-A6C34878D82A}">
                    <a16:rowId xmlns:a16="http://schemas.microsoft.com/office/drawing/2014/main" val="10002"/>
                  </a:ext>
                </a:extLst>
              </a:tr>
              <a:tr h="38475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Calibri"/>
                          <a:sym typeface="Calibri"/>
                        </a:rPr>
                        <a:t>                Empower Others to Act on the Vision</a:t>
                      </a:r>
                    </a:p>
                  </a:txBody>
                  <a:tcPr marL="91425" marR="91425" marT="91425" marB="91425">
                    <a:solidFill>
                      <a:srgbClr val="ACE946"/>
                    </a:solidFill>
                  </a:tcPr>
                </a:tc>
                <a:extLst>
                  <a:ext uri="{0D108BD9-81ED-4DB2-BD59-A6C34878D82A}">
                    <a16:rowId xmlns:a16="http://schemas.microsoft.com/office/drawing/2014/main" val="10003"/>
                  </a:ext>
                </a:extLst>
              </a:tr>
              <a:tr h="384750">
                <a:tc>
                  <a:txBody>
                    <a:bodyPr/>
                    <a:lstStyle/>
                    <a:p>
                      <a:pPr lvl="0" algn="l" rtl="0">
                        <a:lnSpc>
                          <a:spcPct val="115000"/>
                        </a:lnSpc>
                        <a:spcBef>
                          <a:spcPts val="0"/>
                        </a:spcBef>
                        <a:buNone/>
                      </a:pPr>
                      <a:r>
                        <a:rPr lang="en-US" sz="1800" b="1" dirty="0" smtClean="0">
                          <a:latin typeface="Calibri"/>
                          <a:ea typeface="Calibri"/>
                          <a:cs typeface="Calibri"/>
                          <a:sym typeface="Calibri"/>
                        </a:rPr>
                        <a:t>                                          Communicate Decisions</a:t>
                      </a:r>
                      <a:endParaRPr lang="en-US" sz="1800" b="1" dirty="0">
                        <a:latin typeface="Calibri"/>
                        <a:ea typeface="Calibri"/>
                        <a:cs typeface="Calibri"/>
                        <a:sym typeface="Calibri"/>
                      </a:endParaRPr>
                    </a:p>
                  </a:txBody>
                  <a:tcPr marL="91425" marR="91425" marT="91425" marB="91425">
                    <a:solidFill>
                      <a:srgbClr val="ACE946"/>
                    </a:solidFill>
                  </a:tcPr>
                </a:tc>
                <a:extLst>
                  <a:ext uri="{0D108BD9-81ED-4DB2-BD59-A6C34878D82A}">
                    <a16:rowId xmlns:a16="http://schemas.microsoft.com/office/drawing/2014/main" val="10004"/>
                  </a:ext>
                </a:extLst>
              </a:tr>
              <a:tr h="384750">
                <a:tc>
                  <a:txBody>
                    <a:bodyPr/>
                    <a:lstStyle/>
                    <a:p>
                      <a:pPr lvl="0" algn="l" rtl="0">
                        <a:lnSpc>
                          <a:spcPct val="115000"/>
                        </a:lnSpc>
                        <a:spcBef>
                          <a:spcPts val="0"/>
                        </a:spcBef>
                        <a:buNone/>
                      </a:pPr>
                      <a:r>
                        <a:rPr lang="en-US" sz="1800" b="1" dirty="0" smtClean="0">
                          <a:latin typeface="Calibri"/>
                          <a:ea typeface="Calibri"/>
                          <a:cs typeface="Calibri"/>
                          <a:sym typeface="Calibri"/>
                        </a:rPr>
                        <a:t>Create a Vision </a:t>
                      </a:r>
                      <a:endParaRPr lang="en-US" sz="1800" b="1" dirty="0">
                        <a:latin typeface="Calibri"/>
                        <a:ea typeface="Calibri"/>
                        <a:cs typeface="Calibri"/>
                        <a:sym typeface="Calibri"/>
                      </a:endParaRPr>
                    </a:p>
                  </a:txBody>
                  <a:tcPr marL="91425" marR="91425" marT="91425" marB="91425">
                    <a:solidFill>
                      <a:srgbClr val="47D872"/>
                    </a:solidFill>
                  </a:tcPr>
                </a:tc>
                <a:extLst>
                  <a:ext uri="{0D108BD9-81ED-4DB2-BD59-A6C34878D82A}">
                    <a16:rowId xmlns:a16="http://schemas.microsoft.com/office/drawing/2014/main" val="10005"/>
                  </a:ext>
                </a:extLst>
              </a:tr>
              <a:tr h="38475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Calibri"/>
                          <a:sym typeface="Calibri"/>
                        </a:rPr>
                        <a:t>Form a Guiding Coalition (team)</a:t>
                      </a:r>
                    </a:p>
                  </a:txBody>
                  <a:tcPr marL="91425" marR="91425" marT="91425" marB="91425">
                    <a:solidFill>
                      <a:srgbClr val="47D872"/>
                    </a:solidFill>
                  </a:tcPr>
                </a:tc>
                <a:extLst>
                  <a:ext uri="{0D108BD9-81ED-4DB2-BD59-A6C34878D82A}">
                    <a16:rowId xmlns:a16="http://schemas.microsoft.com/office/drawing/2014/main" val="10006"/>
                  </a:ext>
                </a:extLst>
              </a:tr>
              <a:tr h="38475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Calibri"/>
                          <a:cs typeface="Calibri"/>
                          <a:sym typeface="Calibri"/>
                        </a:rPr>
                        <a:t>Create Urgency</a:t>
                      </a:r>
                    </a:p>
                  </a:txBody>
                  <a:tcPr marL="91425" marR="91425" marT="91425" marB="91425">
                    <a:solidFill>
                      <a:srgbClr val="47D872"/>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2101064" y="6457890"/>
            <a:ext cx="4572000" cy="400110"/>
          </a:xfrm>
          <a:prstGeom prst="rect">
            <a:avLst/>
          </a:prstGeom>
        </p:spPr>
        <p:txBody>
          <a:bodyPr>
            <a:spAutoFit/>
          </a:bodyPr>
          <a:lstStyle/>
          <a:p>
            <a:pPr marL="177800" lvl="0">
              <a:buSzPct val="100000"/>
            </a:pPr>
            <a:r>
              <a:rPr lang="en-US" sz="1000" dirty="0"/>
              <a:t>"Kotter's 8-Step Change Model." Mind Tools: Essential Skills for an Excellent Career. Mind Tools Ltd., 2010. Web. 17 Feb. 2016.</a:t>
            </a:r>
          </a:p>
        </p:txBody>
      </p:sp>
    </p:spTree>
    <p:extLst>
      <p:ext uri="{BB962C8B-B14F-4D97-AF65-F5344CB8AC3E}">
        <p14:creationId xmlns:p14="http://schemas.microsoft.com/office/powerpoint/2010/main" val="2144754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smtClean="0"/>
              <a:t>Clifton </a:t>
            </a:r>
            <a:r>
              <a:rPr lang="en-US" dirty="0" err="1" smtClean="0"/>
              <a:t>StrengthsFinder</a:t>
            </a:r>
            <a:endParaRPr lang="en-US" dirty="0"/>
          </a:p>
        </p:txBody>
      </p:sp>
      <p:sp>
        <p:nvSpPr>
          <p:cNvPr id="194" name="Shape 194"/>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28600" rtl="0">
              <a:lnSpc>
                <a:spcPct val="115000"/>
              </a:lnSpc>
              <a:spcBef>
                <a:spcPts val="2000"/>
              </a:spcBef>
            </a:pPr>
            <a:r>
              <a:rPr lang="en-US" sz="2400" dirty="0">
                <a:latin typeface="Georgia"/>
                <a:ea typeface="Georgia"/>
                <a:cs typeface="Georgia"/>
                <a:sym typeface="Georgia"/>
              </a:rPr>
              <a:t>30-minute online assessment, the Clifton StrengthsFinder</a:t>
            </a:r>
          </a:p>
          <a:p>
            <a:pPr marL="457200" lvl="0" indent="-228600" rtl="0">
              <a:lnSpc>
                <a:spcPct val="115000"/>
              </a:lnSpc>
              <a:spcBef>
                <a:spcPts val="2000"/>
              </a:spcBef>
            </a:pPr>
            <a:r>
              <a:rPr lang="en-US" sz="2400" dirty="0">
                <a:latin typeface="Georgia"/>
                <a:ea typeface="Georgia"/>
                <a:cs typeface="Georgia"/>
                <a:sym typeface="Georgia"/>
              </a:rPr>
              <a:t>“After you take the Clifton StrengthsFinder, you'll receive a customized report that lists </a:t>
            </a:r>
            <a:r>
              <a:rPr lang="en-US" sz="2400" b="1" dirty="0">
                <a:latin typeface="Georgia"/>
                <a:ea typeface="Georgia"/>
                <a:cs typeface="Georgia"/>
                <a:sym typeface="Georgia"/>
              </a:rPr>
              <a:t>your top five talent themes</a:t>
            </a:r>
            <a:r>
              <a:rPr lang="en-US" sz="2400" dirty="0">
                <a:latin typeface="Georgia"/>
                <a:ea typeface="Georgia"/>
                <a:cs typeface="Georgia"/>
                <a:sym typeface="Georgia"/>
              </a:rPr>
              <a:t>, along with action items for development and suggestions about how you can use your talents to achieve academic, career, and personal success.”</a:t>
            </a:r>
            <a:r>
              <a:rPr lang="en-US" sz="2400" dirty="0">
                <a:solidFill>
                  <a:srgbClr val="FF0000"/>
                </a:solidFill>
                <a:latin typeface="Georgia"/>
                <a:ea typeface="Georgia"/>
                <a:cs typeface="Georgia"/>
                <a:sym typeface="Georgia"/>
              </a:rPr>
              <a:t> </a:t>
            </a:r>
          </a:p>
          <a:p>
            <a:pPr lvl="0" rtl="0">
              <a:spcBef>
                <a:spcPts val="0"/>
              </a:spcBef>
              <a:buNone/>
            </a:pPr>
            <a:endParaRPr dirty="0"/>
          </a:p>
        </p:txBody>
      </p:sp>
      <p:pic>
        <p:nvPicPr>
          <p:cNvPr id="195" name="Shape 195"/>
          <p:cNvPicPr preferRelativeResize="0"/>
          <p:nvPr/>
        </p:nvPicPr>
        <p:blipFill>
          <a:blip r:embed="rId3">
            <a:alphaModFix/>
          </a:blip>
          <a:stretch>
            <a:fillRect/>
          </a:stretch>
        </p:blipFill>
        <p:spPr>
          <a:xfrm>
            <a:off x="3269750" y="6477000"/>
            <a:ext cx="3429000" cy="381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821060" y="6495320"/>
            <a:ext cx="7752600" cy="396900"/>
          </a:xfrm>
          <a:prstGeom prst="rect">
            <a:avLst/>
          </a:prstGeom>
        </p:spPr>
        <p:txBody>
          <a:bodyPr lIns="91425" tIns="91425" rIns="91425" bIns="91425" anchor="t" anchorCtr="0">
            <a:noAutofit/>
          </a:bodyPr>
          <a:lstStyle/>
          <a:p>
            <a:pPr lvl="0">
              <a:spcBef>
                <a:spcPts val="0"/>
              </a:spcBef>
              <a:buNone/>
            </a:pPr>
            <a:r>
              <a:rPr lang="en-US" sz="800" dirty="0"/>
              <a:t>Adapted from </a:t>
            </a:r>
            <a:r>
              <a:rPr lang="en-US" sz="800" dirty="0" err="1"/>
              <a:t>StrengthsQuest</a:t>
            </a:r>
            <a:r>
              <a:rPr lang="en-US" sz="800" dirty="0"/>
              <a:t> Four Domains “What Makes a Great Leadership Team?”. 2009.  </a:t>
            </a:r>
          </a:p>
        </p:txBody>
      </p:sp>
      <p:graphicFrame>
        <p:nvGraphicFramePr>
          <p:cNvPr id="202" name="Shape 202"/>
          <p:cNvGraphicFramePr/>
          <p:nvPr>
            <p:extLst>
              <p:ext uri="{D42A27DB-BD31-4B8C-83A1-F6EECF244321}">
                <p14:modId xmlns:p14="http://schemas.microsoft.com/office/powerpoint/2010/main" val="1909259481"/>
              </p:ext>
            </p:extLst>
          </p:nvPr>
        </p:nvGraphicFramePr>
        <p:xfrm>
          <a:off x="388200" y="323300"/>
          <a:ext cx="8367600" cy="5398555"/>
        </p:xfrm>
        <a:graphic>
          <a:graphicData uri="http://schemas.openxmlformats.org/drawingml/2006/table">
            <a:tbl>
              <a:tblPr>
                <a:noFill/>
                <a:tableStyleId>{B70B2A52-1E90-47A9-8322-DEFB589E38CB}</a:tableStyleId>
              </a:tblPr>
              <a:tblGrid>
                <a:gridCol w="2091900">
                  <a:extLst>
                    <a:ext uri="{9D8B030D-6E8A-4147-A177-3AD203B41FA5}">
                      <a16:colId xmlns:a16="http://schemas.microsoft.com/office/drawing/2014/main" val="20000"/>
                    </a:ext>
                  </a:extLst>
                </a:gridCol>
                <a:gridCol w="2091900">
                  <a:extLst>
                    <a:ext uri="{9D8B030D-6E8A-4147-A177-3AD203B41FA5}">
                      <a16:colId xmlns:a16="http://schemas.microsoft.com/office/drawing/2014/main" val="20001"/>
                    </a:ext>
                  </a:extLst>
                </a:gridCol>
                <a:gridCol w="2091900">
                  <a:extLst>
                    <a:ext uri="{9D8B030D-6E8A-4147-A177-3AD203B41FA5}">
                      <a16:colId xmlns:a16="http://schemas.microsoft.com/office/drawing/2014/main" val="20002"/>
                    </a:ext>
                  </a:extLst>
                </a:gridCol>
                <a:gridCol w="2091900">
                  <a:extLst>
                    <a:ext uri="{9D8B030D-6E8A-4147-A177-3AD203B41FA5}">
                      <a16:colId xmlns:a16="http://schemas.microsoft.com/office/drawing/2014/main" val="20003"/>
                    </a:ext>
                  </a:extLst>
                </a:gridCol>
              </a:tblGrid>
              <a:tr h="1122725">
                <a:tc gridSpan="4">
                  <a:txBody>
                    <a:bodyPr/>
                    <a:lstStyle/>
                    <a:p>
                      <a:pPr lvl="0" algn="ctr">
                        <a:spcBef>
                          <a:spcPts val="0"/>
                        </a:spcBef>
                        <a:buNone/>
                      </a:pPr>
                      <a:r>
                        <a:rPr lang="en-US" sz="3600" b="1" dirty="0">
                          <a:latin typeface="Verdana" charset="0"/>
                          <a:ea typeface="Verdana" charset="0"/>
                          <a:cs typeface="Verdana" charset="0"/>
                        </a:rPr>
                        <a:t>The Four Domains of Leadership Strength</a:t>
                      </a:r>
                    </a:p>
                  </a:txBody>
                  <a:tcPr marL="91425" marR="91425" marT="91425" marB="91425">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28225">
                <a:tc>
                  <a:txBody>
                    <a:bodyPr/>
                    <a:lstStyle/>
                    <a:p>
                      <a:pPr lvl="0" algn="ctr">
                        <a:spcBef>
                          <a:spcPts val="0"/>
                        </a:spcBef>
                        <a:buNone/>
                      </a:pPr>
                      <a:r>
                        <a:rPr lang="en-US" sz="2200" b="1" dirty="0">
                          <a:latin typeface="Verdana" charset="0"/>
                          <a:ea typeface="Verdana" charset="0"/>
                          <a:cs typeface="Verdana" charset="0"/>
                        </a:rPr>
                        <a:t>Executing</a:t>
                      </a:r>
                    </a:p>
                  </a:txBody>
                  <a:tcPr marL="91425" marR="91425" marT="91425" marB="91425">
                    <a:solidFill>
                      <a:srgbClr val="FFFC00"/>
                    </a:solidFill>
                  </a:tcPr>
                </a:tc>
                <a:tc>
                  <a:txBody>
                    <a:bodyPr/>
                    <a:lstStyle/>
                    <a:p>
                      <a:pPr lvl="0" algn="ctr">
                        <a:spcBef>
                          <a:spcPts val="0"/>
                        </a:spcBef>
                        <a:buNone/>
                      </a:pPr>
                      <a:r>
                        <a:rPr lang="en-US" sz="2200" b="1" dirty="0">
                          <a:latin typeface="Verdana" charset="0"/>
                          <a:ea typeface="Verdana" charset="0"/>
                          <a:cs typeface="Verdana" charset="0"/>
                        </a:rPr>
                        <a:t>Influencing</a:t>
                      </a:r>
                    </a:p>
                  </a:txBody>
                  <a:tcPr marL="91425" marR="91425" marT="91425" marB="91425">
                    <a:solidFill>
                      <a:schemeClr val="accent2"/>
                    </a:solidFill>
                  </a:tcPr>
                </a:tc>
                <a:tc>
                  <a:txBody>
                    <a:bodyPr/>
                    <a:lstStyle/>
                    <a:p>
                      <a:pPr lvl="0" algn="ctr">
                        <a:spcBef>
                          <a:spcPts val="0"/>
                        </a:spcBef>
                        <a:buNone/>
                      </a:pPr>
                      <a:r>
                        <a:rPr lang="en-US" sz="2100" b="1" dirty="0">
                          <a:latin typeface="Verdana" charset="0"/>
                          <a:ea typeface="Verdana" charset="0"/>
                          <a:cs typeface="Verdana" charset="0"/>
                        </a:rPr>
                        <a:t>Relationship Building</a:t>
                      </a:r>
                    </a:p>
                  </a:txBody>
                  <a:tcPr marL="91425" marR="91425" marT="91425" marB="91425">
                    <a:solidFill>
                      <a:schemeClr val="bg2">
                        <a:lumMod val="60000"/>
                        <a:lumOff val="40000"/>
                      </a:schemeClr>
                    </a:solidFill>
                  </a:tcPr>
                </a:tc>
                <a:tc>
                  <a:txBody>
                    <a:bodyPr/>
                    <a:lstStyle/>
                    <a:p>
                      <a:pPr lvl="0" algn="ctr">
                        <a:spcBef>
                          <a:spcPts val="0"/>
                        </a:spcBef>
                        <a:buNone/>
                      </a:pPr>
                      <a:r>
                        <a:rPr lang="en-US" sz="2400" b="1" dirty="0">
                          <a:latin typeface="Verdana" charset="0"/>
                          <a:ea typeface="Verdana" charset="0"/>
                          <a:cs typeface="Verdana" charset="0"/>
                        </a:rPr>
                        <a:t>Strategic Thinking</a:t>
                      </a:r>
                    </a:p>
                  </a:txBody>
                  <a:tcPr marL="91425" marR="91425" marT="91425" marB="91425">
                    <a:solidFill>
                      <a:schemeClr val="accent3"/>
                    </a:solidFill>
                  </a:tcPr>
                </a:tc>
                <a:extLst>
                  <a:ext uri="{0D108BD9-81ED-4DB2-BD59-A6C34878D82A}">
                    <a16:rowId xmlns:a16="http://schemas.microsoft.com/office/drawing/2014/main" val="10001"/>
                  </a:ext>
                </a:extLst>
              </a:tr>
              <a:tr h="3190200">
                <a:tc>
                  <a:txBody>
                    <a:bodyPr/>
                    <a:lstStyle/>
                    <a:p>
                      <a:pPr lvl="0">
                        <a:spcBef>
                          <a:spcPts val="0"/>
                        </a:spcBef>
                        <a:buNone/>
                      </a:pPr>
                      <a:r>
                        <a:rPr lang="en-US" sz="1800">
                          <a:latin typeface="Verdana" charset="0"/>
                          <a:ea typeface="Verdana" charset="0"/>
                          <a:cs typeface="Verdana" charset="0"/>
                        </a:rPr>
                        <a:t>Achiever</a:t>
                      </a:r>
                    </a:p>
                    <a:p>
                      <a:pPr lvl="0">
                        <a:spcBef>
                          <a:spcPts val="0"/>
                        </a:spcBef>
                        <a:buNone/>
                      </a:pPr>
                      <a:r>
                        <a:rPr lang="en-US" sz="1800">
                          <a:latin typeface="Verdana" charset="0"/>
                          <a:ea typeface="Verdana" charset="0"/>
                          <a:cs typeface="Verdana" charset="0"/>
                        </a:rPr>
                        <a:t>Arranger</a:t>
                      </a:r>
                    </a:p>
                    <a:p>
                      <a:pPr lvl="0">
                        <a:spcBef>
                          <a:spcPts val="0"/>
                        </a:spcBef>
                        <a:buNone/>
                      </a:pPr>
                      <a:r>
                        <a:rPr lang="en-US" sz="1800">
                          <a:latin typeface="Verdana" charset="0"/>
                          <a:ea typeface="Verdana" charset="0"/>
                          <a:cs typeface="Verdana" charset="0"/>
                        </a:rPr>
                        <a:t>Belief</a:t>
                      </a:r>
                    </a:p>
                    <a:p>
                      <a:pPr lvl="0">
                        <a:spcBef>
                          <a:spcPts val="0"/>
                        </a:spcBef>
                        <a:buNone/>
                      </a:pPr>
                      <a:r>
                        <a:rPr lang="en-US" sz="1800">
                          <a:latin typeface="Verdana" charset="0"/>
                          <a:ea typeface="Verdana" charset="0"/>
                          <a:cs typeface="Verdana" charset="0"/>
                        </a:rPr>
                        <a:t>Consistency</a:t>
                      </a:r>
                    </a:p>
                    <a:p>
                      <a:pPr lvl="0">
                        <a:spcBef>
                          <a:spcPts val="0"/>
                        </a:spcBef>
                        <a:buNone/>
                      </a:pPr>
                      <a:r>
                        <a:rPr lang="en-US" sz="1800">
                          <a:latin typeface="Verdana" charset="0"/>
                          <a:ea typeface="Verdana" charset="0"/>
                          <a:cs typeface="Verdana" charset="0"/>
                        </a:rPr>
                        <a:t>Deliberative</a:t>
                      </a:r>
                    </a:p>
                    <a:p>
                      <a:pPr lvl="0">
                        <a:spcBef>
                          <a:spcPts val="0"/>
                        </a:spcBef>
                        <a:buNone/>
                      </a:pPr>
                      <a:r>
                        <a:rPr lang="en-US" sz="1800">
                          <a:latin typeface="Verdana" charset="0"/>
                          <a:ea typeface="Verdana" charset="0"/>
                          <a:cs typeface="Verdana" charset="0"/>
                        </a:rPr>
                        <a:t>Discipline</a:t>
                      </a:r>
                    </a:p>
                    <a:p>
                      <a:pPr lvl="0">
                        <a:spcBef>
                          <a:spcPts val="0"/>
                        </a:spcBef>
                        <a:buNone/>
                      </a:pPr>
                      <a:r>
                        <a:rPr lang="en-US" sz="1800">
                          <a:latin typeface="Verdana" charset="0"/>
                          <a:ea typeface="Verdana" charset="0"/>
                          <a:cs typeface="Verdana" charset="0"/>
                        </a:rPr>
                        <a:t>Focus</a:t>
                      </a:r>
                    </a:p>
                    <a:p>
                      <a:pPr lvl="0">
                        <a:spcBef>
                          <a:spcPts val="0"/>
                        </a:spcBef>
                        <a:buNone/>
                      </a:pPr>
                      <a:r>
                        <a:rPr lang="en-US" sz="1800">
                          <a:latin typeface="Verdana" charset="0"/>
                          <a:ea typeface="Verdana" charset="0"/>
                          <a:cs typeface="Verdana" charset="0"/>
                        </a:rPr>
                        <a:t>Responsibility</a:t>
                      </a:r>
                    </a:p>
                    <a:p>
                      <a:pPr lvl="0">
                        <a:spcBef>
                          <a:spcPts val="0"/>
                        </a:spcBef>
                        <a:buNone/>
                      </a:pPr>
                      <a:r>
                        <a:rPr lang="en-US" sz="1800">
                          <a:latin typeface="Verdana" charset="0"/>
                          <a:ea typeface="Verdana" charset="0"/>
                          <a:cs typeface="Verdana" charset="0"/>
                        </a:rPr>
                        <a:t>Restorative</a:t>
                      </a:r>
                    </a:p>
                  </a:txBody>
                  <a:tcPr marL="91425" marR="91425" marT="91425" marB="91425">
                    <a:solidFill>
                      <a:srgbClr val="FFF2CC"/>
                    </a:solidFill>
                  </a:tcPr>
                </a:tc>
                <a:tc>
                  <a:txBody>
                    <a:bodyPr/>
                    <a:lstStyle/>
                    <a:p>
                      <a:pPr lvl="0">
                        <a:spcBef>
                          <a:spcPts val="0"/>
                        </a:spcBef>
                        <a:buNone/>
                      </a:pPr>
                      <a:r>
                        <a:rPr lang="en-US" sz="1800" dirty="0">
                          <a:latin typeface="Verdana" charset="0"/>
                          <a:ea typeface="Verdana" charset="0"/>
                          <a:cs typeface="Verdana" charset="0"/>
                        </a:rPr>
                        <a:t>Activator</a:t>
                      </a:r>
                    </a:p>
                    <a:p>
                      <a:pPr lvl="0">
                        <a:spcBef>
                          <a:spcPts val="0"/>
                        </a:spcBef>
                        <a:buNone/>
                      </a:pPr>
                      <a:r>
                        <a:rPr lang="en-US" sz="1800" dirty="0">
                          <a:latin typeface="Verdana" charset="0"/>
                          <a:ea typeface="Verdana" charset="0"/>
                          <a:cs typeface="Verdana" charset="0"/>
                        </a:rPr>
                        <a:t>Command</a:t>
                      </a:r>
                    </a:p>
                    <a:p>
                      <a:pPr lvl="0">
                        <a:spcBef>
                          <a:spcPts val="0"/>
                        </a:spcBef>
                        <a:buNone/>
                      </a:pPr>
                      <a:r>
                        <a:rPr lang="en-US" sz="1800" dirty="0">
                          <a:latin typeface="Verdana" charset="0"/>
                          <a:ea typeface="Verdana" charset="0"/>
                          <a:cs typeface="Verdana" charset="0"/>
                        </a:rPr>
                        <a:t>Communication</a:t>
                      </a:r>
                    </a:p>
                    <a:p>
                      <a:pPr lvl="0">
                        <a:spcBef>
                          <a:spcPts val="0"/>
                        </a:spcBef>
                        <a:buNone/>
                      </a:pPr>
                      <a:r>
                        <a:rPr lang="en-US" sz="1800" dirty="0">
                          <a:latin typeface="Verdana" charset="0"/>
                          <a:ea typeface="Verdana" charset="0"/>
                          <a:cs typeface="Verdana" charset="0"/>
                        </a:rPr>
                        <a:t>Competition</a:t>
                      </a:r>
                    </a:p>
                    <a:p>
                      <a:pPr lvl="0">
                        <a:spcBef>
                          <a:spcPts val="0"/>
                        </a:spcBef>
                        <a:buNone/>
                      </a:pPr>
                      <a:r>
                        <a:rPr lang="en-US" sz="1800" dirty="0">
                          <a:latin typeface="Verdana" charset="0"/>
                          <a:ea typeface="Verdana" charset="0"/>
                          <a:cs typeface="Verdana" charset="0"/>
                        </a:rPr>
                        <a:t>Maximizer</a:t>
                      </a:r>
                    </a:p>
                    <a:p>
                      <a:pPr lvl="0">
                        <a:spcBef>
                          <a:spcPts val="0"/>
                        </a:spcBef>
                        <a:buNone/>
                      </a:pPr>
                      <a:r>
                        <a:rPr lang="en-US" sz="1800" dirty="0">
                          <a:latin typeface="Verdana" charset="0"/>
                          <a:ea typeface="Verdana" charset="0"/>
                          <a:cs typeface="Verdana" charset="0"/>
                        </a:rPr>
                        <a:t>Self-assurance</a:t>
                      </a:r>
                    </a:p>
                    <a:p>
                      <a:pPr lvl="0">
                        <a:spcBef>
                          <a:spcPts val="0"/>
                        </a:spcBef>
                        <a:buNone/>
                      </a:pPr>
                      <a:r>
                        <a:rPr lang="en-US" sz="1800" dirty="0">
                          <a:latin typeface="Verdana" charset="0"/>
                          <a:ea typeface="Verdana" charset="0"/>
                          <a:cs typeface="Verdana" charset="0"/>
                        </a:rPr>
                        <a:t>Significance</a:t>
                      </a:r>
                    </a:p>
                    <a:p>
                      <a:pPr lvl="0">
                        <a:spcBef>
                          <a:spcPts val="0"/>
                        </a:spcBef>
                        <a:buNone/>
                      </a:pPr>
                      <a:r>
                        <a:rPr lang="en-US" sz="1800" dirty="0">
                          <a:latin typeface="Verdana" charset="0"/>
                          <a:ea typeface="Verdana" charset="0"/>
                          <a:cs typeface="Verdana" charset="0"/>
                        </a:rPr>
                        <a:t>Woo</a:t>
                      </a:r>
                    </a:p>
                  </a:txBody>
                  <a:tcPr marL="91425" marR="91425" marT="91425" marB="91425">
                    <a:solidFill>
                      <a:srgbClr val="F4CCCC"/>
                    </a:solidFill>
                  </a:tcPr>
                </a:tc>
                <a:tc>
                  <a:txBody>
                    <a:bodyPr/>
                    <a:lstStyle/>
                    <a:p>
                      <a:pPr lvl="0">
                        <a:spcBef>
                          <a:spcPts val="0"/>
                        </a:spcBef>
                        <a:buNone/>
                      </a:pPr>
                      <a:r>
                        <a:rPr lang="en-US" sz="1800" dirty="0">
                          <a:latin typeface="Verdana" charset="0"/>
                          <a:ea typeface="Verdana" charset="0"/>
                          <a:cs typeface="Verdana" charset="0"/>
                        </a:rPr>
                        <a:t>Adaptability</a:t>
                      </a:r>
                    </a:p>
                    <a:p>
                      <a:pPr lvl="0">
                        <a:spcBef>
                          <a:spcPts val="0"/>
                        </a:spcBef>
                        <a:buNone/>
                      </a:pPr>
                      <a:r>
                        <a:rPr lang="en-US" sz="1800" dirty="0">
                          <a:latin typeface="Verdana" charset="0"/>
                          <a:ea typeface="Verdana" charset="0"/>
                          <a:cs typeface="Verdana" charset="0"/>
                        </a:rPr>
                        <a:t>Developer</a:t>
                      </a:r>
                    </a:p>
                    <a:p>
                      <a:pPr lvl="0">
                        <a:spcBef>
                          <a:spcPts val="0"/>
                        </a:spcBef>
                        <a:buNone/>
                      </a:pPr>
                      <a:r>
                        <a:rPr lang="en-US" sz="1800" dirty="0">
                          <a:latin typeface="Verdana" charset="0"/>
                          <a:ea typeface="Verdana" charset="0"/>
                          <a:cs typeface="Verdana" charset="0"/>
                        </a:rPr>
                        <a:t>Connectedness</a:t>
                      </a:r>
                    </a:p>
                    <a:p>
                      <a:pPr lvl="0">
                        <a:spcBef>
                          <a:spcPts val="0"/>
                        </a:spcBef>
                        <a:buNone/>
                      </a:pPr>
                      <a:r>
                        <a:rPr lang="en-US" sz="1800" dirty="0">
                          <a:latin typeface="Verdana" charset="0"/>
                          <a:ea typeface="Verdana" charset="0"/>
                          <a:cs typeface="Verdana" charset="0"/>
                        </a:rPr>
                        <a:t>Empathy</a:t>
                      </a:r>
                    </a:p>
                    <a:p>
                      <a:pPr lvl="0">
                        <a:spcBef>
                          <a:spcPts val="0"/>
                        </a:spcBef>
                        <a:buNone/>
                      </a:pPr>
                      <a:r>
                        <a:rPr lang="en-US" sz="1800" dirty="0">
                          <a:latin typeface="Verdana" charset="0"/>
                          <a:ea typeface="Verdana" charset="0"/>
                          <a:cs typeface="Verdana" charset="0"/>
                        </a:rPr>
                        <a:t>Harmony</a:t>
                      </a:r>
                    </a:p>
                    <a:p>
                      <a:pPr lvl="0">
                        <a:spcBef>
                          <a:spcPts val="0"/>
                        </a:spcBef>
                        <a:buNone/>
                      </a:pPr>
                      <a:r>
                        <a:rPr lang="en-US" sz="1800" dirty="0" err="1">
                          <a:latin typeface="Verdana" charset="0"/>
                          <a:ea typeface="Verdana" charset="0"/>
                          <a:cs typeface="Verdana" charset="0"/>
                        </a:rPr>
                        <a:t>Includer</a:t>
                      </a:r>
                      <a:endParaRPr lang="en-US" sz="1800" dirty="0">
                        <a:latin typeface="Verdana" charset="0"/>
                        <a:ea typeface="Verdana" charset="0"/>
                        <a:cs typeface="Verdana" charset="0"/>
                      </a:endParaRPr>
                    </a:p>
                    <a:p>
                      <a:pPr lvl="0">
                        <a:spcBef>
                          <a:spcPts val="0"/>
                        </a:spcBef>
                        <a:buNone/>
                      </a:pPr>
                      <a:r>
                        <a:rPr lang="en-US" sz="1800" dirty="0">
                          <a:latin typeface="Verdana" charset="0"/>
                          <a:ea typeface="Verdana" charset="0"/>
                          <a:cs typeface="Verdana" charset="0"/>
                        </a:rPr>
                        <a:t>Individualization</a:t>
                      </a:r>
                    </a:p>
                    <a:p>
                      <a:pPr lvl="0">
                        <a:spcBef>
                          <a:spcPts val="0"/>
                        </a:spcBef>
                        <a:buNone/>
                      </a:pPr>
                      <a:r>
                        <a:rPr lang="en-US" sz="1800" dirty="0">
                          <a:latin typeface="Verdana" charset="0"/>
                          <a:ea typeface="Verdana" charset="0"/>
                          <a:cs typeface="Verdana" charset="0"/>
                        </a:rPr>
                        <a:t>Positivity</a:t>
                      </a:r>
                    </a:p>
                    <a:p>
                      <a:pPr lvl="0">
                        <a:spcBef>
                          <a:spcPts val="0"/>
                        </a:spcBef>
                        <a:buNone/>
                      </a:pPr>
                      <a:r>
                        <a:rPr lang="en-US" sz="1800" dirty="0">
                          <a:latin typeface="Verdana" charset="0"/>
                          <a:ea typeface="Verdana" charset="0"/>
                          <a:cs typeface="Verdana" charset="0"/>
                        </a:rPr>
                        <a:t>Relator</a:t>
                      </a:r>
                    </a:p>
                  </a:txBody>
                  <a:tcPr marL="91425" marR="91425" marT="91425" marB="91425">
                    <a:solidFill>
                      <a:srgbClr val="C9DAF8"/>
                    </a:solidFill>
                  </a:tcPr>
                </a:tc>
                <a:tc>
                  <a:txBody>
                    <a:bodyPr/>
                    <a:lstStyle/>
                    <a:p>
                      <a:pPr lvl="0">
                        <a:spcBef>
                          <a:spcPts val="0"/>
                        </a:spcBef>
                        <a:buNone/>
                      </a:pPr>
                      <a:r>
                        <a:rPr lang="en-US" sz="1800" dirty="0">
                          <a:latin typeface="Verdana" charset="0"/>
                          <a:ea typeface="Verdana" charset="0"/>
                          <a:cs typeface="Verdana" charset="0"/>
                        </a:rPr>
                        <a:t>Analytical</a:t>
                      </a:r>
                    </a:p>
                    <a:p>
                      <a:pPr lvl="0">
                        <a:spcBef>
                          <a:spcPts val="0"/>
                        </a:spcBef>
                        <a:buNone/>
                      </a:pPr>
                      <a:r>
                        <a:rPr lang="en-US" sz="1800" dirty="0">
                          <a:latin typeface="Verdana" charset="0"/>
                          <a:ea typeface="Verdana" charset="0"/>
                          <a:cs typeface="Verdana" charset="0"/>
                        </a:rPr>
                        <a:t>Context</a:t>
                      </a:r>
                    </a:p>
                    <a:p>
                      <a:pPr lvl="0">
                        <a:spcBef>
                          <a:spcPts val="0"/>
                        </a:spcBef>
                        <a:buNone/>
                      </a:pPr>
                      <a:r>
                        <a:rPr lang="en-US" sz="1800" dirty="0">
                          <a:latin typeface="Verdana" charset="0"/>
                          <a:ea typeface="Verdana" charset="0"/>
                          <a:cs typeface="Verdana" charset="0"/>
                        </a:rPr>
                        <a:t>Futuristic</a:t>
                      </a:r>
                    </a:p>
                    <a:p>
                      <a:pPr lvl="0">
                        <a:spcBef>
                          <a:spcPts val="0"/>
                        </a:spcBef>
                        <a:buNone/>
                      </a:pPr>
                      <a:r>
                        <a:rPr lang="en-US" sz="1800" dirty="0">
                          <a:latin typeface="Verdana" charset="0"/>
                          <a:ea typeface="Verdana" charset="0"/>
                          <a:cs typeface="Verdana" charset="0"/>
                        </a:rPr>
                        <a:t>Ideation</a:t>
                      </a:r>
                    </a:p>
                    <a:p>
                      <a:pPr lvl="0">
                        <a:spcBef>
                          <a:spcPts val="0"/>
                        </a:spcBef>
                        <a:buNone/>
                      </a:pPr>
                      <a:r>
                        <a:rPr lang="en-US" sz="1800" dirty="0">
                          <a:latin typeface="Verdana" charset="0"/>
                          <a:ea typeface="Verdana" charset="0"/>
                          <a:cs typeface="Verdana" charset="0"/>
                        </a:rPr>
                        <a:t>Input</a:t>
                      </a:r>
                    </a:p>
                    <a:p>
                      <a:pPr lvl="0">
                        <a:spcBef>
                          <a:spcPts val="0"/>
                        </a:spcBef>
                        <a:buNone/>
                      </a:pPr>
                      <a:r>
                        <a:rPr lang="en-US" sz="1800" dirty="0">
                          <a:latin typeface="Verdana" charset="0"/>
                          <a:ea typeface="Verdana" charset="0"/>
                          <a:cs typeface="Verdana" charset="0"/>
                        </a:rPr>
                        <a:t>Intellection</a:t>
                      </a:r>
                    </a:p>
                    <a:p>
                      <a:pPr lvl="0">
                        <a:spcBef>
                          <a:spcPts val="0"/>
                        </a:spcBef>
                        <a:buNone/>
                      </a:pPr>
                      <a:r>
                        <a:rPr lang="en-US" sz="1800" dirty="0">
                          <a:latin typeface="Verdana" charset="0"/>
                          <a:ea typeface="Verdana" charset="0"/>
                          <a:cs typeface="Verdana" charset="0"/>
                        </a:rPr>
                        <a:t>Learner</a:t>
                      </a:r>
                    </a:p>
                    <a:p>
                      <a:pPr lvl="0">
                        <a:spcBef>
                          <a:spcPts val="0"/>
                        </a:spcBef>
                        <a:buNone/>
                      </a:pPr>
                      <a:r>
                        <a:rPr lang="en-US" sz="1800" dirty="0">
                          <a:latin typeface="Verdana" charset="0"/>
                          <a:ea typeface="Verdana" charset="0"/>
                          <a:cs typeface="Verdana" charset="0"/>
                        </a:rPr>
                        <a:t>Strategic</a:t>
                      </a:r>
                    </a:p>
                  </a:txBody>
                  <a:tcPr marL="91425" marR="91425" marT="91425" marB="91425">
                    <a:solidFill>
                      <a:srgbClr val="D9EAD3"/>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462338" y="6356820"/>
            <a:ext cx="7089168" cy="276999"/>
          </a:xfrm>
          <a:prstGeom prst="rect">
            <a:avLst/>
          </a:prstGeom>
        </p:spPr>
        <p:txBody>
          <a:bodyPr wrap="square">
            <a:spAutoFit/>
          </a:bodyPr>
          <a:lstStyle/>
          <a:p>
            <a:pPr marL="342900" indent="-200660">
              <a:lnSpc>
                <a:spcPct val="150000"/>
              </a:lnSpc>
              <a:buClr>
                <a:srgbClr val="E79805"/>
              </a:buClr>
              <a:buSzPct val="80000"/>
            </a:pPr>
            <a:r>
              <a:rPr lang="en-US" sz="800" dirty="0">
                <a:solidFill>
                  <a:srgbClr val="595959"/>
                </a:solidFill>
                <a:latin typeface="Verdana"/>
                <a:ea typeface="Verdana"/>
                <a:cs typeface="Verdana"/>
                <a:sym typeface="Verdana"/>
              </a:rPr>
              <a:t>Clifton, Donald O. </a:t>
            </a:r>
            <a:r>
              <a:rPr lang="en-US" sz="800" dirty="0" err="1">
                <a:solidFill>
                  <a:srgbClr val="595959"/>
                </a:solidFill>
                <a:latin typeface="Verdana"/>
                <a:ea typeface="Verdana"/>
                <a:cs typeface="Verdana"/>
                <a:sym typeface="Verdana"/>
              </a:rPr>
              <a:t>StrengthsQuest</a:t>
            </a:r>
            <a:r>
              <a:rPr lang="en-US" sz="800" dirty="0">
                <a:solidFill>
                  <a:srgbClr val="595959"/>
                </a:solidFill>
                <a:latin typeface="Verdana"/>
                <a:ea typeface="Verdana"/>
                <a:cs typeface="Verdana"/>
                <a:sym typeface="Verdana"/>
              </a:rPr>
              <a:t>: Discover and develop your strengths in academics, career, and beyond. Gallup </a:t>
            </a:r>
            <a:r>
              <a:rPr lang="en-US" sz="800" dirty="0" err="1">
                <a:solidFill>
                  <a:srgbClr val="595959"/>
                </a:solidFill>
                <a:latin typeface="Verdana"/>
                <a:ea typeface="Verdana"/>
                <a:cs typeface="Verdana"/>
                <a:sym typeface="Verdana"/>
              </a:rPr>
              <a:t>Pr</a:t>
            </a:r>
            <a:r>
              <a:rPr lang="en-US" sz="800" dirty="0">
                <a:solidFill>
                  <a:srgbClr val="595959"/>
                </a:solidFill>
                <a:latin typeface="Verdana"/>
                <a:ea typeface="Verdana"/>
                <a:cs typeface="Verdana"/>
                <a:sym typeface="Verdana"/>
              </a:rPr>
              <a:t>, 2002.</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r>
              <a:rPr lang="en-US" dirty="0"/>
              <a:t>Module 3</a:t>
            </a:r>
          </a:p>
        </p:txBody>
      </p:sp>
      <p:sp>
        <p:nvSpPr>
          <p:cNvPr id="217" name="Shape 217"/>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marL="457200" lvl="0" indent="-228600" rtl="0">
              <a:spcBef>
                <a:spcPts val="0"/>
              </a:spcBef>
              <a:buChar char="●"/>
            </a:pPr>
            <a:r>
              <a:rPr lang="en-US" dirty="0"/>
              <a:t>Applying personal strengths to a team and organization</a:t>
            </a:r>
          </a:p>
        </p:txBody>
      </p:sp>
      <p:grpSp>
        <p:nvGrpSpPr>
          <p:cNvPr id="5" name="Group 4"/>
          <p:cNvGrpSpPr/>
          <p:nvPr/>
        </p:nvGrpSpPr>
        <p:grpSpPr>
          <a:xfrm>
            <a:off x="6488131" y="269073"/>
            <a:ext cx="2216647" cy="2353071"/>
            <a:chOff x="3367354" y="0"/>
            <a:chExt cx="2583951" cy="2583951"/>
          </a:xfrm>
        </p:grpSpPr>
        <p:sp>
          <p:nvSpPr>
            <p:cNvPr id="6" name="Triangle 5"/>
            <p:cNvSpPr/>
            <p:nvPr/>
          </p:nvSpPr>
          <p:spPr>
            <a:xfrm>
              <a:off x="3367354" y="0"/>
              <a:ext cx="2583951" cy="2583951"/>
            </a:xfrm>
            <a:prstGeom prst="triangl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Triangle 4"/>
            <p:cNvSpPr/>
            <p:nvPr/>
          </p:nvSpPr>
          <p:spPr>
            <a:xfrm>
              <a:off x="4013342" y="1291976"/>
              <a:ext cx="1291975" cy="1291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300" b="1" i="0" u="none" kern="1200" dirty="0" smtClean="0"/>
                <a:t>Application in Community Pharmacy</a:t>
              </a:r>
              <a:endParaRPr lang="en-US" sz="1300" b="1" kern="1200" dirty="0"/>
            </a:p>
          </p:txBody>
        </p:sp>
      </p:grpSp>
      <p:grpSp>
        <p:nvGrpSpPr>
          <p:cNvPr id="11" name="Group 10"/>
          <p:cNvGrpSpPr/>
          <p:nvPr/>
        </p:nvGrpSpPr>
        <p:grpSpPr>
          <a:xfrm>
            <a:off x="3904180" y="269074"/>
            <a:ext cx="2216647" cy="2353071"/>
            <a:chOff x="4659330" y="2583951"/>
            <a:chExt cx="2583951" cy="2583951"/>
          </a:xfrm>
        </p:grpSpPr>
        <p:sp>
          <p:nvSpPr>
            <p:cNvPr id="12" name="Triangle 11"/>
            <p:cNvSpPr/>
            <p:nvPr/>
          </p:nvSpPr>
          <p:spPr>
            <a:xfrm>
              <a:off x="4659330" y="2583951"/>
              <a:ext cx="2583951" cy="2583951"/>
            </a:xfrm>
            <a:prstGeom prst="triangl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Triangle 4"/>
            <p:cNvSpPr/>
            <p:nvPr/>
          </p:nvSpPr>
          <p:spPr>
            <a:xfrm>
              <a:off x="5305318" y="3875927"/>
              <a:ext cx="1291975" cy="1291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200" b="1" kern="1200" dirty="0" smtClean="0"/>
                <a:t>Strengths</a:t>
              </a:r>
              <a:endParaRPr lang="en-US" sz="1200" b="1" kern="1200" dirty="0"/>
            </a:p>
          </p:txBody>
        </p:sp>
      </p:grpSp>
      <p:grpSp>
        <p:nvGrpSpPr>
          <p:cNvPr id="14" name="Group 13"/>
          <p:cNvGrpSpPr/>
          <p:nvPr/>
        </p:nvGrpSpPr>
        <p:grpSpPr>
          <a:xfrm rot="10800000">
            <a:off x="5217666" y="269073"/>
            <a:ext cx="2216647" cy="2353071"/>
            <a:chOff x="2075379" y="2583950"/>
            <a:chExt cx="2583951" cy="2583951"/>
          </a:xfrm>
        </p:grpSpPr>
        <p:sp>
          <p:nvSpPr>
            <p:cNvPr id="15" name="Triangle 14"/>
            <p:cNvSpPr/>
            <p:nvPr/>
          </p:nvSpPr>
          <p:spPr>
            <a:xfrm>
              <a:off x="2075379" y="2583950"/>
              <a:ext cx="2583951" cy="2583951"/>
            </a:xfrm>
            <a:prstGeom prst="triangl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Triangle 4"/>
            <p:cNvSpPr/>
            <p:nvPr/>
          </p:nvSpPr>
          <p:spPr>
            <a:xfrm rot="10800000">
              <a:off x="2721368" y="3875925"/>
              <a:ext cx="1291975" cy="1291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kern="1200" smtClean="0"/>
                <a:t>Teamwork</a:t>
              </a:r>
              <a:endParaRPr lang="en-US" b="1" kern="1200" dirty="0"/>
            </a:p>
          </p:txBody>
        </p:sp>
      </p:gr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Module 3 Design</a:t>
            </a:r>
          </a:p>
        </p:txBody>
      </p:sp>
      <p:sp>
        <p:nvSpPr>
          <p:cNvPr id="225" name="Shape 225"/>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28600">
              <a:spcBef>
                <a:spcPts val="0"/>
              </a:spcBef>
            </a:pPr>
            <a:r>
              <a:rPr lang="en-US" sz="2200" dirty="0"/>
              <a:t>In class presentation on strengths by Leslie Fox</a:t>
            </a:r>
          </a:p>
          <a:p>
            <a:pPr marL="914400" lvl="1" indent="-228600">
              <a:spcBef>
                <a:spcPts val="0"/>
              </a:spcBef>
            </a:pPr>
            <a:r>
              <a:rPr lang="en-US" sz="1800" dirty="0"/>
              <a:t>Healthcare Policy and Advocacy Director at Johnson &amp; Johnson</a:t>
            </a:r>
          </a:p>
          <a:p>
            <a:pPr marL="457200" lvl="0" indent="-228600" rtl="0">
              <a:spcBef>
                <a:spcPts val="0"/>
              </a:spcBef>
            </a:pPr>
            <a:r>
              <a:rPr lang="en-US" sz="2200" dirty="0"/>
              <a:t>Discussion on strengths in teams and how to use strengths strategically</a:t>
            </a:r>
          </a:p>
          <a:p>
            <a:pPr marL="457200" lvl="0" indent="-228600">
              <a:lnSpc>
                <a:spcPct val="115000"/>
              </a:lnSpc>
            </a:pPr>
            <a:r>
              <a:rPr lang="en-US" sz="2200" dirty="0"/>
              <a:t>Homework:</a:t>
            </a:r>
          </a:p>
          <a:p>
            <a:pPr marL="914400" lvl="1" indent="-228600"/>
            <a:r>
              <a:rPr lang="en-US" sz="1800" dirty="0" smtClean="0"/>
              <a:t>Team </a:t>
            </a:r>
            <a:r>
              <a:rPr lang="en-US" sz="1800" dirty="0"/>
              <a:t>Strengths Reflection (HW for UW, covered in Module 4 for WSU)</a:t>
            </a:r>
          </a:p>
          <a:p>
            <a:pPr marL="914400" lvl="1" indent="-228600"/>
            <a:r>
              <a:rPr lang="en-US" sz="1800" dirty="0"/>
              <a:t>Complete Project Guide Parts 5-6</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685800" y="1499521"/>
            <a:ext cx="7772400" cy="1470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3000" b="0" i="0" u="none" strike="noStrike" cap="none">
                <a:solidFill>
                  <a:srgbClr val="595959"/>
                </a:solidFill>
                <a:latin typeface="Verdana"/>
                <a:ea typeface="Verdana"/>
                <a:cs typeface="Verdana"/>
                <a:sym typeface="Verdana"/>
              </a:rPr>
              <a:t>Active Learning: </a:t>
            </a:r>
            <a:r>
              <a:rPr lang="en-US" sz="3000"/>
              <a:t>Brainstorm</a:t>
            </a:r>
          </a:p>
        </p:txBody>
      </p:sp>
      <p:sp>
        <p:nvSpPr>
          <p:cNvPr id="231" name="Shape 231"/>
          <p:cNvSpPr txBox="1">
            <a:spLocks noGrp="1"/>
          </p:cNvSpPr>
          <p:nvPr>
            <p:ph type="subTitle" idx="1"/>
          </p:nvPr>
        </p:nvSpPr>
        <p:spPr>
          <a:xfrm>
            <a:off x="685800" y="3023433"/>
            <a:ext cx="7086600" cy="549000"/>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r>
              <a:rPr lang="en-US" dirty="0" smtClean="0"/>
              <a:t>Strengths Application</a:t>
            </a:r>
            <a:endParaRPr lang="en-US"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4000" b="0" i="0" u="none" strike="noStrike" cap="none">
                <a:solidFill>
                  <a:srgbClr val="00539E"/>
                </a:solidFill>
                <a:latin typeface="Verdana"/>
                <a:ea typeface="Verdana"/>
                <a:cs typeface="Verdana"/>
                <a:sym typeface="Verdana"/>
              </a:rPr>
              <a:t>Learning Objectives</a:t>
            </a:r>
          </a:p>
        </p:txBody>
      </p:sp>
      <p:sp>
        <p:nvSpPr>
          <p:cNvPr id="36" name="Shape 36"/>
          <p:cNvSpPr txBox="1">
            <a:spLocks noGrp="1"/>
          </p:cNvSpPr>
          <p:nvPr>
            <p:ph type="body" idx="1"/>
          </p:nvPr>
        </p:nvSpPr>
        <p:spPr>
          <a:xfrm>
            <a:off x="764563" y="1680475"/>
            <a:ext cx="7752600" cy="4526100"/>
          </a:xfrm>
          <a:prstGeom prst="rect">
            <a:avLst/>
          </a:prstGeom>
          <a:noFill/>
          <a:ln>
            <a:noFill/>
          </a:ln>
        </p:spPr>
        <p:txBody>
          <a:bodyPr lIns="91425" tIns="45700" rIns="91425" bIns="45700" anchor="t" anchorCtr="0">
            <a:noAutofit/>
          </a:bodyPr>
          <a:lstStyle/>
          <a:p>
            <a:pPr marL="457200" lvl="0" indent="-355600">
              <a:spcBef>
                <a:spcPts val="0"/>
              </a:spcBef>
              <a:buSzPct val="100000"/>
              <a:buAutoNum type="arabicParenR"/>
            </a:pPr>
            <a:r>
              <a:rPr lang="en-US" sz="2400" dirty="0"/>
              <a:t>Discuss the skillset needed by a Doctor of Pharmacy graduate in the next 5-10 years.</a:t>
            </a:r>
          </a:p>
          <a:p>
            <a:pPr marL="457200" lvl="0" indent="-355600">
              <a:spcBef>
                <a:spcPts val="0"/>
              </a:spcBef>
              <a:buSzPct val="100000"/>
              <a:buAutoNum type="arabicParenR"/>
            </a:pPr>
            <a:r>
              <a:rPr lang="en-US" sz="2400" dirty="0"/>
              <a:t>Identify how leadership skills can be effectively taught and assessed in a required course in a doctor of pharmacy curriculum.</a:t>
            </a:r>
          </a:p>
          <a:p>
            <a:pPr marL="457200" lvl="0" indent="-355600" rtl="0">
              <a:spcBef>
                <a:spcPts val="0"/>
              </a:spcBef>
              <a:buSzPct val="100000"/>
              <a:buAutoNum type="arabicParenR"/>
            </a:pPr>
            <a:r>
              <a:rPr lang="en-US" sz="2400" dirty="0"/>
              <a:t>Discuss lessons learned and recommendations for offering this type of curricula.</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rtl="0">
              <a:spcBef>
                <a:spcPts val="0"/>
              </a:spcBef>
              <a:buNone/>
            </a:pPr>
            <a:r>
              <a:rPr lang="en-US"/>
              <a:t>Module 4</a:t>
            </a:r>
          </a:p>
        </p:txBody>
      </p:sp>
      <p:sp>
        <p:nvSpPr>
          <p:cNvPr id="238" name="Shape 238"/>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marL="457200" lvl="0" indent="-228600" rtl="0">
              <a:spcBef>
                <a:spcPts val="0"/>
              </a:spcBef>
              <a:buChar char="●"/>
            </a:pPr>
            <a:r>
              <a:rPr lang="en-US"/>
              <a:t>Community Project Pitch Preparation</a:t>
            </a:r>
          </a:p>
          <a:p>
            <a:pPr marL="457200" lvl="0" indent="-228600" rtl="0">
              <a:spcBef>
                <a:spcPts val="0"/>
              </a:spcBef>
              <a:buChar char="●"/>
            </a:pPr>
            <a:r>
              <a:rPr lang="en-US"/>
              <a:t>Putting it all together</a:t>
            </a:r>
          </a:p>
        </p:txBody>
      </p:sp>
      <p:graphicFrame>
        <p:nvGraphicFramePr>
          <p:cNvPr id="4" name="Diagram 3"/>
          <p:cNvGraphicFramePr/>
          <p:nvPr>
            <p:extLst>
              <p:ext uri="{D42A27DB-BD31-4B8C-83A1-F6EECF244321}">
                <p14:modId xmlns:p14="http://schemas.microsoft.com/office/powerpoint/2010/main" val="2098634211"/>
              </p:ext>
            </p:extLst>
          </p:nvPr>
        </p:nvGraphicFramePr>
        <p:xfrm>
          <a:off x="4325421" y="2234521"/>
          <a:ext cx="5359256" cy="3390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Module 4 Design</a:t>
            </a:r>
          </a:p>
        </p:txBody>
      </p:sp>
      <p:sp>
        <p:nvSpPr>
          <p:cNvPr id="245" name="Shape 245"/>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28600">
              <a:spcBef>
                <a:spcPts val="0"/>
              </a:spcBef>
            </a:pPr>
            <a:r>
              <a:rPr lang="en-US" dirty="0"/>
              <a:t>In class project prep time &amp;/or team strengths discussion follow up</a:t>
            </a:r>
          </a:p>
          <a:p>
            <a:pPr marL="457200" lvl="0" indent="-228600" rtl="0">
              <a:spcBef>
                <a:spcPts val="0"/>
              </a:spcBef>
            </a:pPr>
            <a:r>
              <a:rPr lang="en-US" dirty="0"/>
              <a:t>Final time for review of grading </a:t>
            </a:r>
            <a:r>
              <a:rPr lang="en-US" dirty="0" smtClean="0"/>
              <a:t>rubric </a:t>
            </a:r>
            <a:r>
              <a:rPr lang="en-US" dirty="0"/>
              <a:t>and questions regarding project </a:t>
            </a:r>
            <a:r>
              <a:rPr lang="en-US" dirty="0" smtClean="0"/>
              <a:t>pitch</a:t>
            </a:r>
          </a:p>
          <a:p>
            <a:pPr marL="457200" lvl="0" indent="-228600"/>
            <a:r>
              <a:rPr lang="en-US" dirty="0"/>
              <a:t>Homework:</a:t>
            </a:r>
          </a:p>
          <a:p>
            <a:pPr marL="857250" lvl="1" indent="-228600"/>
            <a:r>
              <a:rPr lang="en-US" sz="2400" dirty="0" smtClean="0"/>
              <a:t>Project Pitch Preparation </a:t>
            </a:r>
            <a:endParaRPr lang="en-US" sz="2400" dirty="0"/>
          </a:p>
          <a:p>
            <a:pPr marL="457200" lvl="0" indent="-228600" rtl="0">
              <a:spcBef>
                <a:spcPts val="0"/>
              </a:spcBef>
            </a:pPr>
            <a:endParaRPr lang="en-US" dirty="0"/>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rtl="0">
              <a:spcBef>
                <a:spcPts val="0"/>
              </a:spcBef>
              <a:buNone/>
            </a:pPr>
            <a:r>
              <a:rPr lang="en-US"/>
              <a:t>Module 5</a:t>
            </a:r>
          </a:p>
        </p:txBody>
      </p:sp>
      <p:sp>
        <p:nvSpPr>
          <p:cNvPr id="253" name="Shape 253"/>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marL="457200" lvl="0" indent="-228600" rtl="0">
              <a:spcBef>
                <a:spcPts val="0"/>
              </a:spcBef>
              <a:buChar char="●"/>
            </a:pPr>
            <a:r>
              <a:rPr lang="en-US"/>
              <a:t>Project Pitch Presentations</a:t>
            </a:r>
          </a:p>
        </p:txBody>
      </p:sp>
      <p:graphicFrame>
        <p:nvGraphicFramePr>
          <p:cNvPr id="4" name="Diagram 3"/>
          <p:cNvGraphicFramePr/>
          <p:nvPr>
            <p:extLst>
              <p:ext uri="{D42A27DB-BD31-4B8C-83A1-F6EECF244321}">
                <p14:modId xmlns:p14="http://schemas.microsoft.com/office/powerpoint/2010/main" val="376484519"/>
              </p:ext>
            </p:extLst>
          </p:nvPr>
        </p:nvGraphicFramePr>
        <p:xfrm>
          <a:off x="4387066" y="2440004"/>
          <a:ext cx="5359256" cy="3390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Module 5 Design</a:t>
            </a:r>
          </a:p>
        </p:txBody>
      </p:sp>
      <p:sp>
        <p:nvSpPr>
          <p:cNvPr id="260" name="Shape 260"/>
          <p:cNvSpPr txBox="1">
            <a:spLocks noGrp="1"/>
          </p:cNvSpPr>
          <p:nvPr>
            <p:ph type="body" idx="1"/>
          </p:nvPr>
        </p:nvSpPr>
        <p:spPr>
          <a:xfrm>
            <a:off x="934075" y="1417650"/>
            <a:ext cx="7752600" cy="4708800"/>
          </a:xfrm>
          <a:prstGeom prst="rect">
            <a:avLst/>
          </a:prstGeom>
        </p:spPr>
        <p:txBody>
          <a:bodyPr lIns="91425" tIns="91425" rIns="91425" bIns="91425" anchor="t" anchorCtr="0">
            <a:noAutofit/>
          </a:bodyPr>
          <a:lstStyle/>
          <a:p>
            <a:pPr marL="457200" lvl="0" indent="-342900" rtl="0">
              <a:spcBef>
                <a:spcPts val="0"/>
              </a:spcBef>
              <a:buSzPct val="100000"/>
            </a:pPr>
            <a:r>
              <a:rPr lang="en-US" sz="1800" dirty="0"/>
              <a:t>Presentations given live to classmates, teachers, and community pharmacy partners</a:t>
            </a:r>
          </a:p>
          <a:p>
            <a:pPr marL="457200" lvl="0" indent="-342900">
              <a:spcBef>
                <a:spcPts val="0"/>
              </a:spcBef>
              <a:buSzPct val="100000"/>
            </a:pPr>
            <a:r>
              <a:rPr lang="en-US" sz="1800" dirty="0"/>
              <a:t>Panel of community partners ideal for the presentation evaluation (UW)</a:t>
            </a:r>
          </a:p>
          <a:p>
            <a:pPr marL="457200" indent="-342900">
              <a:buSzPct val="100000"/>
            </a:pPr>
            <a:r>
              <a:rPr lang="en-US" sz="1800" dirty="0"/>
              <a:t>All presentations evaluated in real time, but were also recorded</a:t>
            </a:r>
          </a:p>
          <a:p>
            <a:pPr marL="457200" indent="-342900">
              <a:buSzPct val="100000"/>
            </a:pPr>
            <a:r>
              <a:rPr lang="en-US" sz="1800" dirty="0"/>
              <a:t>High scoring projects that drew community partner interest in implementation were invited to continue their project</a:t>
            </a:r>
          </a:p>
          <a:p>
            <a:pPr marL="457200" indent="-342900">
              <a:buSzPct val="100000"/>
            </a:pPr>
            <a:r>
              <a:rPr lang="en-US" sz="1800" dirty="0" smtClean="0"/>
              <a:t>Homework:</a:t>
            </a:r>
            <a:endParaRPr lang="en-US" sz="1800" dirty="0"/>
          </a:p>
          <a:p>
            <a:pPr marL="914400" lvl="1" indent="-342900">
              <a:spcBef>
                <a:spcPts val="0"/>
              </a:spcBef>
              <a:buSzPct val="100000"/>
            </a:pPr>
            <a:r>
              <a:rPr lang="en-US" sz="1600" dirty="0"/>
              <a:t>Team Member Evaluation</a:t>
            </a:r>
          </a:p>
          <a:p>
            <a:pPr marL="914400" lvl="1" indent="-342900">
              <a:spcBef>
                <a:spcPts val="0"/>
              </a:spcBef>
              <a:buSzPct val="100000"/>
            </a:pPr>
            <a:r>
              <a:rPr lang="en-US" sz="1600" dirty="0"/>
              <a:t>Post Course Survey</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5 Minute Project Pitch</a:t>
            </a:r>
          </a:p>
        </p:txBody>
      </p:sp>
      <p:sp>
        <p:nvSpPr>
          <p:cNvPr id="267" name="Shape 267"/>
          <p:cNvSpPr txBox="1">
            <a:spLocks noGrp="1"/>
          </p:cNvSpPr>
          <p:nvPr>
            <p:ph type="body" idx="1"/>
          </p:nvPr>
        </p:nvSpPr>
        <p:spPr>
          <a:xfrm>
            <a:off x="934200" y="1417637"/>
            <a:ext cx="7752600" cy="4526100"/>
          </a:xfrm>
          <a:prstGeom prst="rect">
            <a:avLst/>
          </a:prstGeom>
        </p:spPr>
        <p:txBody>
          <a:bodyPr lIns="91425" tIns="91425" rIns="91425" bIns="91425" anchor="t" anchorCtr="0">
            <a:noAutofit/>
          </a:bodyPr>
          <a:lstStyle/>
          <a:p>
            <a:pPr marL="457200" lvl="0" indent="-355600" rtl="0">
              <a:lnSpc>
                <a:spcPct val="100000"/>
              </a:lnSpc>
              <a:spcBef>
                <a:spcPts val="2000"/>
              </a:spcBef>
              <a:buSzPct val="100000"/>
              <a:buFont typeface="Georgia"/>
            </a:pPr>
            <a:r>
              <a:rPr lang="en-US" sz="2000" dirty="0">
                <a:latin typeface="Georgia"/>
                <a:ea typeface="Georgia"/>
                <a:cs typeface="Georgia"/>
                <a:sym typeface="Georgia"/>
              </a:rPr>
              <a:t>A final project overview was presented to practicing Community Pharmacists and the class at the conclusion of the course.</a:t>
            </a:r>
          </a:p>
          <a:p>
            <a:pPr marL="457200" lvl="0" indent="-355600" rtl="0">
              <a:lnSpc>
                <a:spcPct val="100000"/>
              </a:lnSpc>
              <a:spcBef>
                <a:spcPts val="2000"/>
              </a:spcBef>
              <a:buSzPct val="100000"/>
              <a:buFont typeface="Georgia"/>
            </a:pPr>
            <a:r>
              <a:rPr lang="en-US" sz="2000" dirty="0">
                <a:latin typeface="Georgia"/>
                <a:ea typeface="Georgia"/>
                <a:cs typeface="Georgia"/>
                <a:sym typeface="Georgia"/>
              </a:rPr>
              <a:t>This presentation was each team’s sales pitch for the project.</a:t>
            </a:r>
          </a:p>
          <a:p>
            <a:pPr marL="457200" lvl="0" indent="-355600" rtl="0">
              <a:lnSpc>
                <a:spcPct val="100000"/>
              </a:lnSpc>
              <a:spcBef>
                <a:spcPts val="2000"/>
              </a:spcBef>
              <a:buSzPct val="100000"/>
              <a:buFont typeface="Georgia"/>
            </a:pPr>
            <a:r>
              <a:rPr lang="en-US" sz="2000" dirty="0">
                <a:latin typeface="Georgia"/>
                <a:ea typeface="Georgia"/>
                <a:cs typeface="Georgia"/>
                <a:sym typeface="Georgia"/>
              </a:rPr>
              <a:t>The pitch had to be 5 minutes or less. </a:t>
            </a:r>
          </a:p>
          <a:p>
            <a:pPr marL="457200" lvl="0" indent="-355600" rtl="0">
              <a:lnSpc>
                <a:spcPct val="100000"/>
              </a:lnSpc>
              <a:spcBef>
                <a:spcPts val="2000"/>
              </a:spcBef>
              <a:buSzPct val="100000"/>
              <a:buFont typeface="Georgia"/>
            </a:pPr>
            <a:r>
              <a:rPr lang="en-US" sz="2000" dirty="0">
                <a:latin typeface="Georgia"/>
                <a:ea typeface="Georgia"/>
                <a:cs typeface="Georgia"/>
                <a:sym typeface="Georgia"/>
              </a:rPr>
              <a:t>The audience was encouraged to ask questions on material that is unclear.</a:t>
            </a:r>
          </a:p>
          <a:p>
            <a:pPr marL="457200" lvl="0" indent="-355600" rtl="0">
              <a:lnSpc>
                <a:spcPct val="100000"/>
              </a:lnSpc>
              <a:spcBef>
                <a:spcPts val="2000"/>
              </a:spcBef>
              <a:buSzPct val="100000"/>
              <a:buFont typeface="Georgia"/>
            </a:pPr>
            <a:r>
              <a:rPr lang="en-US" sz="2000" dirty="0">
                <a:latin typeface="Georgia"/>
                <a:ea typeface="Georgia"/>
                <a:cs typeface="Georgia"/>
                <a:sym typeface="Georgia"/>
              </a:rPr>
              <a:t>The pitch could be presented as a verbal presentation, </a:t>
            </a:r>
            <a:r>
              <a:rPr lang="en-US" sz="2000" dirty="0" smtClean="0">
                <a:latin typeface="Georgia"/>
                <a:ea typeface="Georgia"/>
                <a:cs typeface="Georgia"/>
                <a:sym typeface="Georgia"/>
              </a:rPr>
              <a:t>video, </a:t>
            </a:r>
            <a:r>
              <a:rPr lang="en-US" sz="2000" dirty="0">
                <a:latin typeface="Georgia"/>
                <a:ea typeface="Georgia"/>
                <a:cs typeface="Georgia"/>
                <a:sym typeface="Georgia"/>
              </a:rPr>
              <a:t>skit, etc. </a:t>
            </a:r>
          </a:p>
          <a:p>
            <a:pPr marL="457200" lvl="0" indent="-355600" rtl="0">
              <a:lnSpc>
                <a:spcPct val="100000"/>
              </a:lnSpc>
              <a:spcBef>
                <a:spcPts val="2000"/>
              </a:spcBef>
              <a:buSzPct val="100000"/>
              <a:buFont typeface="Georgia"/>
            </a:pPr>
            <a:r>
              <a:rPr lang="en-US" sz="2000" dirty="0">
                <a:latin typeface="Georgia"/>
                <a:ea typeface="Georgia"/>
                <a:cs typeface="Georgia"/>
                <a:sym typeface="Georgia"/>
              </a:rPr>
              <a:t>Students were provided with a project “pitch” guide &amp; rubric to help you prepare.</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Quotes from Community Partners</a:t>
            </a:r>
          </a:p>
        </p:txBody>
      </p:sp>
      <p:sp>
        <p:nvSpPr>
          <p:cNvPr id="274" name="Shape 274"/>
          <p:cNvSpPr txBox="1">
            <a:spLocks noGrp="1"/>
          </p:cNvSpPr>
          <p:nvPr>
            <p:ph type="body" idx="1"/>
          </p:nvPr>
        </p:nvSpPr>
        <p:spPr>
          <a:xfrm>
            <a:off x="980688" y="1681725"/>
            <a:ext cx="7752600" cy="4526100"/>
          </a:xfrm>
          <a:prstGeom prst="rect">
            <a:avLst/>
          </a:prstGeom>
        </p:spPr>
        <p:txBody>
          <a:bodyPr lIns="91425" tIns="91425" rIns="91425" bIns="91425" anchor="t" anchorCtr="0">
            <a:noAutofit/>
          </a:bodyPr>
          <a:lstStyle/>
          <a:p>
            <a:pPr marL="0" lvl="0" indent="-69850">
              <a:lnSpc>
                <a:spcPct val="120000"/>
              </a:lnSpc>
              <a:spcBef>
                <a:spcPts val="0"/>
              </a:spcBef>
              <a:buClr>
                <a:schemeClr val="dk1"/>
              </a:buClr>
              <a:buSzPct val="68750"/>
              <a:buFont typeface="Arial"/>
              <a:buNone/>
            </a:pPr>
            <a:r>
              <a:rPr lang="en-US" sz="1600" b="1" dirty="0">
                <a:solidFill>
                  <a:srgbClr val="FF9300"/>
                </a:solidFill>
              </a:rPr>
              <a:t>Jenny Arnold, </a:t>
            </a:r>
            <a:r>
              <a:rPr lang="en-US" sz="1600" b="1" dirty="0" err="1">
                <a:solidFill>
                  <a:srgbClr val="FF9300"/>
                </a:solidFill>
              </a:rPr>
              <a:t>Pharm.D</a:t>
            </a:r>
            <a:r>
              <a:rPr lang="en-US" sz="1600" b="1" dirty="0">
                <a:solidFill>
                  <a:srgbClr val="FF9300"/>
                </a:solidFill>
              </a:rPr>
              <a:t>., BCPS, Director of Practice Development - Washington State Pharmacy Association:</a:t>
            </a:r>
          </a:p>
          <a:p>
            <a:pPr marL="0" lvl="0" indent="-69850">
              <a:lnSpc>
                <a:spcPct val="115000"/>
              </a:lnSpc>
              <a:spcBef>
                <a:spcPts val="0"/>
              </a:spcBef>
              <a:buClr>
                <a:schemeClr val="dk1"/>
              </a:buClr>
              <a:buSzPct val="68750"/>
              <a:buFont typeface="Arial"/>
              <a:buNone/>
            </a:pPr>
            <a:endParaRPr sz="1600" dirty="0"/>
          </a:p>
          <a:p>
            <a:pPr marL="0" lvl="0" indent="-69850">
              <a:lnSpc>
                <a:spcPct val="120000"/>
              </a:lnSpc>
              <a:spcBef>
                <a:spcPts val="0"/>
              </a:spcBef>
              <a:buClr>
                <a:schemeClr val="dk1"/>
              </a:buClr>
              <a:buSzPct val="68750"/>
              <a:buFont typeface="Arial"/>
              <a:buNone/>
            </a:pPr>
            <a:r>
              <a:rPr lang="en-US" sz="1600" dirty="0"/>
              <a:t>“Having the students present their Leadership Projects, in only 5 minutes gave them the challenge of refining their work down to the essence, and presenting just the most important aspects. This is a great skill for any pharmacist to have when they want to promote something to leaders, their patients or the community.”</a:t>
            </a:r>
          </a:p>
          <a:p>
            <a:pPr marL="0" lvl="0" indent="-69850">
              <a:lnSpc>
                <a:spcPct val="115000"/>
              </a:lnSpc>
              <a:spcBef>
                <a:spcPts val="0"/>
              </a:spcBef>
              <a:buClr>
                <a:schemeClr val="dk1"/>
              </a:buClr>
              <a:buSzPct val="68750"/>
              <a:buFont typeface="Arial"/>
              <a:buNone/>
            </a:pPr>
            <a:endParaRPr sz="1600" dirty="0"/>
          </a:p>
          <a:p>
            <a:pPr marL="0" lvl="0" indent="-69850">
              <a:lnSpc>
                <a:spcPct val="120000"/>
              </a:lnSpc>
              <a:spcBef>
                <a:spcPts val="0"/>
              </a:spcBef>
              <a:buClr>
                <a:schemeClr val="dk1"/>
              </a:buClr>
              <a:buSzPct val="68750"/>
              <a:buFont typeface="Arial"/>
              <a:buNone/>
            </a:pPr>
            <a:r>
              <a:rPr lang="en-US" sz="1600" b="1" dirty="0">
                <a:solidFill>
                  <a:srgbClr val="FF9300"/>
                </a:solidFill>
              </a:rPr>
              <a:t>Beverly </a:t>
            </a:r>
            <a:r>
              <a:rPr lang="en-US" sz="1600" b="1" dirty="0" err="1">
                <a:solidFill>
                  <a:srgbClr val="FF9300"/>
                </a:solidFill>
              </a:rPr>
              <a:t>Katterman</a:t>
            </a:r>
            <a:r>
              <a:rPr lang="en-US" sz="1600" b="1" dirty="0">
                <a:solidFill>
                  <a:srgbClr val="FF9300"/>
                </a:solidFill>
              </a:rPr>
              <a:t>, Clinical Professor, Owner </a:t>
            </a:r>
            <a:r>
              <a:rPr lang="en-US" sz="1600" b="1" dirty="0" err="1">
                <a:solidFill>
                  <a:srgbClr val="FF9300"/>
                </a:solidFill>
              </a:rPr>
              <a:t>Katterman’s</a:t>
            </a:r>
            <a:r>
              <a:rPr lang="en-US" sz="1600" b="1" dirty="0">
                <a:solidFill>
                  <a:srgbClr val="FF9300"/>
                </a:solidFill>
              </a:rPr>
              <a:t> Sand Point Pharmacy:</a:t>
            </a:r>
          </a:p>
          <a:p>
            <a:pPr marL="0" lvl="0" indent="-69850">
              <a:lnSpc>
                <a:spcPct val="115000"/>
              </a:lnSpc>
              <a:spcBef>
                <a:spcPts val="0"/>
              </a:spcBef>
              <a:buClr>
                <a:schemeClr val="dk1"/>
              </a:buClr>
              <a:buSzPct val="68750"/>
              <a:buFont typeface="Arial"/>
              <a:buNone/>
            </a:pPr>
            <a:endParaRPr sz="1600" dirty="0"/>
          </a:p>
          <a:p>
            <a:pPr marL="0" lvl="0" indent="-69850">
              <a:lnSpc>
                <a:spcPct val="120000"/>
              </a:lnSpc>
              <a:spcBef>
                <a:spcPts val="0"/>
              </a:spcBef>
              <a:buClr>
                <a:schemeClr val="dk1"/>
              </a:buClr>
              <a:buSzPct val="68750"/>
              <a:buFont typeface="Arial"/>
              <a:buNone/>
            </a:pPr>
            <a:r>
              <a:rPr lang="en-US" sz="1600" dirty="0"/>
              <a:t>"I think that all the groups should receive an A for thinking outside of the box."</a:t>
            </a:r>
          </a:p>
          <a:p>
            <a:pPr marL="0" lvl="0" indent="-69850">
              <a:lnSpc>
                <a:spcPct val="115000"/>
              </a:lnSpc>
              <a:spcBef>
                <a:spcPts val="0"/>
              </a:spcBef>
              <a:buClr>
                <a:schemeClr val="dk1"/>
              </a:buClr>
              <a:buSzPct val="78571"/>
              <a:buFont typeface="Arial"/>
              <a:buNone/>
            </a:pPr>
            <a:endParaRPr sz="1400" dirty="0"/>
          </a:p>
          <a:p>
            <a:pPr marL="0" lvl="0" indent="-69850">
              <a:lnSpc>
                <a:spcPct val="120000"/>
              </a:lnSpc>
              <a:spcBef>
                <a:spcPts val="0"/>
              </a:spcBef>
              <a:buClr>
                <a:schemeClr val="dk1"/>
              </a:buClr>
              <a:buSzPct val="78571"/>
              <a:buFont typeface="Arial"/>
              <a:buNone/>
            </a:pPr>
            <a:endParaRPr sz="1400" dirty="0"/>
          </a:p>
          <a:p>
            <a:pPr marL="0" lvl="0" indent="-69850">
              <a:lnSpc>
                <a:spcPct val="115000"/>
              </a:lnSpc>
              <a:spcBef>
                <a:spcPts val="0"/>
              </a:spcBef>
              <a:buClr>
                <a:schemeClr val="dk1"/>
              </a:buClr>
              <a:buSzPct val="61111"/>
              <a:buFont typeface="Arial"/>
              <a:buNone/>
            </a:pPr>
            <a:endParaRPr sz="1800" dirty="0"/>
          </a:p>
          <a:p>
            <a:pPr lvl="0">
              <a:spcBef>
                <a:spcPts val="0"/>
              </a:spcBef>
              <a:buClr>
                <a:schemeClr val="dk1"/>
              </a:buClr>
              <a:buSzPct val="61111"/>
              <a:buFont typeface="Arial"/>
              <a:buNone/>
            </a:pPr>
            <a:endParaRPr sz="1800" dirty="0"/>
          </a:p>
          <a:p>
            <a:pPr lvl="0">
              <a:spcBef>
                <a:spcPts val="0"/>
              </a:spcBef>
              <a:buNone/>
            </a:pPr>
            <a:endParaRPr sz="1800"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rtl="0">
              <a:spcBef>
                <a:spcPts val="0"/>
              </a:spcBef>
              <a:buNone/>
            </a:pPr>
            <a:r>
              <a:rPr lang="en-US"/>
              <a:t>Implementation</a:t>
            </a:r>
          </a:p>
        </p:txBody>
      </p:sp>
      <p:sp>
        <p:nvSpPr>
          <p:cNvPr id="281" name="Shape 281"/>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solidFill>
                  <a:srgbClr val="00539E"/>
                </a:solidFill>
              </a:rPr>
              <a:t>How Groups Were Chosen for Implementation</a:t>
            </a:r>
          </a:p>
        </p:txBody>
      </p:sp>
      <p:sp>
        <p:nvSpPr>
          <p:cNvPr id="288" name="Shape 288"/>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342900" rtl="0">
              <a:spcBef>
                <a:spcPts val="0"/>
              </a:spcBef>
              <a:buSzPct val="100000"/>
            </a:pPr>
            <a:r>
              <a:rPr lang="en-US" sz="1900" dirty="0"/>
              <a:t>Ranked based on presentation rubric</a:t>
            </a:r>
          </a:p>
          <a:p>
            <a:pPr marL="457200" lvl="0" indent="-342900">
              <a:spcBef>
                <a:spcPts val="0"/>
              </a:spcBef>
              <a:buSzPct val="100000"/>
            </a:pPr>
            <a:r>
              <a:rPr lang="en-US" sz="1900" dirty="0"/>
              <a:t>Highly ranked projects were given the option to implement project</a:t>
            </a:r>
          </a:p>
          <a:p>
            <a:pPr marL="457200" lvl="0" indent="-342900" rtl="0">
              <a:spcBef>
                <a:spcPts val="0"/>
              </a:spcBef>
              <a:buSzPct val="100000"/>
            </a:pPr>
            <a:r>
              <a:rPr lang="en-US" sz="1900" dirty="0"/>
              <a:t>(UW) community partners gave input on what projects could be implemented at their pharmacy; other student groups were given options for implementation at other sites</a:t>
            </a:r>
          </a:p>
          <a:p>
            <a:pPr marL="457200" lvl="0" indent="-342900">
              <a:spcBef>
                <a:spcPts val="0"/>
              </a:spcBef>
              <a:buSzPct val="100000"/>
            </a:pPr>
            <a:r>
              <a:rPr lang="en-US" sz="1900" dirty="0"/>
              <a:t>(WSU) Highly ranked projects were given the option of contacting other community pharmacies if their project could not be done with the original community partners</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685800" y="1499521"/>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4320" b="0" i="0" u="none" strike="noStrike" cap="none">
                <a:solidFill>
                  <a:srgbClr val="595959"/>
                </a:solidFill>
                <a:latin typeface="Verdana"/>
                <a:ea typeface="Verdana"/>
                <a:cs typeface="Verdana"/>
                <a:sym typeface="Verdana"/>
              </a:rPr>
              <a:t>Highlights of student projects</a:t>
            </a:r>
          </a:p>
        </p:txBody>
      </p:sp>
      <p:sp>
        <p:nvSpPr>
          <p:cNvPr id="294" name="Shape 294"/>
          <p:cNvSpPr txBox="1">
            <a:spLocks noGrp="1"/>
          </p:cNvSpPr>
          <p:nvPr>
            <p:ph type="subTitle" idx="1"/>
          </p:nvPr>
        </p:nvSpPr>
        <p:spPr>
          <a:xfrm>
            <a:off x="685800" y="3023433"/>
            <a:ext cx="7086600" cy="548967"/>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endParaRPr sz="2800" b="0" i="1" u="none" strike="noStrike" cap="none">
              <a:solidFill>
                <a:srgbClr val="E79805"/>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sym typeface="Arial"/>
              </a:rPr>
              <a:t>Project Implementation </a:t>
            </a:r>
            <a:r>
              <a:rPr lang="en-US" dirty="0" smtClean="0">
                <a:sym typeface="Arial"/>
              </a:rPr>
              <a:t>WSU</a:t>
            </a:r>
            <a:endParaRPr lang="en-US" dirty="0">
              <a:sym typeface="Arial"/>
            </a:endParaRPr>
          </a:p>
        </p:txBody>
      </p:sp>
      <p:sp>
        <p:nvSpPr>
          <p:cNvPr id="301" name="Shape 301"/>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381000" rtl="0">
              <a:spcBef>
                <a:spcPts val="0"/>
              </a:spcBef>
              <a:buSzPct val="100000"/>
              <a:buAutoNum type="arabicParenR"/>
            </a:pPr>
            <a:r>
              <a:rPr lang="en-US" sz="2400" dirty="0"/>
              <a:t>Creation of rural health care screening services in three North Idaho </a:t>
            </a:r>
            <a:r>
              <a:rPr lang="en-US" sz="2400" dirty="0" smtClean="0"/>
              <a:t>pharmacies</a:t>
            </a:r>
          </a:p>
          <a:p>
            <a:pPr marL="457200" lvl="0" indent="-381000" rtl="0">
              <a:spcBef>
                <a:spcPts val="0"/>
              </a:spcBef>
              <a:buSzPct val="100000"/>
              <a:buAutoNum type="arabicParenR"/>
            </a:pPr>
            <a:endParaRPr lang="en-US" sz="1100" dirty="0"/>
          </a:p>
          <a:p>
            <a:pPr marL="457200" lvl="0" indent="-381000" rtl="0">
              <a:spcBef>
                <a:spcPts val="0"/>
              </a:spcBef>
              <a:buSzPct val="100000"/>
              <a:buAutoNum type="arabicParenR"/>
            </a:pPr>
            <a:r>
              <a:rPr lang="en-US" sz="2400" dirty="0"/>
              <a:t>Student lead development and delivery of a MTM elective course for fellow student pharmacists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1499526"/>
            <a:ext cx="7772400" cy="20097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4320" dirty="0" smtClean="0"/>
              <a:t>Training the </a:t>
            </a:r>
            <a:r>
              <a:rPr lang="en-US" sz="4320" dirty="0"/>
              <a:t>P</a:t>
            </a:r>
            <a:r>
              <a:rPr lang="en-US" sz="4320" dirty="0" smtClean="0"/>
              <a:t>harmacist of the Future</a:t>
            </a:r>
            <a:endParaRPr lang="en-US" sz="4320" dirty="0"/>
          </a:p>
        </p:txBody>
      </p:sp>
      <p:sp>
        <p:nvSpPr>
          <p:cNvPr id="42" name="Shape 42"/>
          <p:cNvSpPr txBox="1">
            <a:spLocks noGrp="1"/>
          </p:cNvSpPr>
          <p:nvPr>
            <p:ph type="subTitle" idx="1"/>
          </p:nvPr>
        </p:nvSpPr>
        <p:spPr>
          <a:xfrm>
            <a:off x="763325" y="4148903"/>
            <a:ext cx="7086600" cy="549000"/>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endParaRPr sz="2800" b="0" i="1" u="none" strike="noStrike" cap="none">
              <a:solidFill>
                <a:srgbClr val="E79805"/>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Project Implementation UW</a:t>
            </a:r>
          </a:p>
        </p:txBody>
      </p:sp>
      <p:sp>
        <p:nvSpPr>
          <p:cNvPr id="308" name="Shape 308"/>
          <p:cNvSpPr txBox="1">
            <a:spLocks noGrp="1"/>
          </p:cNvSpPr>
          <p:nvPr>
            <p:ph type="body" idx="1"/>
          </p:nvPr>
        </p:nvSpPr>
        <p:spPr>
          <a:xfrm>
            <a:off x="934188" y="1679300"/>
            <a:ext cx="7752600" cy="4526100"/>
          </a:xfrm>
          <a:prstGeom prst="rect">
            <a:avLst/>
          </a:prstGeom>
        </p:spPr>
        <p:txBody>
          <a:bodyPr lIns="91425" tIns="91425" rIns="91425" bIns="91425" anchor="t" anchorCtr="0">
            <a:noAutofit/>
          </a:bodyPr>
          <a:lstStyle/>
          <a:p>
            <a:pPr marL="457200" lvl="0" indent="-381000" rtl="0">
              <a:spcBef>
                <a:spcPts val="0"/>
              </a:spcBef>
              <a:buSzPct val="100000"/>
              <a:buAutoNum type="arabicParenR"/>
            </a:pPr>
            <a:r>
              <a:rPr lang="en-US" sz="2400" dirty="0" smtClean="0"/>
              <a:t>Assist community pharmacists in improving </a:t>
            </a:r>
            <a:endParaRPr lang="en-US" sz="2400" dirty="0"/>
          </a:p>
          <a:p>
            <a:pPr marL="76200" lvl="0" indent="0" rtl="0">
              <a:spcBef>
                <a:spcPts val="0"/>
              </a:spcBef>
              <a:buSzPct val="100000"/>
              <a:buNone/>
            </a:pPr>
            <a:r>
              <a:rPr lang="en-US" sz="2400" dirty="0" smtClean="0"/>
              <a:t> 5-star ratings criteria related to medication adherence</a:t>
            </a:r>
          </a:p>
          <a:p>
            <a:pPr marL="76200" lvl="0" indent="0" rtl="0">
              <a:spcBef>
                <a:spcPts val="0"/>
              </a:spcBef>
              <a:buSzPct val="100000"/>
              <a:buNone/>
            </a:pPr>
            <a:endParaRPr lang="en-US" sz="2400" dirty="0" smtClean="0"/>
          </a:p>
          <a:p>
            <a:pPr marL="76200" lvl="0" indent="0" rtl="0">
              <a:spcBef>
                <a:spcPts val="0"/>
              </a:spcBef>
              <a:buSzPct val="100000"/>
              <a:buNone/>
            </a:pPr>
            <a:r>
              <a:rPr lang="en-US" sz="2400" dirty="0" smtClean="0">
                <a:solidFill>
                  <a:srgbClr val="F79646"/>
                </a:solidFill>
              </a:rPr>
              <a:t>2)</a:t>
            </a:r>
            <a:r>
              <a:rPr lang="en-US" sz="2400" dirty="0" smtClean="0"/>
              <a:t> Expand the pharmacist’s involvement in management of patients diagnosed with heart failure in clinic settings</a:t>
            </a:r>
            <a:endParaRPr lang="en-US" sz="2400" dirty="0"/>
          </a:p>
          <a:p>
            <a:pPr marL="0" lvl="0" indent="0" rtl="0">
              <a:spcBef>
                <a:spcPts val="0"/>
              </a:spcBef>
              <a:buNone/>
            </a:pPr>
            <a:endParaRPr sz="2400" dirty="0"/>
          </a:p>
          <a:p>
            <a:pPr lvl="0">
              <a:spcBef>
                <a:spcPts val="0"/>
              </a:spcBef>
              <a:buNone/>
            </a:pPr>
            <a:endParaRPr sz="2400" dirty="0"/>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rtl="0">
              <a:spcBef>
                <a:spcPts val="0"/>
              </a:spcBef>
              <a:buNone/>
            </a:pPr>
            <a:r>
              <a:rPr lang="en-US"/>
              <a:t>Assessment</a:t>
            </a:r>
          </a:p>
        </p:txBody>
      </p:sp>
      <p:sp>
        <p:nvSpPr>
          <p:cNvPr id="315" name="Shape 315"/>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marL="457200" lvl="0" indent="-228600" rtl="0">
              <a:spcBef>
                <a:spcPts val="0"/>
              </a:spcBef>
              <a:buChar char="●"/>
            </a:pPr>
            <a:r>
              <a:rPr lang="en-US" dirty="0"/>
              <a:t>Student Confidence</a:t>
            </a:r>
          </a:p>
          <a:p>
            <a:pPr marL="457200" lvl="0" indent="-228600" rtl="0">
              <a:spcBef>
                <a:spcPts val="0"/>
              </a:spcBef>
              <a:buChar char="●"/>
            </a:pPr>
            <a:r>
              <a:rPr lang="en-US" dirty="0"/>
              <a:t>Kotter’s 8 Steps of Change</a:t>
            </a:r>
          </a:p>
          <a:p>
            <a:pPr marL="457200" lvl="0" indent="-228600" rtl="0">
              <a:spcBef>
                <a:spcPts val="0"/>
              </a:spcBef>
              <a:buChar char="●"/>
            </a:pPr>
            <a:r>
              <a:rPr lang="en-US" dirty="0"/>
              <a:t>Factors Influencing Change in </a:t>
            </a:r>
            <a:r>
              <a:rPr lang="en-US" dirty="0" smtClean="0"/>
              <a:t>Confidence</a:t>
            </a:r>
          </a:p>
          <a:p>
            <a:pPr marL="457200" lvl="0" indent="-228600" rtl="0">
              <a:spcBef>
                <a:spcPts val="0"/>
              </a:spcBef>
              <a:buChar char="●"/>
            </a:pPr>
            <a:r>
              <a:rPr lang="en-US" dirty="0" smtClean="0"/>
              <a:t>Pitch Presentations</a:t>
            </a:r>
          </a:p>
          <a:p>
            <a:pPr marL="457200" lvl="0" indent="-228600" rtl="0">
              <a:spcBef>
                <a:spcPts val="0"/>
              </a:spcBef>
              <a:buChar char="●"/>
            </a:pPr>
            <a:r>
              <a:rPr lang="en-US" dirty="0" smtClean="0"/>
              <a:t>Key Takeaways </a:t>
            </a:r>
            <a:r>
              <a:rPr lang="en-US" dirty="0"/>
              <a:t/>
            </a:r>
            <a:br>
              <a:rPr lang="en-US" dirty="0"/>
            </a:br>
            <a:endParaRPr lang="en-US" dirty="0"/>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4000" b="0" i="0" u="none" strike="noStrike" cap="none">
                <a:solidFill>
                  <a:srgbClr val="00539E"/>
                </a:solidFill>
                <a:latin typeface="Verdana"/>
                <a:ea typeface="Verdana"/>
                <a:cs typeface="Verdana"/>
                <a:sym typeface="Verdana"/>
              </a:rPr>
              <a:t>Student Confidence</a:t>
            </a:r>
          </a:p>
        </p:txBody>
      </p:sp>
      <p:sp>
        <p:nvSpPr>
          <p:cNvPr id="322" name="Shape 322"/>
          <p:cNvSpPr txBox="1">
            <a:spLocks noGrp="1"/>
          </p:cNvSpPr>
          <p:nvPr>
            <p:ph type="body" idx="1"/>
          </p:nvPr>
        </p:nvSpPr>
        <p:spPr>
          <a:xfrm>
            <a:off x="934063" y="1600200"/>
            <a:ext cx="7752600" cy="4526100"/>
          </a:xfrm>
          <a:prstGeom prst="rect">
            <a:avLst/>
          </a:prstGeom>
          <a:noFill/>
          <a:ln>
            <a:noFill/>
          </a:ln>
        </p:spPr>
        <p:txBody>
          <a:bodyPr lIns="91425" tIns="45700" rIns="91425" bIns="45700" anchor="t" anchorCtr="0">
            <a:noAutofit/>
          </a:bodyPr>
          <a:lstStyle/>
          <a:p>
            <a:pPr marL="457200" marR="0" lvl="0" indent="-228600" algn="l" rtl="0">
              <a:lnSpc>
                <a:spcPct val="150000"/>
              </a:lnSpc>
              <a:spcBef>
                <a:spcPts val="0"/>
              </a:spcBef>
            </a:pPr>
            <a:r>
              <a:rPr lang="en-US" dirty="0"/>
              <a:t>Seven questions asked on pre and post surveys</a:t>
            </a:r>
          </a:p>
          <a:p>
            <a:pPr marL="457200" lvl="0" indent="-228600" rtl="0">
              <a:spcBef>
                <a:spcPts val="0"/>
              </a:spcBef>
            </a:pPr>
            <a:r>
              <a:rPr lang="en-US" dirty="0"/>
              <a:t>Assessed using PRE-THEN-POST model</a:t>
            </a:r>
          </a:p>
          <a:p>
            <a:pPr marL="457200" lvl="0" indent="-228600" rtl="0">
              <a:spcBef>
                <a:spcPts val="0"/>
              </a:spcBef>
            </a:pPr>
            <a:r>
              <a:rPr lang="en-US" dirty="0"/>
              <a:t>Statistically significant increases in PRE-POST and THEN-PRE scores in all seven areas</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4000" b="0" i="0" u="none" strike="noStrike" cap="none">
                <a:solidFill>
                  <a:srgbClr val="00539E"/>
                </a:solidFill>
                <a:latin typeface="Verdana"/>
                <a:ea typeface="Verdana"/>
                <a:cs typeface="Verdana"/>
                <a:sym typeface="Verdana"/>
              </a:rPr>
              <a:t>Student Confidence</a:t>
            </a:r>
          </a:p>
        </p:txBody>
      </p:sp>
      <p:graphicFrame>
        <p:nvGraphicFramePr>
          <p:cNvPr id="329" name="Shape 329"/>
          <p:cNvGraphicFramePr/>
          <p:nvPr/>
        </p:nvGraphicFramePr>
        <p:xfrm>
          <a:off x="284937" y="1355200"/>
          <a:ext cx="8574125" cy="4617480"/>
        </p:xfrm>
        <a:graphic>
          <a:graphicData uri="http://schemas.openxmlformats.org/drawingml/2006/table">
            <a:tbl>
              <a:tblPr>
                <a:noFill/>
                <a:tableStyleId>{B70B2A52-1E90-47A9-8322-DEFB589E38CB}</a:tableStyleId>
              </a:tblPr>
              <a:tblGrid>
                <a:gridCol w="2646300">
                  <a:extLst>
                    <a:ext uri="{9D8B030D-6E8A-4147-A177-3AD203B41FA5}">
                      <a16:colId xmlns:a16="http://schemas.microsoft.com/office/drawing/2014/main" val="20000"/>
                    </a:ext>
                  </a:extLst>
                </a:gridCol>
                <a:gridCol w="1559600">
                  <a:extLst>
                    <a:ext uri="{9D8B030D-6E8A-4147-A177-3AD203B41FA5}">
                      <a16:colId xmlns:a16="http://schemas.microsoft.com/office/drawing/2014/main" val="20001"/>
                    </a:ext>
                  </a:extLst>
                </a:gridCol>
                <a:gridCol w="1606125">
                  <a:extLst>
                    <a:ext uri="{9D8B030D-6E8A-4147-A177-3AD203B41FA5}">
                      <a16:colId xmlns:a16="http://schemas.microsoft.com/office/drawing/2014/main" val="20002"/>
                    </a:ext>
                  </a:extLst>
                </a:gridCol>
                <a:gridCol w="1575125">
                  <a:extLst>
                    <a:ext uri="{9D8B030D-6E8A-4147-A177-3AD203B41FA5}">
                      <a16:colId xmlns:a16="http://schemas.microsoft.com/office/drawing/2014/main" val="20003"/>
                    </a:ext>
                  </a:extLst>
                </a:gridCol>
                <a:gridCol w="1186975">
                  <a:extLst>
                    <a:ext uri="{9D8B030D-6E8A-4147-A177-3AD203B41FA5}">
                      <a16:colId xmlns:a16="http://schemas.microsoft.com/office/drawing/2014/main" val="20004"/>
                    </a:ext>
                  </a:extLst>
                </a:gridCol>
              </a:tblGrid>
              <a:tr h="494450">
                <a:tc>
                  <a:txBody>
                    <a:bodyPr/>
                    <a:lstStyle/>
                    <a:p>
                      <a:pPr lvl="0" rtl="0">
                        <a:lnSpc>
                          <a:spcPct val="115000"/>
                        </a:lnSpc>
                        <a:spcBef>
                          <a:spcPts val="0"/>
                        </a:spcBef>
                        <a:buNone/>
                      </a:pPr>
                      <a:r>
                        <a:rPr lang="en-US" sz="1800" b="1">
                          <a:solidFill>
                            <a:srgbClr val="FFFFFF"/>
                          </a:solidFill>
                          <a:latin typeface="Calibri"/>
                          <a:ea typeface="Calibri"/>
                          <a:cs typeface="Calibri"/>
                          <a:sym typeface="Calibri"/>
                        </a:rPr>
                        <a:t>Confidence Area (n=191)</a:t>
                      </a:r>
                    </a:p>
                  </a:txBody>
                  <a:tcPr marL="91425" marR="91425" marT="91425" marB="91425">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539E"/>
                    </a:solidFill>
                  </a:tcPr>
                </a:tc>
                <a:tc>
                  <a:txBody>
                    <a:bodyPr/>
                    <a:lstStyle/>
                    <a:p>
                      <a:pPr lvl="0" rtl="0">
                        <a:lnSpc>
                          <a:spcPct val="115000"/>
                        </a:lnSpc>
                        <a:spcBef>
                          <a:spcPts val="0"/>
                        </a:spcBef>
                        <a:buNone/>
                      </a:pPr>
                      <a:r>
                        <a:rPr lang="en-US" sz="1800" b="1">
                          <a:solidFill>
                            <a:srgbClr val="FFFFFF"/>
                          </a:solidFill>
                          <a:latin typeface="Calibri"/>
                          <a:ea typeface="Calibri"/>
                          <a:cs typeface="Calibri"/>
                          <a:sym typeface="Calibri"/>
                        </a:rPr>
                        <a:t>Then (SD)</a:t>
                      </a:r>
                    </a:p>
                  </a:txBody>
                  <a:tcPr marL="91425" marR="91425" marT="91425" marB="91425">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539E"/>
                    </a:solidFill>
                  </a:tcPr>
                </a:tc>
                <a:tc>
                  <a:txBody>
                    <a:bodyPr/>
                    <a:lstStyle/>
                    <a:p>
                      <a:pPr lvl="0" rtl="0">
                        <a:lnSpc>
                          <a:spcPct val="115000"/>
                        </a:lnSpc>
                        <a:spcBef>
                          <a:spcPts val="0"/>
                        </a:spcBef>
                        <a:buNone/>
                      </a:pPr>
                      <a:r>
                        <a:rPr lang="en-US" sz="1800" b="1">
                          <a:solidFill>
                            <a:srgbClr val="FFFFFF"/>
                          </a:solidFill>
                          <a:latin typeface="Calibri"/>
                          <a:ea typeface="Calibri"/>
                          <a:cs typeface="Calibri"/>
                          <a:sym typeface="Calibri"/>
                        </a:rPr>
                        <a:t>Pre (SD)</a:t>
                      </a:r>
                    </a:p>
                  </a:txBody>
                  <a:tcPr marL="91425" marR="91425" marT="91425" marB="91425">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539E"/>
                    </a:solidFill>
                  </a:tcPr>
                </a:tc>
                <a:tc>
                  <a:txBody>
                    <a:bodyPr/>
                    <a:lstStyle/>
                    <a:p>
                      <a:pPr lvl="0" rtl="0">
                        <a:lnSpc>
                          <a:spcPct val="115000"/>
                        </a:lnSpc>
                        <a:spcBef>
                          <a:spcPts val="0"/>
                        </a:spcBef>
                        <a:buNone/>
                      </a:pPr>
                      <a:r>
                        <a:rPr lang="en-US" sz="1800" b="1">
                          <a:solidFill>
                            <a:srgbClr val="FFFFFF"/>
                          </a:solidFill>
                          <a:latin typeface="Calibri"/>
                          <a:ea typeface="Calibri"/>
                          <a:cs typeface="Calibri"/>
                          <a:sym typeface="Calibri"/>
                        </a:rPr>
                        <a:t>Post (SD)</a:t>
                      </a:r>
                    </a:p>
                  </a:txBody>
                  <a:tcPr marL="91425" marR="91425" marT="91425" marB="91425">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539E"/>
                    </a:solidFill>
                  </a:tcPr>
                </a:tc>
                <a:tc>
                  <a:txBody>
                    <a:bodyPr/>
                    <a:lstStyle/>
                    <a:p>
                      <a:pPr lvl="0" rtl="0">
                        <a:lnSpc>
                          <a:spcPct val="115000"/>
                        </a:lnSpc>
                        <a:spcBef>
                          <a:spcPts val="0"/>
                        </a:spcBef>
                        <a:buNone/>
                      </a:pPr>
                      <a:r>
                        <a:rPr lang="en-US" sz="1800" b="1" i="1">
                          <a:solidFill>
                            <a:srgbClr val="FFFFFF"/>
                          </a:solidFill>
                          <a:latin typeface="Calibri"/>
                          <a:ea typeface="Calibri"/>
                          <a:cs typeface="Calibri"/>
                          <a:sym typeface="Calibri"/>
                        </a:rPr>
                        <a:t>p</a:t>
                      </a:r>
                    </a:p>
                  </a:txBody>
                  <a:tcPr marL="91425" marR="91425" marT="91425" marB="91425">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539E"/>
                    </a:solidFill>
                  </a:tcPr>
                </a:tc>
                <a:extLst>
                  <a:ext uri="{0D108BD9-81ED-4DB2-BD59-A6C34878D82A}">
                    <a16:rowId xmlns:a16="http://schemas.microsoft.com/office/drawing/2014/main" val="10000"/>
                  </a:ext>
                </a:extLst>
              </a:tr>
              <a:tr h="494450">
                <a:tc>
                  <a:txBody>
                    <a:bodyPr/>
                    <a:lstStyle/>
                    <a:p>
                      <a:pPr lvl="0" rtl="0">
                        <a:lnSpc>
                          <a:spcPct val="115000"/>
                        </a:lnSpc>
                        <a:spcBef>
                          <a:spcPts val="0"/>
                        </a:spcBef>
                        <a:buNone/>
                      </a:pPr>
                      <a:r>
                        <a:rPr lang="en-US" sz="1800">
                          <a:latin typeface="Calibri"/>
                          <a:ea typeface="Calibri"/>
                          <a:cs typeface="Calibri"/>
                          <a:sym typeface="Calibri"/>
                        </a:rPr>
                        <a:t>Leading Change</a:t>
                      </a:r>
                    </a:p>
                  </a:txBody>
                  <a:tcPr marL="91425" marR="91425" marT="91425" marB="91425">
                    <a:lnT w="9525" cap="flat" cmpd="sng">
                      <a:solidFill>
                        <a:srgbClr val="0000FF"/>
                      </a:solidFill>
                      <a:prstDash val="solid"/>
                      <a:round/>
                      <a:headEnd type="none" w="med" len="med"/>
                      <a:tailEnd type="none" w="med" len="med"/>
                    </a:lnT>
                  </a:tcPr>
                </a:tc>
                <a:tc>
                  <a:txBody>
                    <a:bodyPr/>
                    <a:lstStyle/>
                    <a:p>
                      <a:pPr lvl="0" rtl="0">
                        <a:lnSpc>
                          <a:spcPct val="115000"/>
                        </a:lnSpc>
                        <a:spcBef>
                          <a:spcPts val="0"/>
                        </a:spcBef>
                        <a:buNone/>
                      </a:pPr>
                      <a:r>
                        <a:rPr lang="en-US" sz="1800">
                          <a:latin typeface="Calibri"/>
                          <a:ea typeface="Calibri"/>
                          <a:cs typeface="Calibri"/>
                          <a:sym typeface="Calibri"/>
                        </a:rPr>
                        <a:t>54.895 (3.139)</a:t>
                      </a:r>
                    </a:p>
                  </a:txBody>
                  <a:tcPr marL="91425" marR="91425" marT="91425" marB="91425">
                    <a:lnT w="9525" cap="flat" cmpd="sng">
                      <a:solidFill>
                        <a:srgbClr val="0000FF"/>
                      </a:solidFill>
                      <a:prstDash val="solid"/>
                      <a:round/>
                      <a:headEnd type="none" w="med" len="med"/>
                      <a:tailEnd type="none" w="med" len="med"/>
                    </a:lnT>
                  </a:tcPr>
                </a:tc>
                <a:tc>
                  <a:txBody>
                    <a:bodyPr/>
                    <a:lstStyle/>
                    <a:p>
                      <a:pPr lvl="0" rtl="0">
                        <a:lnSpc>
                          <a:spcPct val="115000"/>
                        </a:lnSpc>
                        <a:spcBef>
                          <a:spcPts val="0"/>
                        </a:spcBef>
                        <a:buNone/>
                      </a:pPr>
                      <a:r>
                        <a:rPr lang="en-US" sz="1800">
                          <a:latin typeface="Calibri"/>
                          <a:ea typeface="Calibri"/>
                          <a:cs typeface="Calibri"/>
                          <a:sym typeface="Calibri"/>
                        </a:rPr>
                        <a:t>63.474 (3.072)</a:t>
                      </a:r>
                    </a:p>
                  </a:txBody>
                  <a:tcPr marL="91425" marR="91425" marT="91425" marB="91425">
                    <a:lnT w="9525" cap="flat" cmpd="sng">
                      <a:solidFill>
                        <a:srgbClr val="0000FF"/>
                      </a:solidFill>
                      <a:prstDash val="solid"/>
                      <a:round/>
                      <a:headEnd type="none" w="med" len="med"/>
                      <a:tailEnd type="none" w="med" len="med"/>
                    </a:lnT>
                  </a:tcPr>
                </a:tc>
                <a:tc>
                  <a:txBody>
                    <a:bodyPr/>
                    <a:lstStyle/>
                    <a:p>
                      <a:pPr lvl="0" rtl="0">
                        <a:lnSpc>
                          <a:spcPct val="115000"/>
                        </a:lnSpc>
                        <a:spcBef>
                          <a:spcPts val="0"/>
                        </a:spcBef>
                        <a:buNone/>
                      </a:pPr>
                      <a:r>
                        <a:rPr lang="en-US" sz="1800">
                          <a:latin typeface="Calibri"/>
                          <a:ea typeface="Calibri"/>
                          <a:cs typeface="Calibri"/>
                          <a:sym typeface="Calibri"/>
                        </a:rPr>
                        <a:t>70.947 (2.46)</a:t>
                      </a:r>
                    </a:p>
                  </a:txBody>
                  <a:tcPr marL="91425" marR="91425" marT="91425" marB="91425">
                    <a:lnT w="9525" cap="flat" cmpd="sng">
                      <a:solidFill>
                        <a:srgbClr val="0000FF"/>
                      </a:solidFill>
                      <a:prstDash val="solid"/>
                      <a:round/>
                      <a:headEnd type="none" w="med" len="med"/>
                      <a:tailEnd type="none" w="med" len="med"/>
                    </a:lnT>
                  </a:tcPr>
                </a:tc>
                <a:tc>
                  <a:txBody>
                    <a:bodyPr/>
                    <a:lstStyle/>
                    <a:p>
                      <a:pPr lvl="0" rtl="0">
                        <a:lnSpc>
                          <a:spcPct val="115000"/>
                        </a:lnSpc>
                        <a:spcBef>
                          <a:spcPts val="0"/>
                        </a:spcBef>
                        <a:buNone/>
                      </a:pPr>
                      <a:r>
                        <a:rPr lang="en-US" sz="1800">
                          <a:latin typeface="Calibri"/>
                          <a:ea typeface="Calibri"/>
                          <a:cs typeface="Calibri"/>
                          <a:sym typeface="Calibri"/>
                        </a:rPr>
                        <a:t>p &lt; 0.001</a:t>
                      </a:r>
                    </a:p>
                  </a:txBody>
                  <a:tcPr marL="91425" marR="91425" marT="91425" marB="91425">
                    <a:lnT w="9525" cap="flat" cmpd="sng">
                      <a:solidFill>
                        <a:srgbClr val="0000FF"/>
                      </a:solidFill>
                      <a:prstDash val="solid"/>
                      <a:round/>
                      <a:headEnd type="none" w="med" len="med"/>
                      <a:tailEnd type="none" w="med" len="med"/>
                    </a:lnT>
                  </a:tcPr>
                </a:tc>
                <a:extLst>
                  <a:ext uri="{0D108BD9-81ED-4DB2-BD59-A6C34878D82A}">
                    <a16:rowId xmlns:a16="http://schemas.microsoft.com/office/drawing/2014/main" val="10001"/>
                  </a:ext>
                </a:extLst>
              </a:tr>
              <a:tr h="807050">
                <a:tc>
                  <a:txBody>
                    <a:bodyPr/>
                    <a:lstStyle/>
                    <a:p>
                      <a:pPr lvl="0" rtl="0">
                        <a:lnSpc>
                          <a:spcPct val="115000"/>
                        </a:lnSpc>
                        <a:spcBef>
                          <a:spcPts val="0"/>
                        </a:spcBef>
                        <a:buNone/>
                      </a:pPr>
                      <a:r>
                        <a:rPr lang="en-US" sz="1800">
                          <a:latin typeface="Calibri"/>
                          <a:ea typeface="Calibri"/>
                          <a:cs typeface="Calibri"/>
                          <a:sym typeface="Calibri"/>
                        </a:rPr>
                        <a:t>Identifying &amp; Describing Personal Strengths</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61.368 (2.711)</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73.789 (2.651)</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80.947 (2.154)</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p &lt; 0.001</a:t>
                      </a:r>
                    </a:p>
                  </a:txBody>
                  <a:tcPr marL="91425" marR="91425" marT="91425" marB="91425"/>
                </a:tc>
                <a:extLst>
                  <a:ext uri="{0D108BD9-81ED-4DB2-BD59-A6C34878D82A}">
                    <a16:rowId xmlns:a16="http://schemas.microsoft.com/office/drawing/2014/main" val="10002"/>
                  </a:ext>
                </a:extLst>
              </a:tr>
              <a:tr h="807050">
                <a:tc>
                  <a:txBody>
                    <a:bodyPr/>
                    <a:lstStyle/>
                    <a:p>
                      <a:pPr lvl="0" rtl="0">
                        <a:lnSpc>
                          <a:spcPct val="115000"/>
                        </a:lnSpc>
                        <a:spcBef>
                          <a:spcPts val="0"/>
                        </a:spcBef>
                        <a:buNone/>
                      </a:pPr>
                      <a:r>
                        <a:rPr lang="en-US" sz="1800">
                          <a:latin typeface="Calibri"/>
                          <a:ea typeface="Calibri"/>
                          <a:cs typeface="Calibri"/>
                          <a:sym typeface="Calibri"/>
                        </a:rPr>
                        <a:t>Identifying &amp; Fostering Strengths in Others</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60.211 (2.948)</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68.534 (2.716)</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75.211 (2.557)</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p &lt; 0.001</a:t>
                      </a:r>
                    </a:p>
                  </a:txBody>
                  <a:tcPr marL="91425" marR="91425" marT="91425" marB="91425"/>
                </a:tc>
                <a:extLst>
                  <a:ext uri="{0D108BD9-81ED-4DB2-BD59-A6C34878D82A}">
                    <a16:rowId xmlns:a16="http://schemas.microsoft.com/office/drawing/2014/main" val="10003"/>
                  </a:ext>
                </a:extLst>
              </a:tr>
              <a:tr h="494450">
                <a:tc>
                  <a:txBody>
                    <a:bodyPr/>
                    <a:lstStyle/>
                    <a:p>
                      <a:pPr lvl="0" rtl="0">
                        <a:lnSpc>
                          <a:spcPct val="115000"/>
                        </a:lnSpc>
                        <a:spcBef>
                          <a:spcPts val="0"/>
                        </a:spcBef>
                        <a:buNone/>
                      </a:pPr>
                      <a:r>
                        <a:rPr lang="en-US" sz="1800">
                          <a:latin typeface="Calibri"/>
                          <a:ea typeface="Calibri"/>
                          <a:cs typeface="Calibri"/>
                          <a:sym typeface="Calibri"/>
                        </a:rPr>
                        <a:t>Identifying New Services</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52.316 (3.066)</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58.482 (3.149)</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72.105 (2.48)</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p &lt; 0.001</a:t>
                      </a:r>
                    </a:p>
                  </a:txBody>
                  <a:tcPr marL="91425" marR="91425" marT="91425" marB="91425"/>
                </a:tc>
                <a:extLst>
                  <a:ext uri="{0D108BD9-81ED-4DB2-BD59-A6C34878D82A}">
                    <a16:rowId xmlns:a16="http://schemas.microsoft.com/office/drawing/2014/main" val="10004"/>
                  </a:ext>
                </a:extLst>
              </a:tr>
              <a:tr h="494450">
                <a:tc>
                  <a:txBody>
                    <a:bodyPr/>
                    <a:lstStyle/>
                    <a:p>
                      <a:pPr lvl="0" rtl="0">
                        <a:lnSpc>
                          <a:spcPct val="115000"/>
                        </a:lnSpc>
                        <a:spcBef>
                          <a:spcPts val="0"/>
                        </a:spcBef>
                        <a:buNone/>
                      </a:pPr>
                      <a:r>
                        <a:rPr lang="en-US" sz="1800">
                          <a:latin typeface="Calibri"/>
                          <a:ea typeface="Calibri"/>
                          <a:cs typeface="Calibri"/>
                          <a:sym typeface="Calibri"/>
                        </a:rPr>
                        <a:t>Developing a Plan</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52.632 (3.247)</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58.337 (3.113)</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75.053 (2.512)</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p &lt; 0.001</a:t>
                      </a:r>
                    </a:p>
                  </a:txBody>
                  <a:tcPr marL="91425" marR="91425" marT="91425" marB="91425"/>
                </a:tc>
                <a:extLst>
                  <a:ext uri="{0D108BD9-81ED-4DB2-BD59-A6C34878D82A}">
                    <a16:rowId xmlns:a16="http://schemas.microsoft.com/office/drawing/2014/main" val="10005"/>
                  </a:ext>
                </a:extLst>
              </a:tr>
              <a:tr h="494450">
                <a:tc>
                  <a:txBody>
                    <a:bodyPr/>
                    <a:lstStyle/>
                    <a:p>
                      <a:pPr lvl="0" rtl="0">
                        <a:lnSpc>
                          <a:spcPct val="115000"/>
                        </a:lnSpc>
                        <a:spcBef>
                          <a:spcPts val="0"/>
                        </a:spcBef>
                        <a:buNone/>
                      </a:pPr>
                      <a:r>
                        <a:rPr lang="en-US" sz="1800">
                          <a:latin typeface="Calibri"/>
                          <a:ea typeface="Calibri"/>
                          <a:cs typeface="Calibri"/>
                          <a:sym typeface="Calibri"/>
                        </a:rPr>
                        <a:t>Implementation</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54.421 (3.394)</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61.414 (3.122)</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73.579 (2.523)</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p &lt; 0.001</a:t>
                      </a:r>
                    </a:p>
                  </a:txBody>
                  <a:tcPr marL="91425" marR="91425" marT="91425" marB="91425"/>
                </a:tc>
                <a:extLst>
                  <a:ext uri="{0D108BD9-81ED-4DB2-BD59-A6C34878D82A}">
                    <a16:rowId xmlns:a16="http://schemas.microsoft.com/office/drawing/2014/main" val="10006"/>
                  </a:ext>
                </a:extLst>
              </a:tr>
              <a:tr h="494450">
                <a:tc>
                  <a:txBody>
                    <a:bodyPr/>
                    <a:lstStyle/>
                    <a:p>
                      <a:pPr lvl="0" rtl="0">
                        <a:lnSpc>
                          <a:spcPct val="115000"/>
                        </a:lnSpc>
                        <a:spcBef>
                          <a:spcPts val="0"/>
                        </a:spcBef>
                        <a:buNone/>
                      </a:pPr>
                      <a:r>
                        <a:rPr lang="en-US" sz="1800">
                          <a:latin typeface="Calibri"/>
                          <a:ea typeface="Calibri"/>
                          <a:cs typeface="Calibri"/>
                          <a:sym typeface="Calibri"/>
                        </a:rPr>
                        <a:t>Creative Decision-making</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57.526 (3.238)</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63.351 (3.176)</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74.737 (2.599)</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p &lt; 0.001</a:t>
                      </a: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4000" b="0" i="0" u="none" strike="noStrike" cap="none">
                <a:solidFill>
                  <a:srgbClr val="00539E"/>
                </a:solidFill>
                <a:latin typeface="Verdana"/>
                <a:ea typeface="Verdana"/>
                <a:cs typeface="Verdana"/>
                <a:sym typeface="Verdana"/>
              </a:rPr>
              <a:t>Kotter</a:t>
            </a:r>
            <a:r>
              <a:rPr lang="en-US"/>
              <a:t>’s 8 Steps of Change</a:t>
            </a:r>
          </a:p>
        </p:txBody>
      </p:sp>
      <p:sp>
        <p:nvSpPr>
          <p:cNvPr id="336" name="Shape 336"/>
          <p:cNvSpPr txBox="1">
            <a:spLocks noGrp="1"/>
          </p:cNvSpPr>
          <p:nvPr>
            <p:ph type="body" idx="1"/>
          </p:nvPr>
        </p:nvSpPr>
        <p:spPr>
          <a:xfrm>
            <a:off x="934063" y="1600200"/>
            <a:ext cx="7752600" cy="4526100"/>
          </a:xfrm>
          <a:prstGeom prst="rect">
            <a:avLst/>
          </a:prstGeom>
          <a:noFill/>
          <a:ln>
            <a:noFill/>
          </a:ln>
        </p:spPr>
        <p:txBody>
          <a:bodyPr lIns="91425" tIns="45700" rIns="91425" bIns="45700" anchor="t" anchorCtr="0">
            <a:noAutofit/>
          </a:bodyPr>
          <a:lstStyle/>
          <a:p>
            <a:pPr marL="457200" marR="0" lvl="0" indent="-228600" algn="l" rtl="0">
              <a:lnSpc>
                <a:spcPct val="150000"/>
              </a:lnSpc>
              <a:spcBef>
                <a:spcPts val="0"/>
              </a:spcBef>
            </a:pPr>
            <a:r>
              <a:rPr lang="en-US" dirty="0"/>
              <a:t>Asked students for areas where they feel they improved and where they feel comfortable</a:t>
            </a:r>
          </a:p>
          <a:p>
            <a:pPr marL="457200" lvl="0" indent="-228600" rtl="0">
              <a:spcBef>
                <a:spcPts val="0"/>
              </a:spcBef>
            </a:pPr>
            <a:r>
              <a:rPr lang="en-US" dirty="0"/>
              <a:t>Top 3 in Both Areas</a:t>
            </a:r>
          </a:p>
          <a:p>
            <a:pPr marL="914400" lvl="1" indent="-228600" rtl="0">
              <a:spcBef>
                <a:spcPts val="0"/>
              </a:spcBef>
            </a:pPr>
            <a:r>
              <a:rPr lang="en-US" sz="2400" dirty="0"/>
              <a:t>Communicate Decisions</a:t>
            </a:r>
          </a:p>
          <a:p>
            <a:pPr marL="914400" lvl="1" indent="-228600" rtl="0">
              <a:spcBef>
                <a:spcPts val="0"/>
              </a:spcBef>
            </a:pPr>
            <a:r>
              <a:rPr lang="en-US" sz="2400" dirty="0"/>
              <a:t>Create a Vision</a:t>
            </a:r>
          </a:p>
          <a:p>
            <a:pPr marL="914400" lvl="1" indent="-228600" rtl="0">
              <a:spcBef>
                <a:spcPts val="0"/>
              </a:spcBef>
            </a:pPr>
            <a:r>
              <a:rPr lang="en-US" sz="2400" dirty="0"/>
              <a:t>Form a Guiding Coalition (team)</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4000" b="0" i="0" u="none" strike="noStrike" cap="none">
                <a:solidFill>
                  <a:srgbClr val="00539E"/>
                </a:solidFill>
                <a:latin typeface="Verdana"/>
                <a:ea typeface="Verdana"/>
                <a:cs typeface="Verdana"/>
                <a:sym typeface="Verdana"/>
              </a:rPr>
              <a:t>Kotter</a:t>
            </a:r>
            <a:r>
              <a:rPr lang="en-US"/>
              <a:t>’s 8 Steps of Change</a:t>
            </a:r>
          </a:p>
        </p:txBody>
      </p:sp>
      <p:graphicFrame>
        <p:nvGraphicFramePr>
          <p:cNvPr id="343" name="Shape 343"/>
          <p:cNvGraphicFramePr/>
          <p:nvPr/>
        </p:nvGraphicFramePr>
        <p:xfrm>
          <a:off x="897375" y="1452400"/>
          <a:ext cx="7239000" cy="4527318"/>
        </p:xfrm>
        <a:graphic>
          <a:graphicData uri="http://schemas.openxmlformats.org/drawingml/2006/table">
            <a:tbl>
              <a:tblPr>
                <a:noFill/>
                <a:tableStyleId>{B70B2A52-1E90-47A9-8322-DEFB589E38CB}</a:tableStyleId>
              </a:tblPr>
              <a:tblGrid>
                <a:gridCol w="4155050">
                  <a:extLst>
                    <a:ext uri="{9D8B030D-6E8A-4147-A177-3AD203B41FA5}">
                      <a16:colId xmlns:a16="http://schemas.microsoft.com/office/drawing/2014/main" val="20000"/>
                    </a:ext>
                  </a:extLst>
                </a:gridCol>
                <a:gridCol w="1652250">
                  <a:extLst>
                    <a:ext uri="{9D8B030D-6E8A-4147-A177-3AD203B41FA5}">
                      <a16:colId xmlns:a16="http://schemas.microsoft.com/office/drawing/2014/main" val="20001"/>
                    </a:ext>
                  </a:extLst>
                </a:gridCol>
                <a:gridCol w="1431700">
                  <a:extLst>
                    <a:ext uri="{9D8B030D-6E8A-4147-A177-3AD203B41FA5}">
                      <a16:colId xmlns:a16="http://schemas.microsoft.com/office/drawing/2014/main" val="20002"/>
                    </a:ext>
                  </a:extLst>
                </a:gridCol>
              </a:tblGrid>
              <a:tr h="408250">
                <a:tc>
                  <a:txBody>
                    <a:bodyPr/>
                    <a:lstStyle/>
                    <a:p>
                      <a:pPr lvl="0" rtl="0">
                        <a:spcBef>
                          <a:spcPts val="0"/>
                        </a:spcBef>
                        <a:buNone/>
                      </a:pPr>
                      <a:r>
                        <a:rPr lang="en-US" b="1">
                          <a:solidFill>
                            <a:srgbClr val="FFFFFF"/>
                          </a:solidFill>
                        </a:rPr>
                        <a:t>Improved Areas in Leading Change (n=192)</a:t>
                      </a:r>
                    </a:p>
                  </a:txBody>
                  <a:tcPr marL="91425" marR="91425" marT="91425" marB="91425">
                    <a:solidFill>
                      <a:srgbClr val="00539E"/>
                    </a:solidFill>
                  </a:tcPr>
                </a:tc>
                <a:tc>
                  <a:txBody>
                    <a:bodyPr/>
                    <a:lstStyle/>
                    <a:p>
                      <a:pPr lvl="0" rtl="0">
                        <a:spcBef>
                          <a:spcPts val="0"/>
                        </a:spcBef>
                        <a:buNone/>
                      </a:pPr>
                      <a:r>
                        <a:rPr lang="en-US" b="1">
                          <a:solidFill>
                            <a:srgbClr val="FFFFFF"/>
                          </a:solidFill>
                        </a:rPr>
                        <a:t>Number</a:t>
                      </a:r>
                    </a:p>
                  </a:txBody>
                  <a:tcPr marL="91425" marR="91425" marT="91425" marB="91425">
                    <a:solidFill>
                      <a:srgbClr val="00539E"/>
                    </a:solidFill>
                  </a:tcPr>
                </a:tc>
                <a:tc>
                  <a:txBody>
                    <a:bodyPr/>
                    <a:lstStyle/>
                    <a:p>
                      <a:pPr lvl="0" rtl="0">
                        <a:spcBef>
                          <a:spcPts val="0"/>
                        </a:spcBef>
                        <a:buNone/>
                      </a:pPr>
                      <a:r>
                        <a:rPr lang="en-US" b="1">
                          <a:solidFill>
                            <a:srgbClr val="FFFFFF"/>
                          </a:solidFill>
                        </a:rPr>
                        <a:t>%</a:t>
                      </a:r>
                    </a:p>
                  </a:txBody>
                  <a:tcPr marL="91425" marR="91425" marT="91425" marB="91425">
                    <a:solidFill>
                      <a:srgbClr val="00539E"/>
                    </a:solidFill>
                  </a:tcPr>
                </a:tc>
                <a:extLst>
                  <a:ext uri="{0D108BD9-81ED-4DB2-BD59-A6C34878D82A}">
                    <a16:rowId xmlns:a16="http://schemas.microsoft.com/office/drawing/2014/main" val="10000"/>
                  </a:ext>
                </a:extLst>
              </a:tr>
              <a:tr h="517250">
                <a:tc>
                  <a:txBody>
                    <a:bodyPr/>
                    <a:lstStyle/>
                    <a:p>
                      <a:pPr lvl="0" rtl="0">
                        <a:lnSpc>
                          <a:spcPct val="115000"/>
                        </a:lnSpc>
                        <a:spcBef>
                          <a:spcPts val="0"/>
                        </a:spcBef>
                        <a:buNone/>
                      </a:pPr>
                      <a:r>
                        <a:rPr lang="en-US" sz="1800">
                          <a:latin typeface="Calibri"/>
                          <a:ea typeface="Calibri"/>
                          <a:cs typeface="Calibri"/>
                          <a:sym typeface="Calibri"/>
                        </a:rPr>
                        <a:t>Create Urgency</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56</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29.17</a:t>
                      </a:r>
                    </a:p>
                  </a:txBody>
                  <a:tcPr marL="91425" marR="91425" marT="91425" marB="91425"/>
                </a:tc>
                <a:extLst>
                  <a:ext uri="{0D108BD9-81ED-4DB2-BD59-A6C34878D82A}">
                    <a16:rowId xmlns:a16="http://schemas.microsoft.com/office/drawing/2014/main" val="10001"/>
                  </a:ext>
                </a:extLst>
              </a:tr>
              <a:tr h="517250">
                <a:tc>
                  <a:txBody>
                    <a:bodyPr/>
                    <a:lstStyle/>
                    <a:p>
                      <a:pPr lvl="0" rtl="0">
                        <a:lnSpc>
                          <a:spcPct val="115000"/>
                        </a:lnSpc>
                        <a:spcBef>
                          <a:spcPts val="0"/>
                        </a:spcBef>
                        <a:buNone/>
                      </a:pPr>
                      <a:r>
                        <a:rPr lang="en-US" sz="1800">
                          <a:latin typeface="Calibri"/>
                          <a:ea typeface="Calibri"/>
                          <a:cs typeface="Calibri"/>
                          <a:sym typeface="Calibri"/>
                        </a:rPr>
                        <a:t>Form a Guiding Coalition (team)</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106</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55.2</a:t>
                      </a:r>
                    </a:p>
                  </a:txBody>
                  <a:tcPr marL="91425" marR="91425" marT="91425" marB="91425"/>
                </a:tc>
                <a:extLst>
                  <a:ext uri="{0D108BD9-81ED-4DB2-BD59-A6C34878D82A}">
                    <a16:rowId xmlns:a16="http://schemas.microsoft.com/office/drawing/2014/main" val="10002"/>
                  </a:ext>
                </a:extLst>
              </a:tr>
              <a:tr h="517250">
                <a:tc>
                  <a:txBody>
                    <a:bodyPr/>
                    <a:lstStyle/>
                    <a:p>
                      <a:pPr lvl="0" rtl="0">
                        <a:lnSpc>
                          <a:spcPct val="115000"/>
                        </a:lnSpc>
                        <a:spcBef>
                          <a:spcPts val="0"/>
                        </a:spcBef>
                        <a:buNone/>
                      </a:pPr>
                      <a:r>
                        <a:rPr lang="en-US" sz="1800">
                          <a:latin typeface="Calibri"/>
                          <a:ea typeface="Calibri"/>
                          <a:cs typeface="Calibri"/>
                          <a:sym typeface="Calibri"/>
                        </a:rPr>
                        <a:t>Create a Vision</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124</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64.58</a:t>
                      </a:r>
                    </a:p>
                  </a:txBody>
                  <a:tcPr marL="91425" marR="91425" marT="91425" marB="91425"/>
                </a:tc>
                <a:extLst>
                  <a:ext uri="{0D108BD9-81ED-4DB2-BD59-A6C34878D82A}">
                    <a16:rowId xmlns:a16="http://schemas.microsoft.com/office/drawing/2014/main" val="10003"/>
                  </a:ext>
                </a:extLst>
              </a:tr>
              <a:tr h="517250">
                <a:tc>
                  <a:txBody>
                    <a:bodyPr/>
                    <a:lstStyle/>
                    <a:p>
                      <a:pPr lvl="0" rtl="0">
                        <a:lnSpc>
                          <a:spcPct val="115000"/>
                        </a:lnSpc>
                        <a:spcBef>
                          <a:spcPts val="0"/>
                        </a:spcBef>
                        <a:buNone/>
                      </a:pPr>
                      <a:r>
                        <a:rPr lang="en-US" sz="1800">
                          <a:latin typeface="Calibri"/>
                          <a:ea typeface="Calibri"/>
                          <a:cs typeface="Calibri"/>
                          <a:sym typeface="Calibri"/>
                        </a:rPr>
                        <a:t>Communicate Decisions</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142</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73.96</a:t>
                      </a:r>
                    </a:p>
                  </a:txBody>
                  <a:tcPr marL="91425" marR="91425" marT="91425" marB="91425"/>
                </a:tc>
                <a:extLst>
                  <a:ext uri="{0D108BD9-81ED-4DB2-BD59-A6C34878D82A}">
                    <a16:rowId xmlns:a16="http://schemas.microsoft.com/office/drawing/2014/main" val="10004"/>
                  </a:ext>
                </a:extLst>
              </a:tr>
              <a:tr h="517250">
                <a:tc>
                  <a:txBody>
                    <a:bodyPr/>
                    <a:lstStyle/>
                    <a:p>
                      <a:pPr lvl="0" rtl="0">
                        <a:lnSpc>
                          <a:spcPct val="115000"/>
                        </a:lnSpc>
                        <a:spcBef>
                          <a:spcPts val="0"/>
                        </a:spcBef>
                        <a:buNone/>
                      </a:pPr>
                      <a:r>
                        <a:rPr lang="en-US" sz="1800">
                          <a:latin typeface="Calibri"/>
                          <a:ea typeface="Calibri"/>
                          <a:cs typeface="Calibri"/>
                          <a:sym typeface="Calibri"/>
                        </a:rPr>
                        <a:t>Empower others to act on the vision</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91</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47.4</a:t>
                      </a:r>
                    </a:p>
                  </a:txBody>
                  <a:tcPr marL="91425" marR="91425" marT="91425" marB="91425"/>
                </a:tc>
                <a:extLst>
                  <a:ext uri="{0D108BD9-81ED-4DB2-BD59-A6C34878D82A}">
                    <a16:rowId xmlns:a16="http://schemas.microsoft.com/office/drawing/2014/main" val="10005"/>
                  </a:ext>
                </a:extLst>
              </a:tr>
              <a:tr h="517250">
                <a:tc>
                  <a:txBody>
                    <a:bodyPr/>
                    <a:lstStyle/>
                    <a:p>
                      <a:pPr lvl="0" rtl="0">
                        <a:lnSpc>
                          <a:spcPct val="115000"/>
                        </a:lnSpc>
                        <a:spcBef>
                          <a:spcPts val="0"/>
                        </a:spcBef>
                        <a:buNone/>
                      </a:pPr>
                      <a:r>
                        <a:rPr lang="en-US" sz="1800">
                          <a:latin typeface="Calibri"/>
                          <a:ea typeface="Calibri"/>
                          <a:cs typeface="Calibri"/>
                          <a:sym typeface="Calibri"/>
                        </a:rPr>
                        <a:t>Create Quick Wins</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59</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30.73</a:t>
                      </a:r>
                    </a:p>
                  </a:txBody>
                  <a:tcPr marL="91425" marR="91425" marT="91425" marB="91425"/>
                </a:tc>
                <a:extLst>
                  <a:ext uri="{0D108BD9-81ED-4DB2-BD59-A6C34878D82A}">
                    <a16:rowId xmlns:a16="http://schemas.microsoft.com/office/drawing/2014/main" val="10006"/>
                  </a:ext>
                </a:extLst>
              </a:tr>
              <a:tr h="517250">
                <a:tc>
                  <a:txBody>
                    <a:bodyPr/>
                    <a:lstStyle/>
                    <a:p>
                      <a:pPr lvl="0" rtl="0">
                        <a:lnSpc>
                          <a:spcPct val="115000"/>
                        </a:lnSpc>
                        <a:spcBef>
                          <a:spcPts val="0"/>
                        </a:spcBef>
                        <a:buNone/>
                      </a:pPr>
                      <a:r>
                        <a:rPr lang="en-US" sz="1800">
                          <a:latin typeface="Calibri"/>
                          <a:ea typeface="Calibri"/>
                          <a:cs typeface="Calibri"/>
                          <a:sym typeface="Calibri"/>
                        </a:rPr>
                        <a:t>Build on the Change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84</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43.75</a:t>
                      </a:r>
                    </a:p>
                  </a:txBody>
                  <a:tcPr marL="91425" marR="91425" marT="91425" marB="91425"/>
                </a:tc>
                <a:extLst>
                  <a:ext uri="{0D108BD9-81ED-4DB2-BD59-A6C34878D82A}">
                    <a16:rowId xmlns:a16="http://schemas.microsoft.com/office/drawing/2014/main" val="10007"/>
                  </a:ext>
                </a:extLst>
              </a:tr>
              <a:tr h="469350">
                <a:tc>
                  <a:txBody>
                    <a:bodyPr/>
                    <a:lstStyle/>
                    <a:p>
                      <a:pPr lvl="0" rtl="0">
                        <a:lnSpc>
                          <a:spcPct val="115000"/>
                        </a:lnSpc>
                        <a:spcBef>
                          <a:spcPts val="0"/>
                        </a:spcBef>
                        <a:buNone/>
                      </a:pPr>
                      <a:r>
                        <a:rPr lang="en-US" sz="1800">
                          <a:latin typeface="Calibri"/>
                          <a:ea typeface="Calibri"/>
                          <a:cs typeface="Calibri"/>
                          <a:sym typeface="Calibri"/>
                        </a:rPr>
                        <a:t>Institutionalize the Change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49</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25.52</a:t>
                      </a: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4000" b="0" i="0" u="none" strike="noStrike" cap="none">
                <a:solidFill>
                  <a:srgbClr val="00539E"/>
                </a:solidFill>
                <a:latin typeface="Verdana"/>
                <a:ea typeface="Verdana"/>
                <a:cs typeface="Verdana"/>
                <a:sym typeface="Verdana"/>
              </a:rPr>
              <a:t>K</a:t>
            </a:r>
            <a:r>
              <a:rPr lang="en-US"/>
              <a:t>otter’s 8 Steps of Change</a:t>
            </a:r>
          </a:p>
        </p:txBody>
      </p:sp>
      <p:graphicFrame>
        <p:nvGraphicFramePr>
          <p:cNvPr id="350" name="Shape 350"/>
          <p:cNvGraphicFramePr/>
          <p:nvPr/>
        </p:nvGraphicFramePr>
        <p:xfrm>
          <a:off x="897375" y="1457450"/>
          <a:ext cx="7239000" cy="4524793"/>
        </p:xfrm>
        <a:graphic>
          <a:graphicData uri="http://schemas.openxmlformats.org/drawingml/2006/table">
            <a:tbl>
              <a:tblPr>
                <a:noFill/>
                <a:tableStyleId>{B70B2A52-1E90-47A9-8322-DEFB589E38CB}</a:tableStyleId>
              </a:tblPr>
              <a:tblGrid>
                <a:gridCol w="4294225">
                  <a:extLst>
                    <a:ext uri="{9D8B030D-6E8A-4147-A177-3AD203B41FA5}">
                      <a16:colId xmlns:a16="http://schemas.microsoft.com/office/drawing/2014/main" val="20000"/>
                    </a:ext>
                  </a:extLst>
                </a:gridCol>
                <a:gridCol w="1513075">
                  <a:extLst>
                    <a:ext uri="{9D8B030D-6E8A-4147-A177-3AD203B41FA5}">
                      <a16:colId xmlns:a16="http://schemas.microsoft.com/office/drawing/2014/main" val="20001"/>
                    </a:ext>
                  </a:extLst>
                </a:gridCol>
                <a:gridCol w="1431700">
                  <a:extLst>
                    <a:ext uri="{9D8B030D-6E8A-4147-A177-3AD203B41FA5}">
                      <a16:colId xmlns:a16="http://schemas.microsoft.com/office/drawing/2014/main" val="20002"/>
                    </a:ext>
                  </a:extLst>
                </a:gridCol>
              </a:tblGrid>
              <a:tr h="408000">
                <a:tc>
                  <a:txBody>
                    <a:bodyPr/>
                    <a:lstStyle/>
                    <a:p>
                      <a:pPr lvl="0" rtl="0">
                        <a:spcBef>
                          <a:spcPts val="0"/>
                        </a:spcBef>
                        <a:buNone/>
                      </a:pPr>
                      <a:r>
                        <a:rPr lang="en-US" b="1">
                          <a:solidFill>
                            <a:srgbClr val="FFFFFF"/>
                          </a:solidFill>
                        </a:rPr>
                        <a:t>Comfortable Areas of Leading Change (n=192)</a:t>
                      </a:r>
                    </a:p>
                  </a:txBody>
                  <a:tcPr marL="91425" marR="91425" marT="91425" marB="91425">
                    <a:solidFill>
                      <a:srgbClr val="00539E"/>
                    </a:solidFill>
                  </a:tcPr>
                </a:tc>
                <a:tc>
                  <a:txBody>
                    <a:bodyPr/>
                    <a:lstStyle/>
                    <a:p>
                      <a:pPr lvl="0" rtl="0">
                        <a:spcBef>
                          <a:spcPts val="0"/>
                        </a:spcBef>
                        <a:buNone/>
                      </a:pPr>
                      <a:r>
                        <a:rPr lang="en-US" b="1">
                          <a:solidFill>
                            <a:srgbClr val="FFFFFF"/>
                          </a:solidFill>
                        </a:rPr>
                        <a:t>Number</a:t>
                      </a:r>
                    </a:p>
                  </a:txBody>
                  <a:tcPr marL="91425" marR="91425" marT="91425" marB="91425">
                    <a:solidFill>
                      <a:srgbClr val="00539E"/>
                    </a:solidFill>
                  </a:tcPr>
                </a:tc>
                <a:tc>
                  <a:txBody>
                    <a:bodyPr/>
                    <a:lstStyle/>
                    <a:p>
                      <a:pPr lvl="0" rtl="0">
                        <a:spcBef>
                          <a:spcPts val="0"/>
                        </a:spcBef>
                        <a:buNone/>
                      </a:pPr>
                      <a:r>
                        <a:rPr lang="en-US" b="1">
                          <a:solidFill>
                            <a:srgbClr val="FFFFFF"/>
                          </a:solidFill>
                        </a:rPr>
                        <a:t>%</a:t>
                      </a:r>
                    </a:p>
                  </a:txBody>
                  <a:tcPr marL="91425" marR="91425" marT="91425" marB="91425">
                    <a:solidFill>
                      <a:srgbClr val="00539E"/>
                    </a:solidFill>
                  </a:tcPr>
                </a:tc>
                <a:extLst>
                  <a:ext uri="{0D108BD9-81ED-4DB2-BD59-A6C34878D82A}">
                    <a16:rowId xmlns:a16="http://schemas.microsoft.com/office/drawing/2014/main" val="10000"/>
                  </a:ext>
                </a:extLst>
              </a:tr>
              <a:tr h="516925">
                <a:tc>
                  <a:txBody>
                    <a:bodyPr/>
                    <a:lstStyle/>
                    <a:p>
                      <a:pPr lvl="0" rtl="0">
                        <a:lnSpc>
                          <a:spcPct val="115000"/>
                        </a:lnSpc>
                        <a:spcBef>
                          <a:spcPts val="0"/>
                        </a:spcBef>
                        <a:buNone/>
                      </a:pPr>
                      <a:r>
                        <a:rPr lang="en-US" sz="1800">
                          <a:latin typeface="Calibri"/>
                          <a:ea typeface="Calibri"/>
                          <a:cs typeface="Calibri"/>
                          <a:sym typeface="Calibri"/>
                        </a:rPr>
                        <a:t>Create Urgency</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75</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39.06</a:t>
                      </a:r>
                    </a:p>
                  </a:txBody>
                  <a:tcPr marL="91425" marR="91425" marT="91425" marB="91425"/>
                </a:tc>
                <a:extLst>
                  <a:ext uri="{0D108BD9-81ED-4DB2-BD59-A6C34878D82A}">
                    <a16:rowId xmlns:a16="http://schemas.microsoft.com/office/drawing/2014/main" val="10001"/>
                  </a:ext>
                </a:extLst>
              </a:tr>
              <a:tr h="516925">
                <a:tc>
                  <a:txBody>
                    <a:bodyPr/>
                    <a:lstStyle/>
                    <a:p>
                      <a:pPr lvl="0" rtl="0">
                        <a:lnSpc>
                          <a:spcPct val="115000"/>
                        </a:lnSpc>
                        <a:spcBef>
                          <a:spcPts val="0"/>
                        </a:spcBef>
                        <a:buNone/>
                      </a:pPr>
                      <a:r>
                        <a:rPr lang="en-US" sz="1800">
                          <a:latin typeface="Calibri"/>
                          <a:ea typeface="Calibri"/>
                          <a:cs typeface="Calibri"/>
                          <a:sym typeface="Calibri"/>
                        </a:rPr>
                        <a:t>Form a Guiding Coalition (team)</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105</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54.69</a:t>
                      </a:r>
                    </a:p>
                  </a:txBody>
                  <a:tcPr marL="91425" marR="91425" marT="91425" marB="91425"/>
                </a:tc>
                <a:extLst>
                  <a:ext uri="{0D108BD9-81ED-4DB2-BD59-A6C34878D82A}">
                    <a16:rowId xmlns:a16="http://schemas.microsoft.com/office/drawing/2014/main" val="10002"/>
                  </a:ext>
                </a:extLst>
              </a:tr>
              <a:tr h="516925">
                <a:tc>
                  <a:txBody>
                    <a:bodyPr/>
                    <a:lstStyle/>
                    <a:p>
                      <a:pPr lvl="0" rtl="0">
                        <a:lnSpc>
                          <a:spcPct val="115000"/>
                        </a:lnSpc>
                        <a:spcBef>
                          <a:spcPts val="0"/>
                        </a:spcBef>
                        <a:buNone/>
                      </a:pPr>
                      <a:r>
                        <a:rPr lang="en-US" sz="1800">
                          <a:latin typeface="Calibri"/>
                          <a:ea typeface="Calibri"/>
                          <a:cs typeface="Calibri"/>
                          <a:sym typeface="Calibri"/>
                        </a:rPr>
                        <a:t>Create a Vision</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118</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61.46</a:t>
                      </a:r>
                    </a:p>
                  </a:txBody>
                  <a:tcPr marL="91425" marR="91425" marT="91425" marB="91425"/>
                </a:tc>
                <a:extLst>
                  <a:ext uri="{0D108BD9-81ED-4DB2-BD59-A6C34878D82A}">
                    <a16:rowId xmlns:a16="http://schemas.microsoft.com/office/drawing/2014/main" val="10003"/>
                  </a:ext>
                </a:extLst>
              </a:tr>
              <a:tr h="516925">
                <a:tc>
                  <a:txBody>
                    <a:bodyPr/>
                    <a:lstStyle/>
                    <a:p>
                      <a:pPr lvl="0" rtl="0">
                        <a:lnSpc>
                          <a:spcPct val="115000"/>
                        </a:lnSpc>
                        <a:spcBef>
                          <a:spcPts val="0"/>
                        </a:spcBef>
                        <a:buNone/>
                      </a:pPr>
                      <a:r>
                        <a:rPr lang="en-US" sz="1800">
                          <a:latin typeface="Calibri"/>
                          <a:ea typeface="Calibri"/>
                          <a:cs typeface="Calibri"/>
                          <a:sym typeface="Calibri"/>
                        </a:rPr>
                        <a:t>Communicate Decisions</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145</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75.52</a:t>
                      </a:r>
                    </a:p>
                  </a:txBody>
                  <a:tcPr marL="91425" marR="91425" marT="91425" marB="91425"/>
                </a:tc>
                <a:extLst>
                  <a:ext uri="{0D108BD9-81ED-4DB2-BD59-A6C34878D82A}">
                    <a16:rowId xmlns:a16="http://schemas.microsoft.com/office/drawing/2014/main" val="10004"/>
                  </a:ext>
                </a:extLst>
              </a:tr>
              <a:tr h="516925">
                <a:tc>
                  <a:txBody>
                    <a:bodyPr/>
                    <a:lstStyle/>
                    <a:p>
                      <a:pPr lvl="0" rtl="0">
                        <a:lnSpc>
                          <a:spcPct val="115000"/>
                        </a:lnSpc>
                        <a:spcBef>
                          <a:spcPts val="0"/>
                        </a:spcBef>
                        <a:buNone/>
                      </a:pPr>
                      <a:r>
                        <a:rPr lang="en-US" sz="1800">
                          <a:latin typeface="Calibri"/>
                          <a:ea typeface="Calibri"/>
                          <a:cs typeface="Calibri"/>
                          <a:sym typeface="Calibri"/>
                        </a:rPr>
                        <a:t>Empower others to act on the vision</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96</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50</a:t>
                      </a:r>
                    </a:p>
                  </a:txBody>
                  <a:tcPr marL="91425" marR="91425" marT="91425" marB="91425"/>
                </a:tc>
                <a:extLst>
                  <a:ext uri="{0D108BD9-81ED-4DB2-BD59-A6C34878D82A}">
                    <a16:rowId xmlns:a16="http://schemas.microsoft.com/office/drawing/2014/main" val="10005"/>
                  </a:ext>
                </a:extLst>
              </a:tr>
              <a:tr h="516925">
                <a:tc>
                  <a:txBody>
                    <a:bodyPr/>
                    <a:lstStyle/>
                    <a:p>
                      <a:pPr lvl="0" rtl="0">
                        <a:lnSpc>
                          <a:spcPct val="115000"/>
                        </a:lnSpc>
                        <a:spcBef>
                          <a:spcPts val="0"/>
                        </a:spcBef>
                        <a:buNone/>
                      </a:pPr>
                      <a:r>
                        <a:rPr lang="en-US" sz="1800">
                          <a:latin typeface="Calibri"/>
                          <a:ea typeface="Calibri"/>
                          <a:cs typeface="Calibri"/>
                          <a:sym typeface="Calibri"/>
                        </a:rPr>
                        <a:t>Create Quick Wins</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66</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34.38</a:t>
                      </a:r>
                    </a:p>
                  </a:txBody>
                  <a:tcPr marL="91425" marR="91425" marT="91425" marB="91425"/>
                </a:tc>
                <a:extLst>
                  <a:ext uri="{0D108BD9-81ED-4DB2-BD59-A6C34878D82A}">
                    <a16:rowId xmlns:a16="http://schemas.microsoft.com/office/drawing/2014/main" val="10006"/>
                  </a:ext>
                </a:extLst>
              </a:tr>
              <a:tr h="516925">
                <a:tc>
                  <a:txBody>
                    <a:bodyPr/>
                    <a:lstStyle/>
                    <a:p>
                      <a:pPr lvl="0" rtl="0">
                        <a:lnSpc>
                          <a:spcPct val="115000"/>
                        </a:lnSpc>
                        <a:spcBef>
                          <a:spcPts val="0"/>
                        </a:spcBef>
                        <a:buNone/>
                      </a:pPr>
                      <a:r>
                        <a:rPr lang="en-US" sz="1800">
                          <a:latin typeface="Calibri"/>
                          <a:ea typeface="Calibri"/>
                          <a:cs typeface="Calibri"/>
                          <a:sym typeface="Calibri"/>
                        </a:rPr>
                        <a:t>Build on the Change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100</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52.08</a:t>
                      </a:r>
                    </a:p>
                  </a:txBody>
                  <a:tcPr marL="91425" marR="91425" marT="91425" marB="91425"/>
                </a:tc>
                <a:extLst>
                  <a:ext uri="{0D108BD9-81ED-4DB2-BD59-A6C34878D82A}">
                    <a16:rowId xmlns:a16="http://schemas.microsoft.com/office/drawing/2014/main" val="10007"/>
                  </a:ext>
                </a:extLst>
              </a:tr>
              <a:tr h="497775">
                <a:tc>
                  <a:txBody>
                    <a:bodyPr/>
                    <a:lstStyle/>
                    <a:p>
                      <a:pPr lvl="0" rtl="0">
                        <a:lnSpc>
                          <a:spcPct val="115000"/>
                        </a:lnSpc>
                        <a:spcBef>
                          <a:spcPts val="0"/>
                        </a:spcBef>
                        <a:buNone/>
                      </a:pPr>
                      <a:r>
                        <a:rPr lang="en-US" sz="1800">
                          <a:latin typeface="Calibri"/>
                          <a:ea typeface="Calibri"/>
                          <a:cs typeface="Calibri"/>
                          <a:sym typeface="Calibri"/>
                        </a:rPr>
                        <a:t>Institutionalize the Change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49</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25.52</a:t>
                      </a: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a:t>Influencers of Change in Confidence</a:t>
            </a:r>
          </a:p>
        </p:txBody>
      </p:sp>
      <p:sp>
        <p:nvSpPr>
          <p:cNvPr id="357" name="Shape 357"/>
          <p:cNvSpPr txBox="1">
            <a:spLocks noGrp="1"/>
          </p:cNvSpPr>
          <p:nvPr>
            <p:ph type="body" idx="1"/>
          </p:nvPr>
        </p:nvSpPr>
        <p:spPr>
          <a:xfrm>
            <a:off x="934063" y="1600200"/>
            <a:ext cx="7752600" cy="4526100"/>
          </a:xfrm>
          <a:prstGeom prst="rect">
            <a:avLst/>
          </a:prstGeom>
          <a:noFill/>
          <a:ln>
            <a:noFill/>
          </a:ln>
        </p:spPr>
        <p:txBody>
          <a:bodyPr lIns="91425" tIns="45700" rIns="91425" bIns="45700" anchor="t" anchorCtr="0">
            <a:noAutofit/>
          </a:bodyPr>
          <a:lstStyle/>
          <a:p>
            <a:pPr marL="457200" marR="0" lvl="0" indent="-370840" algn="l" rtl="0">
              <a:lnSpc>
                <a:spcPct val="150000"/>
              </a:lnSpc>
              <a:spcBef>
                <a:spcPts val="0"/>
              </a:spcBef>
              <a:spcAft>
                <a:spcPts val="0"/>
              </a:spcAft>
              <a:buClr>
                <a:srgbClr val="E79805"/>
              </a:buClr>
              <a:buSzPct val="80000"/>
              <a:buFont typeface="Noto Sans Symbols"/>
            </a:pPr>
            <a:r>
              <a:rPr lang="en-US"/>
              <a:t>Students asked to identify what contributed to changes in leadership confidence</a:t>
            </a: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a:t>Influencers of Change in Confidence</a:t>
            </a:r>
          </a:p>
        </p:txBody>
      </p:sp>
      <p:graphicFrame>
        <p:nvGraphicFramePr>
          <p:cNvPr id="364" name="Shape 364"/>
          <p:cNvGraphicFramePr/>
          <p:nvPr/>
        </p:nvGraphicFramePr>
        <p:xfrm>
          <a:off x="897375" y="1624375"/>
          <a:ext cx="7239000" cy="4011918"/>
        </p:xfrm>
        <a:graphic>
          <a:graphicData uri="http://schemas.openxmlformats.org/drawingml/2006/table">
            <a:tbl>
              <a:tblPr>
                <a:noFill/>
                <a:tableStyleId>{B70B2A52-1E90-47A9-8322-DEFB589E38CB}</a:tableStyleId>
              </a:tblPr>
              <a:tblGrid>
                <a:gridCol w="4628250">
                  <a:extLst>
                    <a:ext uri="{9D8B030D-6E8A-4147-A177-3AD203B41FA5}">
                      <a16:colId xmlns:a16="http://schemas.microsoft.com/office/drawing/2014/main" val="20000"/>
                    </a:ext>
                  </a:extLst>
                </a:gridCol>
                <a:gridCol w="1318225">
                  <a:extLst>
                    <a:ext uri="{9D8B030D-6E8A-4147-A177-3AD203B41FA5}">
                      <a16:colId xmlns:a16="http://schemas.microsoft.com/office/drawing/2014/main" val="20001"/>
                    </a:ext>
                  </a:extLst>
                </a:gridCol>
                <a:gridCol w="1292525">
                  <a:extLst>
                    <a:ext uri="{9D8B030D-6E8A-4147-A177-3AD203B41FA5}">
                      <a16:colId xmlns:a16="http://schemas.microsoft.com/office/drawing/2014/main" val="20002"/>
                    </a:ext>
                  </a:extLst>
                </a:gridCol>
              </a:tblGrid>
              <a:tr h="408450">
                <a:tc>
                  <a:txBody>
                    <a:bodyPr/>
                    <a:lstStyle/>
                    <a:p>
                      <a:pPr lvl="0" rtl="0">
                        <a:spcBef>
                          <a:spcPts val="0"/>
                        </a:spcBef>
                        <a:buNone/>
                      </a:pPr>
                      <a:r>
                        <a:rPr lang="en-US" b="1">
                          <a:solidFill>
                            <a:srgbClr val="FFFFFF"/>
                          </a:solidFill>
                        </a:rPr>
                        <a:t>Factors Influencing Change In Confidence (n=128)</a:t>
                      </a:r>
                    </a:p>
                  </a:txBody>
                  <a:tcPr marL="91425" marR="91425" marT="91425" marB="91425">
                    <a:solidFill>
                      <a:srgbClr val="00539E"/>
                    </a:solidFill>
                  </a:tcPr>
                </a:tc>
                <a:tc>
                  <a:txBody>
                    <a:bodyPr/>
                    <a:lstStyle/>
                    <a:p>
                      <a:pPr lvl="0" rtl="0">
                        <a:spcBef>
                          <a:spcPts val="0"/>
                        </a:spcBef>
                        <a:buNone/>
                      </a:pPr>
                      <a:r>
                        <a:rPr lang="en-US" b="1">
                          <a:solidFill>
                            <a:srgbClr val="FFFFFF"/>
                          </a:solidFill>
                        </a:rPr>
                        <a:t>Number</a:t>
                      </a:r>
                    </a:p>
                  </a:txBody>
                  <a:tcPr marL="91425" marR="91425" marT="91425" marB="91425">
                    <a:solidFill>
                      <a:srgbClr val="00539E"/>
                    </a:solidFill>
                  </a:tcPr>
                </a:tc>
                <a:tc>
                  <a:txBody>
                    <a:bodyPr/>
                    <a:lstStyle/>
                    <a:p>
                      <a:pPr lvl="0" rtl="0">
                        <a:spcBef>
                          <a:spcPts val="0"/>
                        </a:spcBef>
                        <a:buNone/>
                      </a:pPr>
                      <a:r>
                        <a:rPr lang="en-US" b="1">
                          <a:solidFill>
                            <a:srgbClr val="FFFFFF"/>
                          </a:solidFill>
                        </a:rPr>
                        <a:t>%</a:t>
                      </a:r>
                    </a:p>
                  </a:txBody>
                  <a:tcPr marL="91425" marR="91425" marT="91425" marB="91425">
                    <a:solidFill>
                      <a:srgbClr val="00539E"/>
                    </a:solidFill>
                  </a:tcPr>
                </a:tc>
                <a:extLst>
                  <a:ext uri="{0D108BD9-81ED-4DB2-BD59-A6C34878D82A}">
                    <a16:rowId xmlns:a16="http://schemas.microsoft.com/office/drawing/2014/main" val="10000"/>
                  </a:ext>
                </a:extLst>
              </a:tr>
              <a:tr h="517525">
                <a:tc>
                  <a:txBody>
                    <a:bodyPr/>
                    <a:lstStyle/>
                    <a:p>
                      <a:pPr lvl="0" rtl="0">
                        <a:lnSpc>
                          <a:spcPct val="115000"/>
                        </a:lnSpc>
                        <a:spcBef>
                          <a:spcPts val="0"/>
                        </a:spcBef>
                        <a:buNone/>
                      </a:pPr>
                      <a:r>
                        <a:rPr lang="en-US" sz="1800">
                          <a:latin typeface="Calibri"/>
                          <a:ea typeface="Calibri"/>
                          <a:cs typeface="Calibri"/>
                          <a:sym typeface="Calibri"/>
                        </a:rPr>
                        <a:t>Group Project</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73</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57.03</a:t>
                      </a:r>
                    </a:p>
                  </a:txBody>
                  <a:tcPr marL="91425" marR="91425" marT="91425" marB="91425"/>
                </a:tc>
                <a:extLst>
                  <a:ext uri="{0D108BD9-81ED-4DB2-BD59-A6C34878D82A}">
                    <a16:rowId xmlns:a16="http://schemas.microsoft.com/office/drawing/2014/main" val="10001"/>
                  </a:ext>
                </a:extLst>
              </a:tr>
              <a:tr h="517525">
                <a:tc>
                  <a:txBody>
                    <a:bodyPr/>
                    <a:lstStyle/>
                    <a:p>
                      <a:pPr lvl="0" rtl="0">
                        <a:lnSpc>
                          <a:spcPct val="115000"/>
                        </a:lnSpc>
                        <a:spcBef>
                          <a:spcPts val="0"/>
                        </a:spcBef>
                        <a:buNone/>
                      </a:pPr>
                      <a:r>
                        <a:rPr lang="en-US" sz="1800">
                          <a:latin typeface="Calibri"/>
                          <a:ea typeface="Calibri"/>
                          <a:cs typeface="Calibri"/>
                          <a:sym typeface="Calibri"/>
                        </a:rPr>
                        <a:t>Learning About Change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35</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27.34</a:t>
                      </a:r>
                    </a:p>
                  </a:txBody>
                  <a:tcPr marL="91425" marR="91425" marT="91425" marB="91425"/>
                </a:tc>
                <a:extLst>
                  <a:ext uri="{0D108BD9-81ED-4DB2-BD59-A6C34878D82A}">
                    <a16:rowId xmlns:a16="http://schemas.microsoft.com/office/drawing/2014/main" val="10002"/>
                  </a:ext>
                </a:extLst>
              </a:tr>
              <a:tr h="517525">
                <a:tc>
                  <a:txBody>
                    <a:bodyPr/>
                    <a:lstStyle/>
                    <a:p>
                      <a:pPr lvl="0" rtl="0">
                        <a:lnSpc>
                          <a:spcPct val="115000"/>
                        </a:lnSpc>
                        <a:spcBef>
                          <a:spcPts val="0"/>
                        </a:spcBef>
                        <a:buNone/>
                      </a:pPr>
                      <a:r>
                        <a:rPr lang="en-US" sz="1800">
                          <a:latin typeface="Calibri"/>
                          <a:ea typeface="Calibri"/>
                          <a:cs typeface="Calibri"/>
                          <a:sym typeface="Calibri"/>
                        </a:rPr>
                        <a:t>Strengths Finder</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27</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21.09</a:t>
                      </a:r>
                    </a:p>
                  </a:txBody>
                  <a:tcPr marL="91425" marR="91425" marT="91425" marB="91425"/>
                </a:tc>
                <a:extLst>
                  <a:ext uri="{0D108BD9-81ED-4DB2-BD59-A6C34878D82A}">
                    <a16:rowId xmlns:a16="http://schemas.microsoft.com/office/drawing/2014/main" val="10003"/>
                  </a:ext>
                </a:extLst>
              </a:tr>
              <a:tr h="517525">
                <a:tc>
                  <a:txBody>
                    <a:bodyPr/>
                    <a:lstStyle/>
                    <a:p>
                      <a:pPr lvl="0" rtl="0">
                        <a:lnSpc>
                          <a:spcPct val="115000"/>
                        </a:lnSpc>
                        <a:spcBef>
                          <a:spcPts val="0"/>
                        </a:spcBef>
                        <a:buNone/>
                      </a:pPr>
                      <a:r>
                        <a:rPr lang="en-US" sz="1800">
                          <a:latin typeface="Calibri"/>
                          <a:ea typeface="Calibri"/>
                          <a:cs typeface="Calibri"/>
                          <a:sym typeface="Calibri"/>
                        </a:rPr>
                        <a:t>Motivation/Drive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10</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7.81</a:t>
                      </a:r>
                    </a:p>
                  </a:txBody>
                  <a:tcPr marL="91425" marR="91425" marT="91425" marB="91425"/>
                </a:tc>
                <a:extLst>
                  <a:ext uri="{0D108BD9-81ED-4DB2-BD59-A6C34878D82A}">
                    <a16:rowId xmlns:a16="http://schemas.microsoft.com/office/drawing/2014/main" val="10004"/>
                  </a:ext>
                </a:extLst>
              </a:tr>
              <a:tr h="517525">
                <a:tc>
                  <a:txBody>
                    <a:bodyPr/>
                    <a:lstStyle/>
                    <a:p>
                      <a:pPr lvl="0" rtl="0">
                        <a:lnSpc>
                          <a:spcPct val="115000"/>
                        </a:lnSpc>
                        <a:spcBef>
                          <a:spcPts val="0"/>
                        </a:spcBef>
                        <a:buNone/>
                      </a:pPr>
                      <a:r>
                        <a:rPr lang="en-US" sz="1800">
                          <a:latin typeface="Calibri"/>
                          <a:ea typeface="Calibri"/>
                          <a:cs typeface="Calibri"/>
                          <a:sym typeface="Calibri"/>
                        </a:rPr>
                        <a:t>Learning About Leadership</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9</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7.03</a:t>
                      </a:r>
                    </a:p>
                  </a:txBody>
                  <a:tcPr marL="91425" marR="91425" marT="91425" marB="91425"/>
                </a:tc>
                <a:extLst>
                  <a:ext uri="{0D108BD9-81ED-4DB2-BD59-A6C34878D82A}">
                    <a16:rowId xmlns:a16="http://schemas.microsoft.com/office/drawing/2014/main" val="10005"/>
                  </a:ext>
                </a:extLst>
              </a:tr>
              <a:tr h="496800">
                <a:tc>
                  <a:txBody>
                    <a:bodyPr/>
                    <a:lstStyle/>
                    <a:p>
                      <a:pPr lvl="0" rtl="0">
                        <a:lnSpc>
                          <a:spcPct val="115000"/>
                        </a:lnSpc>
                        <a:spcBef>
                          <a:spcPts val="0"/>
                        </a:spcBef>
                        <a:buNone/>
                      </a:pPr>
                      <a:r>
                        <a:rPr lang="en-US" sz="1800">
                          <a:latin typeface="Calibri"/>
                          <a:ea typeface="Calibri"/>
                          <a:cs typeface="Calibri"/>
                          <a:sym typeface="Calibri"/>
                        </a:rPr>
                        <a:t>Increased Knowledge of Pharmacy Practice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3</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2.34</a:t>
                      </a:r>
                    </a:p>
                  </a:txBody>
                  <a:tcPr marL="91425" marR="91425" marT="91425" marB="91425"/>
                </a:tc>
                <a:extLst>
                  <a:ext uri="{0D108BD9-81ED-4DB2-BD59-A6C34878D82A}">
                    <a16:rowId xmlns:a16="http://schemas.microsoft.com/office/drawing/2014/main" val="10006"/>
                  </a:ext>
                </a:extLst>
              </a:tr>
              <a:tr h="517525">
                <a:tc>
                  <a:txBody>
                    <a:bodyPr/>
                    <a:lstStyle/>
                    <a:p>
                      <a:pPr lvl="0" rtl="0">
                        <a:lnSpc>
                          <a:spcPct val="115000"/>
                        </a:lnSpc>
                        <a:spcBef>
                          <a:spcPts val="0"/>
                        </a:spcBef>
                        <a:buNone/>
                      </a:pPr>
                      <a:r>
                        <a:rPr lang="en-US" sz="1800">
                          <a:latin typeface="Calibri"/>
                          <a:ea typeface="Calibri"/>
                          <a:cs typeface="Calibri"/>
                          <a:sym typeface="Calibri"/>
                        </a:rPr>
                        <a:t>IPPE</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3</a:t>
                      </a:r>
                    </a:p>
                  </a:txBody>
                  <a:tcPr marL="91425" marR="91425" marT="91425" marB="91425"/>
                </a:tc>
                <a:tc>
                  <a:txBody>
                    <a:bodyPr/>
                    <a:lstStyle/>
                    <a:p>
                      <a:pPr lvl="0" rtl="0">
                        <a:lnSpc>
                          <a:spcPct val="115000"/>
                        </a:lnSpc>
                        <a:spcBef>
                          <a:spcPts val="0"/>
                        </a:spcBef>
                        <a:buNone/>
                      </a:pPr>
                      <a:r>
                        <a:rPr lang="en-US" sz="1800">
                          <a:latin typeface="Calibri"/>
                          <a:ea typeface="Calibri"/>
                          <a:cs typeface="Calibri"/>
                          <a:sym typeface="Calibri"/>
                        </a:rPr>
                        <a:t>2.34</a:t>
                      </a: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Pitch Presentations</a:t>
            </a:r>
          </a:p>
        </p:txBody>
      </p:sp>
      <p:sp>
        <p:nvSpPr>
          <p:cNvPr id="371" name="Shape 371"/>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28600" rtl="0">
              <a:spcBef>
                <a:spcPts val="0"/>
              </a:spcBef>
            </a:pPr>
            <a:r>
              <a:rPr lang="en-US"/>
              <a:t>Average student performance on pitch presentations was 26.47 on 30-point scale</a:t>
            </a:r>
          </a:p>
          <a:p>
            <a:pPr marL="457200" lvl="0" indent="-228600" rtl="0">
              <a:spcBef>
                <a:spcPts val="0"/>
              </a:spcBef>
            </a:pPr>
            <a:r>
              <a:rPr lang="en-US"/>
              <a:t>Reviewers reported being very impressed with overall quality of student work</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3000" b="0" i="0" u="none" strike="noStrike" cap="none">
                <a:solidFill>
                  <a:srgbClr val="00539E"/>
                </a:solidFill>
                <a:latin typeface="Verdana"/>
                <a:ea typeface="Verdana"/>
                <a:cs typeface="Verdana"/>
                <a:sym typeface="Verdana"/>
              </a:rPr>
              <a:t>Overview of Practice in Washington</a:t>
            </a:r>
          </a:p>
        </p:txBody>
      </p:sp>
      <p:pic>
        <p:nvPicPr>
          <p:cNvPr id="49" name="Shape 49"/>
          <p:cNvPicPr preferRelativeResize="0"/>
          <p:nvPr/>
        </p:nvPicPr>
        <p:blipFill>
          <a:blip r:embed="rId3">
            <a:alphaModFix/>
          </a:blip>
          <a:stretch>
            <a:fillRect/>
          </a:stretch>
        </p:blipFill>
        <p:spPr>
          <a:xfrm>
            <a:off x="1207275" y="1417650"/>
            <a:ext cx="6729438" cy="4554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dirty="0" smtClean="0"/>
              <a:t>Key Takeaways</a:t>
            </a:r>
            <a:endParaRPr lang="en-US" dirty="0"/>
          </a:p>
        </p:txBody>
      </p:sp>
      <p:sp>
        <p:nvSpPr>
          <p:cNvPr id="378" name="Shape 378"/>
          <p:cNvSpPr txBox="1">
            <a:spLocks noGrp="1"/>
          </p:cNvSpPr>
          <p:nvPr>
            <p:ph type="body" idx="1"/>
          </p:nvPr>
        </p:nvSpPr>
        <p:spPr>
          <a:xfrm>
            <a:off x="934063" y="1600200"/>
            <a:ext cx="7752600" cy="4526100"/>
          </a:xfrm>
          <a:prstGeom prst="rect">
            <a:avLst/>
          </a:prstGeom>
          <a:noFill/>
          <a:ln>
            <a:noFill/>
          </a:ln>
        </p:spPr>
        <p:txBody>
          <a:bodyPr lIns="91425" tIns="45700" rIns="91425" bIns="45700" anchor="t" anchorCtr="0">
            <a:noAutofit/>
          </a:bodyPr>
          <a:lstStyle/>
          <a:p>
            <a:pPr marL="457200" marR="0" lvl="0" indent="-370840" algn="l" rtl="0">
              <a:lnSpc>
                <a:spcPct val="150000"/>
              </a:lnSpc>
              <a:spcBef>
                <a:spcPts val="0"/>
              </a:spcBef>
              <a:spcAft>
                <a:spcPts val="0"/>
              </a:spcAft>
              <a:buClr>
                <a:srgbClr val="E79805"/>
              </a:buClr>
              <a:buSzPct val="80000"/>
              <a:buFont typeface="Noto Sans Symbols"/>
            </a:pPr>
            <a:r>
              <a:rPr lang="en-US" dirty="0"/>
              <a:t>Students report feeling more confident and comfortable with leadership and change</a:t>
            </a:r>
          </a:p>
          <a:p>
            <a:pPr marL="457200" marR="0" lvl="0" indent="-228600" algn="l" rtl="0">
              <a:lnSpc>
                <a:spcPct val="150000"/>
              </a:lnSpc>
              <a:spcBef>
                <a:spcPts val="0"/>
              </a:spcBef>
              <a:spcAft>
                <a:spcPts val="0"/>
              </a:spcAft>
            </a:pPr>
            <a:r>
              <a:rPr lang="en-US" dirty="0"/>
              <a:t>Students report group project as the most commonly cited factor in influencing this change</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ctrTitle"/>
          </p:nvPr>
        </p:nvSpPr>
        <p:spPr>
          <a:xfrm>
            <a:off x="685800" y="1499521"/>
            <a:ext cx="7772400" cy="1470000"/>
          </a:xfrm>
          <a:prstGeom prst="rect">
            <a:avLst/>
          </a:prstGeom>
        </p:spPr>
        <p:txBody>
          <a:bodyPr lIns="91425" tIns="91425" rIns="91425" bIns="91425" anchor="ctr" anchorCtr="0">
            <a:noAutofit/>
          </a:bodyPr>
          <a:lstStyle/>
          <a:p>
            <a:pPr lvl="0" rtl="0">
              <a:spcBef>
                <a:spcPts val="0"/>
              </a:spcBef>
              <a:buNone/>
            </a:pPr>
            <a:r>
              <a:rPr lang="en-US"/>
              <a:t>Recommendations</a:t>
            </a:r>
          </a:p>
        </p:txBody>
      </p:sp>
      <p:sp>
        <p:nvSpPr>
          <p:cNvPr id="385" name="Shape 385"/>
          <p:cNvSpPr txBox="1">
            <a:spLocks noGrp="1"/>
          </p:cNvSpPr>
          <p:nvPr>
            <p:ph type="subTitle" idx="1"/>
          </p:nvPr>
        </p:nvSpPr>
        <p:spPr>
          <a:xfrm>
            <a:off x="685800" y="3023433"/>
            <a:ext cx="7086600" cy="5490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000" dirty="0">
                <a:solidFill>
                  <a:schemeClr val="dk2"/>
                </a:solidFill>
              </a:rPr>
              <a:t>Recommendations for the Design, Implementation and Evaluation </a:t>
            </a:r>
            <a:r>
              <a:rPr lang="en-US" sz="3000" dirty="0" smtClean="0">
                <a:solidFill>
                  <a:schemeClr val="dk2"/>
                </a:solidFill>
              </a:rPr>
              <a:t>of this Curriculum</a:t>
            </a:r>
            <a:endParaRPr lang="en-US" sz="3000" dirty="0">
              <a:solidFill>
                <a:schemeClr val="dk2"/>
              </a:solidFill>
            </a:endParaRPr>
          </a:p>
        </p:txBody>
      </p:sp>
      <p:sp>
        <p:nvSpPr>
          <p:cNvPr id="392" name="Shape 392"/>
          <p:cNvSpPr txBox="1">
            <a:spLocks noGrp="1"/>
          </p:cNvSpPr>
          <p:nvPr>
            <p:ph type="body" idx="1"/>
          </p:nvPr>
        </p:nvSpPr>
        <p:spPr>
          <a:prstGeom prst="rect">
            <a:avLst/>
          </a:prstGeom>
        </p:spPr>
        <p:txBody>
          <a:bodyPr lIns="91425" tIns="91425" rIns="91425" bIns="91425" anchor="t" anchorCtr="0">
            <a:noAutofit/>
          </a:bodyPr>
          <a:lstStyle/>
          <a:p>
            <a:pPr>
              <a:lnSpc>
                <a:spcPct val="133935"/>
              </a:lnSpc>
              <a:buSzPct val="100000"/>
              <a:buFont typeface="Calibri"/>
            </a:pPr>
            <a:r>
              <a:rPr lang="en-US" sz="2400" dirty="0">
                <a:solidFill>
                  <a:srgbClr val="404040"/>
                </a:solidFill>
                <a:highlight>
                  <a:srgbClr val="FFFFFF"/>
                </a:highlight>
                <a:latin typeface="Calibri"/>
                <a:ea typeface="Calibri"/>
                <a:cs typeface="Calibri"/>
              </a:rPr>
              <a:t>Assemble your team with individuals who </a:t>
            </a:r>
            <a:r>
              <a:rPr lang="en-US" sz="2400" dirty="0" smtClean="0">
                <a:solidFill>
                  <a:srgbClr val="404040"/>
                </a:solidFill>
                <a:highlight>
                  <a:srgbClr val="FFFFFF"/>
                </a:highlight>
                <a:latin typeface="Calibri"/>
                <a:ea typeface="Calibri"/>
                <a:cs typeface="Calibri"/>
              </a:rPr>
              <a:t>have </a:t>
            </a:r>
            <a:r>
              <a:rPr lang="en-US" sz="2400" dirty="0">
                <a:solidFill>
                  <a:srgbClr val="404040"/>
                </a:solidFill>
                <a:highlight>
                  <a:srgbClr val="FFFFFF"/>
                </a:highlight>
                <a:latin typeface="Calibri"/>
                <a:ea typeface="Calibri"/>
                <a:cs typeface="Calibri"/>
              </a:rPr>
              <a:t>diverse skill </a:t>
            </a:r>
            <a:r>
              <a:rPr lang="en-US" sz="2400" dirty="0" smtClean="0">
                <a:solidFill>
                  <a:srgbClr val="404040"/>
                </a:solidFill>
                <a:highlight>
                  <a:srgbClr val="FFFFFF"/>
                </a:highlight>
                <a:latin typeface="Calibri"/>
                <a:ea typeface="Calibri"/>
                <a:cs typeface="Calibri"/>
              </a:rPr>
              <a:t>sets or experience in the following areas:</a:t>
            </a:r>
          </a:p>
          <a:p>
            <a:pPr lvl="1">
              <a:lnSpc>
                <a:spcPct val="133935"/>
              </a:lnSpc>
              <a:buSzPct val="100000"/>
              <a:buFont typeface="Calibri"/>
            </a:pPr>
            <a:r>
              <a:rPr lang="en-US" sz="2400" dirty="0" smtClean="0">
                <a:solidFill>
                  <a:srgbClr val="404040"/>
                </a:solidFill>
                <a:highlight>
                  <a:srgbClr val="FFFFFF"/>
                </a:highlight>
                <a:latin typeface="Calibri"/>
                <a:ea typeface="Calibri"/>
                <a:cs typeface="Calibri"/>
              </a:rPr>
              <a:t> Change </a:t>
            </a:r>
            <a:r>
              <a:rPr lang="en-US" sz="2400" dirty="0">
                <a:solidFill>
                  <a:srgbClr val="404040"/>
                </a:solidFill>
                <a:highlight>
                  <a:srgbClr val="FFFFFF"/>
                </a:highlight>
                <a:latin typeface="Calibri"/>
                <a:ea typeface="Calibri"/>
                <a:cs typeface="Calibri"/>
              </a:rPr>
              <a:t>leaders in practice</a:t>
            </a:r>
          </a:p>
          <a:p>
            <a:pPr lvl="1">
              <a:lnSpc>
                <a:spcPct val="133935"/>
              </a:lnSpc>
              <a:buSzPct val="100000"/>
              <a:buFont typeface="Calibri"/>
            </a:pPr>
            <a:r>
              <a:rPr lang="en-US" sz="2400" dirty="0">
                <a:solidFill>
                  <a:srgbClr val="404040"/>
                </a:solidFill>
                <a:highlight>
                  <a:srgbClr val="FFFFFF"/>
                </a:highlight>
                <a:latin typeface="Calibri"/>
                <a:ea typeface="Calibri"/>
                <a:cs typeface="Calibri"/>
              </a:rPr>
              <a:t> </a:t>
            </a:r>
            <a:r>
              <a:rPr lang="en-US" sz="2400" dirty="0" smtClean="0">
                <a:solidFill>
                  <a:srgbClr val="404040"/>
                </a:solidFill>
                <a:highlight>
                  <a:srgbClr val="FFFFFF"/>
                </a:highlight>
                <a:latin typeface="Calibri"/>
                <a:ea typeface="Calibri"/>
                <a:cs typeface="Calibri"/>
              </a:rPr>
              <a:t>Curriculum </a:t>
            </a:r>
            <a:r>
              <a:rPr lang="en-US" sz="2400" dirty="0">
                <a:solidFill>
                  <a:srgbClr val="404040"/>
                </a:solidFill>
                <a:highlight>
                  <a:srgbClr val="FFFFFF"/>
                </a:highlight>
                <a:latin typeface="Calibri"/>
                <a:ea typeface="Calibri"/>
                <a:cs typeface="Calibri"/>
              </a:rPr>
              <a:t>development</a:t>
            </a:r>
          </a:p>
          <a:p>
            <a:pPr lvl="1">
              <a:lnSpc>
                <a:spcPct val="133935"/>
              </a:lnSpc>
              <a:buSzPct val="100000"/>
              <a:buFont typeface="Calibri"/>
            </a:pPr>
            <a:r>
              <a:rPr lang="en-US" sz="2400" dirty="0">
                <a:solidFill>
                  <a:srgbClr val="404040"/>
                </a:solidFill>
                <a:highlight>
                  <a:srgbClr val="FFFFFF"/>
                </a:highlight>
                <a:latin typeface="Calibri"/>
                <a:ea typeface="Calibri"/>
                <a:cs typeface="Calibri"/>
              </a:rPr>
              <a:t> A</a:t>
            </a:r>
            <a:r>
              <a:rPr lang="en-US" sz="2400" dirty="0" smtClean="0">
                <a:solidFill>
                  <a:srgbClr val="404040"/>
                </a:solidFill>
                <a:highlight>
                  <a:srgbClr val="FFFFFF"/>
                </a:highlight>
                <a:latin typeface="Calibri"/>
                <a:ea typeface="Calibri"/>
                <a:cs typeface="Calibri"/>
              </a:rPr>
              <a:t>ssessment </a:t>
            </a:r>
            <a:r>
              <a:rPr lang="en-US" sz="2400" dirty="0">
                <a:solidFill>
                  <a:srgbClr val="404040"/>
                </a:solidFill>
                <a:highlight>
                  <a:srgbClr val="FFFFFF"/>
                </a:highlight>
                <a:latin typeface="Calibri"/>
                <a:ea typeface="Calibri"/>
                <a:cs typeface="Calibri"/>
              </a:rPr>
              <a:t>methods</a:t>
            </a:r>
          </a:p>
          <a:p>
            <a:pPr lvl="1">
              <a:lnSpc>
                <a:spcPct val="133935"/>
              </a:lnSpc>
              <a:buSzPct val="100000"/>
              <a:buFont typeface="Calibri"/>
            </a:pPr>
            <a:r>
              <a:rPr lang="en-US" sz="2400" dirty="0">
                <a:solidFill>
                  <a:srgbClr val="404040"/>
                </a:solidFill>
                <a:highlight>
                  <a:srgbClr val="FFFFFF"/>
                </a:highlight>
                <a:latin typeface="Calibri"/>
                <a:ea typeface="Calibri"/>
                <a:cs typeface="Calibri"/>
              </a:rPr>
              <a:t> O</a:t>
            </a:r>
            <a:r>
              <a:rPr lang="en-US" sz="2400" dirty="0" smtClean="0">
                <a:solidFill>
                  <a:srgbClr val="404040"/>
                </a:solidFill>
                <a:highlight>
                  <a:srgbClr val="FFFFFF"/>
                </a:highlight>
                <a:latin typeface="Calibri"/>
                <a:ea typeface="Calibri"/>
                <a:cs typeface="Calibri"/>
              </a:rPr>
              <a:t>perations </a:t>
            </a:r>
            <a:r>
              <a:rPr lang="en-US" sz="2400" dirty="0">
                <a:solidFill>
                  <a:srgbClr val="404040"/>
                </a:solidFill>
                <a:highlight>
                  <a:srgbClr val="FFFFFF"/>
                </a:highlight>
                <a:latin typeface="Calibri"/>
                <a:ea typeface="Calibri"/>
                <a:cs typeface="Calibri"/>
              </a:rPr>
              <a:t>and technology</a:t>
            </a:r>
          </a:p>
          <a:p>
            <a:pPr lvl="1">
              <a:lnSpc>
                <a:spcPct val="133935"/>
              </a:lnSpc>
              <a:buSzPct val="100000"/>
              <a:buFont typeface="Calibri"/>
            </a:pPr>
            <a:r>
              <a:rPr lang="en-US" sz="2400" dirty="0">
                <a:solidFill>
                  <a:srgbClr val="404040"/>
                </a:solidFill>
                <a:highlight>
                  <a:srgbClr val="FFFFFF"/>
                </a:highlight>
                <a:latin typeface="Calibri"/>
                <a:ea typeface="Calibri"/>
                <a:cs typeface="Calibri"/>
              </a:rPr>
              <a:t> </a:t>
            </a:r>
            <a:r>
              <a:rPr lang="en-US" sz="2400" dirty="0" smtClean="0">
                <a:solidFill>
                  <a:srgbClr val="404040"/>
                </a:solidFill>
                <a:highlight>
                  <a:srgbClr val="FFFFFF"/>
                </a:highlight>
                <a:latin typeface="Calibri"/>
                <a:ea typeface="Calibri"/>
                <a:cs typeface="Calibri"/>
              </a:rPr>
              <a:t>Effective </a:t>
            </a:r>
            <a:r>
              <a:rPr lang="en-US" sz="2400" dirty="0">
                <a:solidFill>
                  <a:srgbClr val="404040"/>
                </a:solidFill>
                <a:highlight>
                  <a:srgbClr val="FFFFFF"/>
                </a:highlight>
                <a:latin typeface="Calibri"/>
                <a:ea typeface="Calibri"/>
                <a:cs typeface="Calibri"/>
              </a:rPr>
              <a:t>teachers and facilitators </a:t>
            </a:r>
          </a:p>
          <a:p>
            <a:pPr lvl="1">
              <a:lnSpc>
                <a:spcPct val="133935"/>
              </a:lnSpc>
              <a:buSzPct val="100000"/>
              <a:buFont typeface="Calibri"/>
            </a:pPr>
            <a:r>
              <a:rPr lang="en-US" sz="2400" dirty="0">
                <a:solidFill>
                  <a:srgbClr val="404040"/>
                </a:solidFill>
                <a:highlight>
                  <a:srgbClr val="FFFFFF"/>
                </a:highlight>
                <a:latin typeface="Calibri"/>
                <a:ea typeface="Calibri"/>
                <a:cs typeface="Calibri"/>
              </a:rPr>
              <a:t> </a:t>
            </a:r>
            <a:r>
              <a:rPr lang="en-US" sz="2400" dirty="0" smtClean="0">
                <a:solidFill>
                  <a:srgbClr val="404040"/>
                </a:solidFill>
                <a:highlight>
                  <a:srgbClr val="FFFFFF"/>
                </a:highlight>
                <a:latin typeface="Calibri"/>
                <a:ea typeface="Calibri"/>
                <a:cs typeface="Calibri"/>
              </a:rPr>
              <a:t>Expertise </a:t>
            </a:r>
            <a:r>
              <a:rPr lang="en-US" sz="2400" dirty="0">
                <a:solidFill>
                  <a:srgbClr val="404040"/>
                </a:solidFill>
                <a:highlight>
                  <a:srgbClr val="FFFFFF"/>
                </a:highlight>
                <a:latin typeface="Calibri"/>
                <a:ea typeface="Calibri"/>
                <a:cs typeface="Calibri"/>
              </a:rPr>
              <a:t>in improvement/implementation science</a:t>
            </a:r>
          </a:p>
          <a:p>
            <a:pPr lvl="1">
              <a:lnSpc>
                <a:spcPct val="133935"/>
              </a:lnSpc>
              <a:buSzPct val="100000"/>
              <a:buFont typeface="Calibri"/>
            </a:pPr>
            <a:r>
              <a:rPr lang="en-US" sz="2400" dirty="0">
                <a:solidFill>
                  <a:srgbClr val="404040"/>
                </a:solidFill>
                <a:highlight>
                  <a:srgbClr val="FFFFFF"/>
                </a:highlight>
                <a:latin typeface="Calibri"/>
                <a:ea typeface="Calibri"/>
                <a:cs typeface="Calibri"/>
              </a:rPr>
              <a:t> </a:t>
            </a:r>
            <a:r>
              <a:rPr lang="en-US" sz="2400" dirty="0" smtClean="0">
                <a:solidFill>
                  <a:srgbClr val="404040"/>
                </a:solidFill>
                <a:highlight>
                  <a:srgbClr val="FFFFFF"/>
                </a:highlight>
                <a:latin typeface="Calibri"/>
                <a:ea typeface="Calibri"/>
                <a:cs typeface="Calibri"/>
              </a:rPr>
              <a:t>Complementary </a:t>
            </a:r>
            <a:r>
              <a:rPr lang="en-US" sz="2400" dirty="0">
                <a:solidFill>
                  <a:srgbClr val="404040"/>
                </a:solidFill>
                <a:highlight>
                  <a:srgbClr val="FFFFFF"/>
                </a:highlight>
                <a:latin typeface="Calibri"/>
                <a:ea typeface="Calibri"/>
                <a:cs typeface="Calibri"/>
              </a:rPr>
              <a:t>attributes/personal strengths	</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48607"/>
            <a:ext cx="8229600" cy="1143000"/>
          </a:xfrm>
          <a:prstGeom prst="rect">
            <a:avLst/>
          </a:prstGeom>
        </p:spPr>
        <p:txBody>
          <a:bodyPr lIns="91425" tIns="91425" rIns="91425" bIns="91425" anchor="ctr" anchorCtr="0">
            <a:noAutofit/>
          </a:bodyPr>
          <a:lstStyle/>
          <a:p>
            <a:pPr lvl="0">
              <a:spcBef>
                <a:spcPts val="0"/>
              </a:spcBef>
              <a:buNone/>
            </a:pPr>
            <a:r>
              <a:rPr lang="en-US" sz="3600" dirty="0">
                <a:solidFill>
                  <a:srgbClr val="00539E"/>
                </a:solidFill>
              </a:rPr>
              <a:t>Curriculum Development</a:t>
            </a:r>
          </a:p>
        </p:txBody>
      </p:sp>
      <p:sp>
        <p:nvSpPr>
          <p:cNvPr id="399" name="Shape 399"/>
          <p:cNvSpPr txBox="1">
            <a:spLocks noGrp="1"/>
          </p:cNvSpPr>
          <p:nvPr>
            <p:ph type="body" idx="1"/>
          </p:nvPr>
        </p:nvSpPr>
        <p:spPr>
          <a:xfrm>
            <a:off x="195943" y="1115407"/>
            <a:ext cx="8752114" cy="4708526"/>
          </a:xfrm>
          <a:prstGeom prst="rect">
            <a:avLst/>
          </a:prstGeom>
        </p:spPr>
        <p:txBody>
          <a:bodyPr lIns="91425" tIns="91425" rIns="91425" bIns="91425" anchor="t" anchorCtr="0">
            <a:noAutofit/>
          </a:bodyPr>
          <a:lstStyle/>
          <a:p>
            <a:pPr marL="457200" indent="-381000">
              <a:lnSpc>
                <a:spcPct val="150000"/>
              </a:lnSpc>
              <a:spcBef>
                <a:spcPts val="0"/>
              </a:spcBef>
              <a:buSzPct val="80000"/>
              <a:buFont typeface="Noto Sans Symbols"/>
              <a:buChar char="▪"/>
            </a:pPr>
            <a:r>
              <a:rPr lang="en-US" sz="2400" i="0" dirty="0">
                <a:solidFill>
                  <a:srgbClr val="595959"/>
                </a:solidFill>
              </a:rPr>
              <a:t>Review </a:t>
            </a:r>
            <a:r>
              <a:rPr lang="en-US" sz="2400" dirty="0" smtClean="0"/>
              <a:t>and revise (if needed) your school’s educational outcomes in these areas</a:t>
            </a:r>
            <a:endParaRPr lang="en-US" sz="2400" i="0" dirty="0">
              <a:solidFill>
                <a:srgbClr val="595959"/>
              </a:solidFill>
            </a:endParaRPr>
          </a:p>
          <a:p>
            <a:pPr marL="457200" indent="-381000">
              <a:lnSpc>
                <a:spcPct val="150000"/>
              </a:lnSpc>
              <a:spcBef>
                <a:spcPts val="0"/>
              </a:spcBef>
              <a:buSzPct val="80000"/>
              <a:buFont typeface="Noto Sans Symbols"/>
              <a:buChar char="▪"/>
            </a:pPr>
            <a:r>
              <a:rPr lang="en-US" sz="2400" i="0" dirty="0">
                <a:solidFill>
                  <a:srgbClr val="595959"/>
                </a:solidFill>
              </a:rPr>
              <a:t>Conduct a curriculum mapping exercise to identify gaps and ideal points to embed learning content and </a:t>
            </a:r>
            <a:r>
              <a:rPr lang="en-US" sz="2400" i="0" dirty="0" smtClean="0">
                <a:solidFill>
                  <a:srgbClr val="595959"/>
                </a:solidFill>
              </a:rPr>
              <a:t>activities</a:t>
            </a:r>
          </a:p>
          <a:p>
            <a:pPr marL="457200" indent="-381000">
              <a:lnSpc>
                <a:spcPct val="150000"/>
              </a:lnSpc>
              <a:spcBef>
                <a:spcPts val="0"/>
              </a:spcBef>
              <a:buSzPct val="80000"/>
              <a:buFont typeface="Noto Sans Symbols"/>
              <a:buChar char="▪"/>
            </a:pPr>
            <a:r>
              <a:rPr lang="en-US" sz="2400" dirty="0" smtClean="0"/>
              <a:t>Identify</a:t>
            </a:r>
            <a:r>
              <a:rPr lang="en-US" sz="2400" i="0" dirty="0" smtClean="0">
                <a:solidFill>
                  <a:srgbClr val="595959"/>
                </a:solidFill>
              </a:rPr>
              <a:t> </a:t>
            </a:r>
            <a:r>
              <a:rPr lang="en-US" sz="2400" i="0" dirty="0">
                <a:solidFill>
                  <a:srgbClr val="595959"/>
                </a:solidFill>
              </a:rPr>
              <a:t>your </a:t>
            </a:r>
            <a:r>
              <a:rPr lang="en-US" sz="2400" i="0" dirty="0" smtClean="0">
                <a:solidFill>
                  <a:srgbClr val="595959"/>
                </a:solidFill>
              </a:rPr>
              <a:t>assessment methods</a:t>
            </a:r>
            <a:endParaRPr lang="en-US" sz="2400" i="0" dirty="0">
              <a:solidFill>
                <a:srgbClr val="595959"/>
              </a:solidFill>
            </a:endParaRPr>
          </a:p>
          <a:p>
            <a:pPr marL="457200" indent="-381000">
              <a:lnSpc>
                <a:spcPct val="150000"/>
              </a:lnSpc>
              <a:spcBef>
                <a:spcPts val="0"/>
              </a:spcBef>
              <a:buSzPct val="80000"/>
              <a:buFont typeface="Noto Sans Symbols"/>
              <a:buChar char="▪"/>
            </a:pPr>
            <a:r>
              <a:rPr lang="en-US" sz="2400" i="0" dirty="0">
                <a:solidFill>
                  <a:srgbClr val="595959"/>
                </a:solidFill>
              </a:rPr>
              <a:t>Ensure plenty of time to receive approval for resources used in your curricula  </a:t>
            </a:r>
            <a:endParaRPr lang="en-US" sz="2400" i="0" dirty="0" smtClean="0">
              <a:solidFill>
                <a:srgbClr val="595959"/>
              </a:solidFill>
            </a:endParaRPr>
          </a:p>
          <a:p>
            <a:pPr marL="457200" indent="-381000">
              <a:lnSpc>
                <a:spcPct val="150000"/>
              </a:lnSpc>
              <a:spcBef>
                <a:spcPts val="0"/>
              </a:spcBef>
              <a:buSzPct val="80000"/>
              <a:buFont typeface="Noto Sans Symbols"/>
              <a:buChar char="▪"/>
            </a:pPr>
            <a:endParaRPr lang="en-US" sz="2400" i="0" dirty="0">
              <a:solidFill>
                <a:srgbClr val="595959"/>
              </a:solidFill>
            </a:endParaRP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200" dirty="0">
                <a:solidFill>
                  <a:srgbClr val="00539E"/>
                </a:solidFill>
              </a:rPr>
              <a:t>Community Partner Roles</a:t>
            </a:r>
          </a:p>
        </p:txBody>
      </p:sp>
      <p:sp>
        <p:nvSpPr>
          <p:cNvPr id="413" name="Shape 413"/>
          <p:cNvSpPr txBox="1">
            <a:spLocks noGrp="1"/>
          </p:cNvSpPr>
          <p:nvPr>
            <p:ph type="body" idx="1"/>
          </p:nvPr>
        </p:nvSpPr>
        <p:spPr>
          <a:xfrm>
            <a:off x="934063" y="1524000"/>
            <a:ext cx="7752734" cy="4602163"/>
          </a:xfrm>
          <a:prstGeom prst="rect">
            <a:avLst/>
          </a:prstGeom>
        </p:spPr>
        <p:txBody>
          <a:bodyPr lIns="91425" tIns="91425" rIns="91425" bIns="91425" anchor="t" anchorCtr="0">
            <a:noAutofit/>
          </a:bodyPr>
          <a:lstStyle/>
          <a:p>
            <a:pPr marL="142240" indent="0">
              <a:lnSpc>
                <a:spcPct val="133935"/>
              </a:lnSpc>
              <a:buSzPct val="100000"/>
              <a:buNone/>
            </a:pPr>
            <a:r>
              <a:rPr lang="en-US" sz="2400" dirty="0">
                <a:solidFill>
                  <a:srgbClr val="404040"/>
                </a:solidFill>
                <a:highlight>
                  <a:srgbClr val="FFFFFF"/>
                </a:highlight>
                <a:latin typeface="Verdana" charset="0"/>
                <a:ea typeface="Verdana" charset="0"/>
                <a:cs typeface="Verdana" charset="0"/>
              </a:rPr>
              <a:t>Identify community partners and seek their assistance in curriculum development, class presentations, and providing feedback to </a:t>
            </a:r>
            <a:r>
              <a:rPr lang="en-US" sz="2400" dirty="0" smtClean="0">
                <a:solidFill>
                  <a:srgbClr val="404040"/>
                </a:solidFill>
                <a:highlight>
                  <a:srgbClr val="FFFFFF"/>
                </a:highlight>
                <a:latin typeface="Verdana" charset="0"/>
                <a:ea typeface="Verdana" charset="0"/>
                <a:cs typeface="Verdana" charset="0"/>
              </a:rPr>
              <a:t>students</a:t>
            </a:r>
          </a:p>
          <a:p>
            <a:pPr lvl="1">
              <a:lnSpc>
                <a:spcPct val="133935"/>
              </a:lnSpc>
              <a:buSzPct val="100000"/>
              <a:buFont typeface="Calibri"/>
            </a:pPr>
            <a:r>
              <a:rPr lang="en-US" sz="2400" dirty="0">
                <a:solidFill>
                  <a:srgbClr val="404040"/>
                </a:solidFill>
                <a:highlight>
                  <a:srgbClr val="FFFFFF"/>
                </a:highlight>
                <a:latin typeface="Verdana" charset="0"/>
                <a:ea typeface="Verdana" charset="0"/>
                <a:cs typeface="Verdana" charset="0"/>
              </a:rPr>
              <a:t> </a:t>
            </a:r>
            <a:r>
              <a:rPr lang="en-US" sz="2000" dirty="0">
                <a:solidFill>
                  <a:srgbClr val="404040"/>
                </a:solidFill>
                <a:highlight>
                  <a:srgbClr val="FFFFFF"/>
                </a:highlight>
                <a:latin typeface="Verdana" charset="0"/>
                <a:ea typeface="Verdana" charset="0"/>
                <a:cs typeface="Verdana" charset="0"/>
              </a:rPr>
              <a:t>IPPE sites</a:t>
            </a:r>
          </a:p>
          <a:p>
            <a:pPr lvl="1">
              <a:lnSpc>
                <a:spcPct val="133935"/>
              </a:lnSpc>
              <a:buSzPct val="100000"/>
              <a:buFont typeface="Calibri"/>
            </a:pPr>
            <a:r>
              <a:rPr lang="en-US" sz="2000" dirty="0" smtClean="0">
                <a:solidFill>
                  <a:srgbClr val="404040"/>
                </a:solidFill>
                <a:highlight>
                  <a:srgbClr val="FFFFFF"/>
                </a:highlight>
                <a:latin typeface="Verdana" charset="0"/>
                <a:ea typeface="Verdana" charset="0"/>
                <a:cs typeface="Verdana" charset="0"/>
              </a:rPr>
              <a:t> Intern </a:t>
            </a:r>
            <a:r>
              <a:rPr lang="en-US" sz="2000" dirty="0">
                <a:solidFill>
                  <a:srgbClr val="404040"/>
                </a:solidFill>
                <a:highlight>
                  <a:srgbClr val="FFFFFF"/>
                </a:highlight>
                <a:latin typeface="Verdana" charset="0"/>
                <a:ea typeface="Verdana" charset="0"/>
                <a:cs typeface="Verdana" charset="0"/>
              </a:rPr>
              <a:t>sites</a:t>
            </a:r>
          </a:p>
          <a:p>
            <a:pPr lvl="1">
              <a:lnSpc>
                <a:spcPct val="133935"/>
              </a:lnSpc>
              <a:buSzPct val="100000"/>
              <a:buFont typeface="Calibri"/>
            </a:pPr>
            <a:r>
              <a:rPr lang="en-US" sz="2000" dirty="0" smtClean="0">
                <a:solidFill>
                  <a:srgbClr val="404040"/>
                </a:solidFill>
                <a:highlight>
                  <a:srgbClr val="FFFFFF"/>
                </a:highlight>
                <a:latin typeface="Verdana" charset="0"/>
                <a:ea typeface="Verdana" charset="0"/>
                <a:cs typeface="Verdana" charset="0"/>
              </a:rPr>
              <a:t> State </a:t>
            </a:r>
            <a:r>
              <a:rPr lang="en-US" sz="2000" dirty="0">
                <a:solidFill>
                  <a:srgbClr val="404040"/>
                </a:solidFill>
                <a:highlight>
                  <a:srgbClr val="FFFFFF"/>
                </a:highlight>
                <a:latin typeface="Verdana" charset="0"/>
                <a:ea typeface="Verdana" charset="0"/>
                <a:cs typeface="Verdana" charset="0"/>
              </a:rPr>
              <a:t>association</a:t>
            </a:r>
          </a:p>
          <a:p>
            <a:pPr lvl="1">
              <a:lnSpc>
                <a:spcPct val="133935"/>
              </a:lnSpc>
              <a:buSzPct val="100000"/>
              <a:buFont typeface="Calibri"/>
            </a:pPr>
            <a:r>
              <a:rPr lang="en-US" sz="2000" dirty="0" smtClean="0">
                <a:solidFill>
                  <a:srgbClr val="404040"/>
                </a:solidFill>
                <a:highlight>
                  <a:srgbClr val="FFFFFF"/>
                </a:highlight>
                <a:latin typeface="Verdana" charset="0"/>
                <a:ea typeface="Verdana" charset="0"/>
                <a:cs typeface="Verdana" charset="0"/>
              </a:rPr>
              <a:t> Your </a:t>
            </a:r>
            <a:r>
              <a:rPr lang="en-US" sz="2000" dirty="0">
                <a:solidFill>
                  <a:srgbClr val="404040"/>
                </a:solidFill>
                <a:highlight>
                  <a:srgbClr val="FFFFFF"/>
                </a:highlight>
                <a:latin typeface="Verdana" charset="0"/>
                <a:ea typeface="Verdana" charset="0"/>
                <a:cs typeface="Verdana" charset="0"/>
              </a:rPr>
              <a:t>home institution</a:t>
            </a:r>
          </a:p>
          <a:p>
            <a:pPr lvl="1">
              <a:lnSpc>
                <a:spcPct val="133935"/>
              </a:lnSpc>
              <a:buSzPct val="100000"/>
              <a:buFont typeface="Calibri"/>
            </a:pPr>
            <a:r>
              <a:rPr lang="en-US" sz="2000" dirty="0" smtClean="0">
                <a:solidFill>
                  <a:srgbClr val="404040"/>
                </a:solidFill>
                <a:highlight>
                  <a:srgbClr val="FFFFFF"/>
                </a:highlight>
                <a:latin typeface="Verdana" charset="0"/>
                <a:ea typeface="Verdana" charset="0"/>
                <a:cs typeface="Verdana" charset="0"/>
              </a:rPr>
              <a:t> Others</a:t>
            </a:r>
            <a:endParaRPr lang="en-US" sz="2000" dirty="0">
              <a:solidFill>
                <a:srgbClr val="404040"/>
              </a:solidFill>
              <a:highlight>
                <a:srgbClr val="FFFFFF"/>
              </a:highlight>
              <a:latin typeface="Verdana" charset="0"/>
              <a:ea typeface="Verdana" charset="0"/>
              <a:cs typeface="Verdana" charset="0"/>
            </a:endParaRPr>
          </a:p>
          <a:p>
            <a:pPr lvl="0">
              <a:lnSpc>
                <a:spcPct val="133935"/>
              </a:lnSpc>
              <a:buSzPct val="100000"/>
              <a:buFont typeface="Calibri"/>
              <a:buNone/>
            </a:pPr>
            <a:endParaRPr sz="2400" dirty="0">
              <a:solidFill>
                <a:srgbClr val="404040"/>
              </a:solidFill>
              <a:highlight>
                <a:srgbClr val="FFFFFF"/>
              </a:highlight>
              <a:latin typeface="Calibri"/>
              <a:ea typeface="Calibri"/>
              <a:cs typeface="Calibri"/>
            </a:endParaRP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600">
                <a:solidFill>
                  <a:srgbClr val="00539E"/>
                </a:solidFill>
              </a:rPr>
              <a:t>Identify Project Mentors</a:t>
            </a:r>
          </a:p>
        </p:txBody>
      </p:sp>
      <p:sp>
        <p:nvSpPr>
          <p:cNvPr id="406" name="Shape 406"/>
          <p:cNvSpPr txBox="1">
            <a:spLocks noGrp="1"/>
          </p:cNvSpPr>
          <p:nvPr>
            <p:ph type="body" idx="1"/>
          </p:nvPr>
        </p:nvSpPr>
        <p:spPr>
          <a:prstGeom prst="rect">
            <a:avLst/>
          </a:prstGeom>
        </p:spPr>
        <p:txBody>
          <a:bodyPr lIns="91425" tIns="91425" rIns="91425" bIns="91425" anchor="t" anchorCtr="0">
            <a:noAutofit/>
          </a:bodyPr>
          <a:lstStyle/>
          <a:p>
            <a:pPr marL="457200" lvl="0" indent="-381000">
              <a:lnSpc>
                <a:spcPct val="150000"/>
              </a:lnSpc>
              <a:spcBef>
                <a:spcPts val="0"/>
              </a:spcBef>
              <a:buSzPct val="80000"/>
              <a:buFont typeface="Noto Sans Symbols"/>
              <a:buChar char="▪"/>
            </a:pPr>
            <a:r>
              <a:rPr lang="en-US" sz="2400" i="0" dirty="0">
                <a:solidFill>
                  <a:srgbClr val="595959"/>
                </a:solidFill>
              </a:rPr>
              <a:t>Clinical Faculty</a:t>
            </a:r>
          </a:p>
          <a:p>
            <a:pPr marL="457200" lvl="0" indent="-381000">
              <a:lnSpc>
                <a:spcPct val="150000"/>
              </a:lnSpc>
              <a:spcBef>
                <a:spcPts val="0"/>
              </a:spcBef>
              <a:buSzPct val="80000"/>
              <a:buFont typeface="Noto Sans Symbols"/>
              <a:buChar char="▪"/>
            </a:pPr>
            <a:r>
              <a:rPr lang="en-US" sz="2400" i="0" dirty="0">
                <a:solidFill>
                  <a:srgbClr val="595959"/>
                </a:solidFill>
              </a:rPr>
              <a:t>School-based </a:t>
            </a:r>
            <a:r>
              <a:rPr lang="en-US" sz="2400" dirty="0" smtClean="0"/>
              <a:t>and</a:t>
            </a:r>
            <a:r>
              <a:rPr lang="en-US" sz="2400" i="0" dirty="0" smtClean="0">
                <a:solidFill>
                  <a:srgbClr val="595959"/>
                </a:solidFill>
              </a:rPr>
              <a:t> </a:t>
            </a:r>
            <a:r>
              <a:rPr lang="en-US" sz="2400" i="0" dirty="0">
                <a:solidFill>
                  <a:srgbClr val="595959"/>
                </a:solidFill>
              </a:rPr>
              <a:t>other health </a:t>
            </a:r>
            <a:r>
              <a:rPr lang="en-US" sz="2400" dirty="0" smtClean="0"/>
              <a:t>sciences </a:t>
            </a:r>
            <a:r>
              <a:rPr lang="en-US" sz="2400" i="0" dirty="0" smtClean="0">
                <a:solidFill>
                  <a:srgbClr val="595959"/>
                </a:solidFill>
              </a:rPr>
              <a:t>faculty</a:t>
            </a:r>
            <a:endParaRPr lang="en-US" sz="2400" i="0" dirty="0">
              <a:solidFill>
                <a:srgbClr val="595959"/>
              </a:solidFill>
            </a:endParaRPr>
          </a:p>
          <a:p>
            <a:pPr marL="457200" lvl="0" indent="-381000">
              <a:lnSpc>
                <a:spcPct val="150000"/>
              </a:lnSpc>
              <a:spcBef>
                <a:spcPts val="0"/>
              </a:spcBef>
              <a:buSzPct val="80000"/>
              <a:buFont typeface="Noto Sans Symbols"/>
              <a:buChar char="▪"/>
            </a:pPr>
            <a:r>
              <a:rPr lang="en-US" sz="2400" i="0" dirty="0">
                <a:solidFill>
                  <a:srgbClr val="595959"/>
                </a:solidFill>
              </a:rPr>
              <a:t>University-based faculty (School of Business, Education, Public Policy, Architecture, etc.)</a:t>
            </a:r>
          </a:p>
          <a:p>
            <a:pPr marL="457200" lvl="0" indent="-381000">
              <a:lnSpc>
                <a:spcPct val="150000"/>
              </a:lnSpc>
              <a:spcBef>
                <a:spcPts val="0"/>
              </a:spcBef>
              <a:buSzPct val="80000"/>
              <a:buFont typeface="Noto Sans Symbols"/>
              <a:buChar char="▪"/>
            </a:pPr>
            <a:r>
              <a:rPr lang="en-US" sz="2400" i="0" dirty="0">
                <a:solidFill>
                  <a:srgbClr val="595959"/>
                </a:solidFill>
              </a:rPr>
              <a:t>Leaders in the community/professional associations</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200">
                <a:solidFill>
                  <a:srgbClr val="00539E"/>
                </a:solidFill>
              </a:rPr>
              <a:t>Ensure Opportunities for Project Continuation Beyond the IPPE Course</a:t>
            </a:r>
          </a:p>
        </p:txBody>
      </p:sp>
      <p:sp>
        <p:nvSpPr>
          <p:cNvPr id="420" name="Shape 420"/>
          <p:cNvSpPr txBox="1">
            <a:spLocks noGrp="1"/>
          </p:cNvSpPr>
          <p:nvPr>
            <p:ph type="body" idx="1"/>
          </p:nvPr>
        </p:nvSpPr>
        <p:spPr>
          <a:prstGeom prst="rect">
            <a:avLst/>
          </a:prstGeom>
        </p:spPr>
        <p:txBody>
          <a:bodyPr lIns="91425" tIns="91425" rIns="91425" bIns="91425" anchor="t" anchorCtr="0">
            <a:noAutofit/>
          </a:bodyPr>
          <a:lstStyle/>
          <a:p>
            <a:pPr lvl="0">
              <a:lnSpc>
                <a:spcPct val="133935"/>
              </a:lnSpc>
              <a:buSzPct val="100000"/>
              <a:buFont typeface="Calibri"/>
              <a:buChar char="▪"/>
            </a:pPr>
            <a:r>
              <a:rPr lang="en-US" sz="3200" dirty="0" smtClean="0">
                <a:solidFill>
                  <a:srgbClr val="404040"/>
                </a:solidFill>
                <a:highlight>
                  <a:srgbClr val="FFFFFF"/>
                </a:highlight>
                <a:latin typeface="Verdana" charset="0"/>
                <a:ea typeface="Verdana" charset="0"/>
                <a:cs typeface="Verdana" charset="0"/>
              </a:rPr>
              <a:t>Advanced leadership </a:t>
            </a:r>
            <a:r>
              <a:rPr lang="en-US" sz="3200" dirty="0">
                <a:solidFill>
                  <a:srgbClr val="404040"/>
                </a:solidFill>
                <a:highlight>
                  <a:srgbClr val="FFFFFF"/>
                </a:highlight>
                <a:latin typeface="Verdana" charset="0"/>
                <a:ea typeface="Verdana" charset="0"/>
                <a:cs typeface="Verdana" charset="0"/>
              </a:rPr>
              <a:t>electives</a:t>
            </a:r>
          </a:p>
          <a:p>
            <a:pPr lvl="0">
              <a:lnSpc>
                <a:spcPct val="133935"/>
              </a:lnSpc>
              <a:buSzPct val="100000"/>
              <a:buFont typeface="Calibri"/>
              <a:buChar char="▪"/>
            </a:pPr>
            <a:r>
              <a:rPr lang="en-US" sz="3200" dirty="0">
                <a:solidFill>
                  <a:srgbClr val="404040"/>
                </a:solidFill>
                <a:highlight>
                  <a:srgbClr val="FFFFFF"/>
                </a:highlight>
                <a:latin typeface="Verdana" charset="0"/>
                <a:ea typeface="Verdana" charset="0"/>
                <a:cs typeface="Verdana" charset="0"/>
              </a:rPr>
              <a:t>Practice based research projects</a:t>
            </a:r>
          </a:p>
          <a:p>
            <a:pPr lvl="0">
              <a:lnSpc>
                <a:spcPct val="133935"/>
              </a:lnSpc>
              <a:buSzPct val="100000"/>
              <a:buFont typeface="Calibri"/>
              <a:buChar char="▪"/>
            </a:pPr>
            <a:r>
              <a:rPr lang="en-US" sz="3200" dirty="0">
                <a:solidFill>
                  <a:srgbClr val="404040"/>
                </a:solidFill>
                <a:highlight>
                  <a:srgbClr val="FFFFFF"/>
                </a:highlight>
                <a:latin typeface="Verdana" charset="0"/>
                <a:ea typeface="Verdana" charset="0"/>
                <a:cs typeface="Verdana" charset="0"/>
              </a:rPr>
              <a:t>APPEs</a:t>
            </a:r>
          </a:p>
          <a:p>
            <a:pPr lvl="0">
              <a:lnSpc>
                <a:spcPct val="133935"/>
              </a:lnSpc>
              <a:buSzPct val="100000"/>
              <a:buFont typeface="Calibri"/>
              <a:buChar char="▪"/>
            </a:pPr>
            <a:r>
              <a:rPr lang="en-US" sz="3200" dirty="0">
                <a:solidFill>
                  <a:srgbClr val="404040"/>
                </a:solidFill>
                <a:highlight>
                  <a:srgbClr val="FFFFFF"/>
                </a:highlight>
                <a:latin typeface="Verdana" charset="0"/>
                <a:ea typeface="Verdana" charset="0"/>
                <a:cs typeface="Verdana" charset="0"/>
              </a:rPr>
              <a:t>Intern site</a:t>
            </a:r>
          </a:p>
          <a:p>
            <a:pPr lvl="0">
              <a:lnSpc>
                <a:spcPct val="133935"/>
              </a:lnSpc>
              <a:buSzPct val="100000"/>
              <a:buFont typeface="Calibri"/>
              <a:buChar char="▪"/>
            </a:pPr>
            <a:r>
              <a:rPr lang="en-US" sz="3200" dirty="0">
                <a:solidFill>
                  <a:srgbClr val="404040"/>
                </a:solidFill>
                <a:highlight>
                  <a:srgbClr val="FFFFFF"/>
                </a:highlight>
                <a:latin typeface="Verdana" charset="0"/>
                <a:ea typeface="Verdana" charset="0"/>
                <a:cs typeface="Verdana" charset="0"/>
              </a:rPr>
              <a:t>Independent study</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000">
                <a:solidFill>
                  <a:srgbClr val="00539E"/>
                </a:solidFill>
              </a:rPr>
              <a:t>Other Recommendations</a:t>
            </a:r>
          </a:p>
        </p:txBody>
      </p:sp>
      <p:sp>
        <p:nvSpPr>
          <p:cNvPr id="427" name="Shape 427"/>
          <p:cNvSpPr txBox="1">
            <a:spLocks noGrp="1"/>
          </p:cNvSpPr>
          <p:nvPr>
            <p:ph type="body" idx="1"/>
          </p:nvPr>
        </p:nvSpPr>
        <p:spPr>
          <a:xfrm>
            <a:off x="695633" y="1417637"/>
            <a:ext cx="7752734" cy="4525963"/>
          </a:xfrm>
          <a:prstGeom prst="rect">
            <a:avLst/>
          </a:prstGeom>
        </p:spPr>
        <p:txBody>
          <a:bodyPr lIns="91425" tIns="91425" rIns="91425" bIns="91425" anchor="t" anchorCtr="0">
            <a:noAutofit/>
          </a:bodyPr>
          <a:lstStyle/>
          <a:p>
            <a:pPr marL="457200" indent="-355600"/>
            <a:r>
              <a:rPr lang="en-US" sz="2400" dirty="0"/>
              <a:t>Emphasize </a:t>
            </a:r>
            <a:r>
              <a:rPr lang="en-US" sz="2400" dirty="0" smtClean="0"/>
              <a:t>current </a:t>
            </a:r>
            <a:r>
              <a:rPr lang="en-US" sz="2400" dirty="0"/>
              <a:t>and emerging opportunities and the importance of active involvement as a front-line </a:t>
            </a:r>
            <a:r>
              <a:rPr lang="en-US" sz="2400" dirty="0" smtClean="0"/>
              <a:t>leader</a:t>
            </a:r>
          </a:p>
          <a:p>
            <a:pPr marL="444500" indent="-342900">
              <a:buFont typeface="Arial" panose="020B0604020202020204" pitchFamily="34" charset="0"/>
              <a:buChar char="•"/>
            </a:pPr>
            <a:r>
              <a:rPr lang="en-US" sz="2400" dirty="0" smtClean="0"/>
              <a:t>Multiple components of the course involve strong communication and teamwork</a:t>
            </a:r>
          </a:p>
          <a:p>
            <a:pPr marL="457200" indent="-355600"/>
            <a:r>
              <a:rPr lang="en-US" sz="2400" dirty="0" smtClean="0"/>
              <a:t>Provide reflection opportunities throughout the course</a:t>
            </a:r>
          </a:p>
          <a:p>
            <a:pPr lvl="0">
              <a:spcBef>
                <a:spcPts val="0"/>
              </a:spcBef>
              <a:buNone/>
            </a:pPr>
            <a:endParaRPr sz="1800" dirty="0"/>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ctrTitle"/>
          </p:nvPr>
        </p:nvSpPr>
        <p:spPr>
          <a:xfrm>
            <a:off x="685800" y="1499521"/>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3000" b="0" i="0" u="none" strike="noStrike" cap="none">
                <a:solidFill>
                  <a:srgbClr val="595959"/>
                </a:solidFill>
                <a:latin typeface="Verdana"/>
                <a:ea typeface="Verdana"/>
                <a:cs typeface="Verdana"/>
                <a:sym typeface="Verdana"/>
              </a:rPr>
              <a:t>Active Learning: Think Pair Share (group sharing)</a:t>
            </a:r>
          </a:p>
        </p:txBody>
      </p:sp>
      <p:sp>
        <p:nvSpPr>
          <p:cNvPr id="446" name="Shape 446"/>
          <p:cNvSpPr txBox="1">
            <a:spLocks noGrp="1"/>
          </p:cNvSpPr>
          <p:nvPr>
            <p:ph type="subTitle" idx="1"/>
          </p:nvPr>
        </p:nvSpPr>
        <p:spPr>
          <a:xfrm>
            <a:off x="685800" y="3023433"/>
            <a:ext cx="7086600" cy="548967"/>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r>
              <a:rPr lang="en-US" sz="2800" b="0" i="1" u="none" strike="noStrike" cap="none" dirty="0">
                <a:solidFill>
                  <a:srgbClr val="E79805"/>
                </a:solidFill>
                <a:latin typeface="Verdana"/>
                <a:ea typeface="Verdana"/>
                <a:cs typeface="Verdana"/>
                <a:sym typeface="Verdana"/>
              </a:rPr>
              <a:t>What have you done to integrate and </a:t>
            </a:r>
            <a:r>
              <a:rPr lang="en-US" sz="2800" b="1" i="1" u="sng" strike="noStrike" cap="none" dirty="0">
                <a:solidFill>
                  <a:srgbClr val="E79805"/>
                </a:solidFill>
                <a:latin typeface="Verdana"/>
                <a:ea typeface="Verdana"/>
                <a:cs typeface="Verdana"/>
                <a:sym typeface="Verdana"/>
              </a:rPr>
              <a:t>assess</a:t>
            </a:r>
            <a:r>
              <a:rPr lang="en-US" sz="2800" b="0" i="1" u="none" strike="noStrike" cap="none" dirty="0">
                <a:solidFill>
                  <a:srgbClr val="E79805"/>
                </a:solidFill>
                <a:latin typeface="Verdana"/>
                <a:ea typeface="Verdana"/>
                <a:cs typeface="Verdana"/>
                <a:sym typeface="Verdana"/>
              </a:rPr>
              <a:t> leadership in core curriculum?</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08941"/>
          </a:xfrm>
        </p:spPr>
        <p:txBody>
          <a:bodyPr/>
          <a:lstStyle/>
          <a:p>
            <a:pPr algn="ctr"/>
            <a:r>
              <a:rPr lang="en-US" dirty="0" smtClean="0"/>
              <a:t>Thank You!</a:t>
            </a:r>
            <a:endParaRPr lang="en-US" dirty="0"/>
          </a:p>
        </p:txBody>
      </p:sp>
      <p:sp>
        <p:nvSpPr>
          <p:cNvPr id="3" name="Text Placeholder 2"/>
          <p:cNvSpPr>
            <a:spLocks noGrp="1"/>
          </p:cNvSpPr>
          <p:nvPr>
            <p:ph type="body" idx="1"/>
          </p:nvPr>
        </p:nvSpPr>
        <p:spPr>
          <a:xfrm>
            <a:off x="841595" y="883578"/>
            <a:ext cx="7752734" cy="4525963"/>
          </a:xfrm>
        </p:spPr>
        <p:txBody>
          <a:bodyPr/>
          <a:lstStyle/>
          <a:p>
            <a:pPr indent="-342900">
              <a:lnSpc>
                <a:spcPct val="100000"/>
              </a:lnSpc>
              <a:buClr>
                <a:srgbClr val="FF9300"/>
              </a:buClr>
              <a:buSzTx/>
            </a:pPr>
            <a:r>
              <a:rPr lang="en-US" sz="2000" dirty="0"/>
              <a:t>We would like to express our grateful appreciation to all who made this endeavor possible! </a:t>
            </a:r>
            <a:r>
              <a:rPr lang="en-US" sz="2000" dirty="0" smtClean="0"/>
              <a:t>These include: </a:t>
            </a:r>
          </a:p>
          <a:p>
            <a:pPr lvl="1" indent="-342900">
              <a:lnSpc>
                <a:spcPct val="100000"/>
              </a:lnSpc>
              <a:buClr>
                <a:srgbClr val="FF9300"/>
              </a:buClr>
              <a:buSzTx/>
            </a:pPr>
            <a:r>
              <a:rPr lang="en-US" sz="1600" dirty="0"/>
              <a:t>RADM Scott </a:t>
            </a:r>
            <a:r>
              <a:rPr lang="en-US" sz="1600" dirty="0" err="1"/>
              <a:t>Giberson</a:t>
            </a:r>
            <a:endParaRPr lang="en-US" sz="1600" dirty="0"/>
          </a:p>
          <a:p>
            <a:pPr lvl="1" indent="-342900">
              <a:lnSpc>
                <a:spcPct val="100000"/>
              </a:lnSpc>
              <a:buClr>
                <a:srgbClr val="FF9300"/>
              </a:buClr>
              <a:buSzTx/>
            </a:pPr>
            <a:r>
              <a:rPr lang="en-US" sz="1600" dirty="0" err="1"/>
              <a:t>APhA</a:t>
            </a:r>
            <a:r>
              <a:rPr lang="en-US" sz="1600" dirty="0"/>
              <a:t> CEO Thomas </a:t>
            </a:r>
            <a:r>
              <a:rPr lang="en-US" sz="1600" dirty="0" err="1"/>
              <a:t>Menighan</a:t>
            </a:r>
            <a:endParaRPr lang="en-US" sz="1600" dirty="0"/>
          </a:p>
          <a:p>
            <a:pPr lvl="1" indent="-342900">
              <a:lnSpc>
                <a:spcPct val="100000"/>
              </a:lnSpc>
              <a:buClr>
                <a:srgbClr val="FF9300"/>
              </a:buClr>
              <a:buSzTx/>
            </a:pPr>
            <a:r>
              <a:rPr lang="en-US" sz="1600" dirty="0"/>
              <a:t>Leslie Fox</a:t>
            </a:r>
          </a:p>
          <a:p>
            <a:pPr lvl="1" indent="-342900">
              <a:lnSpc>
                <a:spcPct val="100000"/>
              </a:lnSpc>
              <a:buClr>
                <a:srgbClr val="FF9300"/>
              </a:buClr>
              <a:buSzTx/>
            </a:pPr>
            <a:r>
              <a:rPr lang="en-US" sz="1600" dirty="0"/>
              <a:t>Dr. Jenny Arnold and the </a:t>
            </a:r>
            <a:r>
              <a:rPr lang="en-US" sz="1600" dirty="0" smtClean="0"/>
              <a:t>WSPA</a:t>
            </a:r>
          </a:p>
          <a:p>
            <a:pPr lvl="1" indent="-342900">
              <a:lnSpc>
                <a:spcPct val="100000"/>
              </a:lnSpc>
              <a:buClr>
                <a:srgbClr val="FF9300"/>
              </a:buClr>
              <a:buSzTx/>
            </a:pPr>
            <a:r>
              <a:rPr lang="en-US" sz="1600" dirty="0" smtClean="0"/>
              <a:t>Eric </a:t>
            </a:r>
            <a:r>
              <a:rPr lang="en-US" sz="1600" dirty="0" err="1" smtClean="0"/>
              <a:t>Kha</a:t>
            </a:r>
            <a:endParaRPr lang="en-US" sz="1600" dirty="0"/>
          </a:p>
          <a:p>
            <a:pPr lvl="1" indent="-342900">
              <a:lnSpc>
                <a:spcPct val="100000"/>
              </a:lnSpc>
              <a:buClr>
                <a:srgbClr val="FF9300"/>
              </a:buClr>
              <a:buSzTx/>
            </a:pPr>
            <a:r>
              <a:rPr lang="en-US" sz="1600" dirty="0"/>
              <a:t>Our community pharmacy partners</a:t>
            </a:r>
          </a:p>
          <a:p>
            <a:pPr lvl="1" indent="-342900">
              <a:lnSpc>
                <a:spcPct val="100000"/>
              </a:lnSpc>
              <a:buClr>
                <a:srgbClr val="FF9300"/>
              </a:buClr>
              <a:buSzTx/>
            </a:pPr>
            <a:r>
              <a:rPr lang="en-US" sz="1600" dirty="0"/>
              <a:t>Anne Marie </a:t>
            </a:r>
            <a:r>
              <a:rPr lang="en-US" sz="1600" dirty="0" err="1"/>
              <a:t>Kondic</a:t>
            </a:r>
            <a:r>
              <a:rPr lang="en-US" sz="1600" dirty="0"/>
              <a:t> and the Community Pharmacy </a:t>
            </a:r>
            <a:r>
              <a:rPr lang="en-US" sz="1600" dirty="0" smtClean="0"/>
              <a:t>Foundation!</a:t>
            </a:r>
          </a:p>
          <a:p>
            <a:pPr lvl="1" indent="-342900">
              <a:lnSpc>
                <a:spcPct val="100000"/>
              </a:lnSpc>
              <a:buClr>
                <a:srgbClr val="FF9300"/>
              </a:buClr>
              <a:buSzTx/>
            </a:pPr>
            <a:endParaRPr lang="en-US" sz="2000" dirty="0" smtClean="0"/>
          </a:p>
          <a:p>
            <a:pPr indent="-342900">
              <a:lnSpc>
                <a:spcPct val="100000"/>
              </a:lnSpc>
              <a:buClr>
                <a:srgbClr val="FF9300"/>
              </a:buClr>
              <a:buSzTx/>
            </a:pPr>
            <a:r>
              <a:rPr lang="en-US" sz="2000" dirty="0" smtClean="0"/>
              <a:t>We </a:t>
            </a:r>
            <a:r>
              <a:rPr lang="en-US" sz="2000" dirty="0"/>
              <a:t>would also like to thank our student pharmacists for their enthusiasm and their continuing desire to practice at the “top of their license,” in service to their patients and their communities! We are very proud of you and want you to know that you inspire us each and every </a:t>
            </a:r>
            <a:r>
              <a:rPr lang="en-US" sz="2000" dirty="0" smtClean="0"/>
              <a:t>day!</a:t>
            </a:r>
          </a:p>
          <a:p>
            <a:pPr indent="-342900">
              <a:lnSpc>
                <a:spcPct val="100000"/>
              </a:lnSpc>
              <a:buClr>
                <a:srgbClr val="FF9300"/>
              </a:buClr>
              <a:buSzTx/>
            </a:pPr>
            <a:endParaRPr lang="en-US" sz="2000" dirty="0" smtClean="0"/>
          </a:p>
          <a:p>
            <a:pPr indent="-342900">
              <a:lnSpc>
                <a:spcPct val="100000"/>
              </a:lnSpc>
              <a:buClr>
                <a:srgbClr val="FF9300"/>
              </a:buClr>
              <a:buSzTx/>
            </a:pPr>
            <a:r>
              <a:rPr lang="en-US" sz="2000" dirty="0" smtClean="0"/>
              <a:t>Thank you to everyone in attendance for your time, attention, and participation!</a:t>
            </a:r>
            <a:endParaRPr lang="en-US" sz="2000" dirty="0"/>
          </a:p>
        </p:txBody>
      </p:sp>
    </p:spTree>
    <p:extLst>
      <p:ext uri="{BB962C8B-B14F-4D97-AF65-F5344CB8AC3E}">
        <p14:creationId xmlns:p14="http://schemas.microsoft.com/office/powerpoint/2010/main" val="168104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539E"/>
              </a:buClr>
              <a:buSzPct val="25000"/>
              <a:buFont typeface="Verdana"/>
              <a:buNone/>
            </a:pPr>
            <a:r>
              <a:rPr lang="en-US" sz="4000" b="0" i="0" u="none" strike="noStrike" cap="none">
                <a:solidFill>
                  <a:srgbClr val="00539E"/>
                </a:solidFill>
                <a:latin typeface="Verdana"/>
                <a:ea typeface="Verdana"/>
                <a:cs typeface="Verdana"/>
                <a:sym typeface="Verdana"/>
              </a:rPr>
              <a:t>IHI Triple Aim</a:t>
            </a:r>
          </a:p>
        </p:txBody>
      </p:sp>
      <p:pic>
        <p:nvPicPr>
          <p:cNvPr id="56" name="Shape 56"/>
          <p:cNvPicPr preferRelativeResize="0"/>
          <p:nvPr/>
        </p:nvPicPr>
        <p:blipFill>
          <a:blip r:embed="rId3">
            <a:alphaModFix/>
          </a:blip>
          <a:stretch>
            <a:fillRect/>
          </a:stretch>
        </p:blipFill>
        <p:spPr>
          <a:xfrm>
            <a:off x="1501937" y="1634337"/>
            <a:ext cx="6140121" cy="4457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ctrTitle"/>
          </p:nvPr>
        </p:nvSpPr>
        <p:spPr>
          <a:xfrm>
            <a:off x="685800" y="1499521"/>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4800" b="0" i="0" u="none" strike="noStrike" cap="none">
                <a:solidFill>
                  <a:srgbClr val="595959"/>
                </a:solidFill>
                <a:latin typeface="Verdana"/>
                <a:ea typeface="Verdana"/>
                <a:cs typeface="Verdana"/>
                <a:sym typeface="Verdana"/>
              </a:rPr>
              <a:t>Question </a:t>
            </a:r>
            <a:r>
              <a:rPr lang="en-US"/>
              <a:t>&amp;</a:t>
            </a:r>
            <a:r>
              <a:rPr lang="en-US" sz="4800" b="0" i="0" u="none" strike="noStrike" cap="none">
                <a:solidFill>
                  <a:srgbClr val="595959"/>
                </a:solidFill>
                <a:latin typeface="Verdana"/>
                <a:ea typeface="Verdana"/>
                <a:cs typeface="Verdana"/>
                <a:sym typeface="Verdana"/>
              </a:rPr>
              <a:t> </a:t>
            </a:r>
            <a:r>
              <a:rPr lang="en-US"/>
              <a:t>A</a:t>
            </a:r>
            <a:r>
              <a:rPr lang="en-US" sz="4800" b="0" i="0" u="none" strike="noStrike" cap="none">
                <a:solidFill>
                  <a:srgbClr val="595959"/>
                </a:solidFill>
                <a:latin typeface="Verdana"/>
                <a:ea typeface="Verdana"/>
                <a:cs typeface="Verdana"/>
                <a:sym typeface="Verdana"/>
              </a:rPr>
              <a:t>nswer</a:t>
            </a:r>
          </a:p>
        </p:txBody>
      </p:sp>
      <p:sp>
        <p:nvSpPr>
          <p:cNvPr id="440" name="Shape 440"/>
          <p:cNvSpPr txBox="1">
            <a:spLocks noGrp="1"/>
          </p:cNvSpPr>
          <p:nvPr>
            <p:ph type="subTitle" idx="1"/>
          </p:nvPr>
        </p:nvSpPr>
        <p:spPr>
          <a:xfrm>
            <a:off x="685800" y="3023433"/>
            <a:ext cx="7086600" cy="548967"/>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endParaRPr sz="2800" b="0" i="1" u="none" strike="noStrike" cap="none">
              <a:solidFill>
                <a:srgbClr val="E79805"/>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References</a:t>
            </a:r>
          </a:p>
        </p:txBody>
      </p:sp>
      <p:sp>
        <p:nvSpPr>
          <p:cNvPr id="459" name="Shape 459"/>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457200" lvl="0" indent="-279400" rtl="0">
              <a:spcBef>
                <a:spcPts val="0"/>
              </a:spcBef>
              <a:buSzPct val="100000"/>
              <a:buAutoNum type="arabicParenR"/>
            </a:pPr>
            <a:r>
              <a:rPr lang="en-US" sz="1000" dirty="0" err="1" smtClean="0">
                <a:latin typeface="Verdana" charset="0"/>
                <a:ea typeface="Verdana" charset="0"/>
                <a:cs typeface="Verdana" charset="0"/>
              </a:rPr>
              <a:t>Stiefel</a:t>
            </a:r>
            <a:r>
              <a:rPr lang="en-US" sz="1000" dirty="0" smtClean="0">
                <a:latin typeface="Verdana" charset="0"/>
                <a:ea typeface="Verdana" charset="0"/>
                <a:cs typeface="Verdana" charset="0"/>
              </a:rPr>
              <a:t> M, Nolan K. A Guide to Measuring the Triple Aim: Population Health, Experience of Care, and Per Capita Cost. IHI Innovation Series white paper. Cambridge, Massachusetts: Institute for Healthcare Improvement; 2012.http://</a:t>
            </a:r>
            <a:r>
              <a:rPr lang="en-US" sz="1000" dirty="0" err="1" smtClean="0">
                <a:latin typeface="Verdana" charset="0"/>
                <a:ea typeface="Verdana" charset="0"/>
                <a:cs typeface="Verdana" charset="0"/>
              </a:rPr>
              <a:t>www.ihi.org</a:t>
            </a:r>
            <a:r>
              <a:rPr lang="en-US" sz="1000" dirty="0" smtClean="0">
                <a:latin typeface="Verdana" charset="0"/>
                <a:ea typeface="Verdana" charset="0"/>
                <a:cs typeface="Verdana" charset="0"/>
              </a:rPr>
              <a:t>/engage/initiatives/</a:t>
            </a:r>
            <a:r>
              <a:rPr lang="en-US" sz="1000" dirty="0" err="1" smtClean="0">
                <a:latin typeface="Verdana" charset="0"/>
                <a:ea typeface="Verdana" charset="0"/>
                <a:cs typeface="Verdana" charset="0"/>
              </a:rPr>
              <a:t>TripleAim</a:t>
            </a:r>
            <a:r>
              <a:rPr lang="en-US" sz="1000" dirty="0" smtClean="0">
                <a:latin typeface="Verdana" charset="0"/>
                <a:ea typeface="Verdana" charset="0"/>
                <a:cs typeface="Verdana" charset="0"/>
              </a:rPr>
              <a:t>/Pages/</a:t>
            </a:r>
            <a:r>
              <a:rPr lang="en-US" sz="1000" dirty="0" err="1" smtClean="0">
                <a:latin typeface="Verdana" charset="0"/>
                <a:ea typeface="Verdana" charset="0"/>
                <a:cs typeface="Verdana" charset="0"/>
              </a:rPr>
              <a:t>default.aspx</a:t>
            </a:r>
            <a:endParaRPr lang="en-US" sz="1000" dirty="0" smtClean="0">
              <a:latin typeface="Verdana" charset="0"/>
              <a:ea typeface="Verdana" charset="0"/>
              <a:cs typeface="Verdana" charset="0"/>
            </a:endParaRPr>
          </a:p>
          <a:p>
            <a:pPr marL="457200" lvl="0" indent="-279400" rtl="0">
              <a:spcBef>
                <a:spcPts val="0"/>
              </a:spcBef>
              <a:buSzPct val="100000"/>
              <a:buAutoNum type="arabicParenR"/>
            </a:pPr>
            <a:r>
              <a:rPr lang="en-US" sz="1000" dirty="0" err="1" smtClean="0">
                <a:latin typeface="Verdana" charset="0"/>
                <a:ea typeface="Verdana" charset="0"/>
                <a:cs typeface="Verdana" charset="0"/>
              </a:rPr>
              <a:t>Giberson</a:t>
            </a:r>
            <a:r>
              <a:rPr lang="en-US" sz="1000" dirty="0" smtClean="0">
                <a:latin typeface="Verdana" charset="0"/>
                <a:ea typeface="Verdana" charset="0"/>
                <a:cs typeface="Verdana" charset="0"/>
              </a:rPr>
              <a:t> S, Yoder S, Lee MP. Improving Patient and Health System Outcomes through Advanced Pharmacy Practice. A Report to the U.S. Surgeon General. Office of the Chief Pharmacist. U.S. Public Health Service. Dec 2011.</a:t>
            </a:r>
          </a:p>
          <a:p>
            <a:pPr marL="457200" lvl="0" indent="-279400" rtl="0">
              <a:spcBef>
                <a:spcPts val="0"/>
              </a:spcBef>
              <a:buSzPct val="100000"/>
              <a:buAutoNum type="arabicParenR"/>
            </a:pPr>
            <a:r>
              <a:rPr lang="en-US" sz="1000" dirty="0" smtClean="0">
                <a:latin typeface="Verdana" charset="0"/>
                <a:ea typeface="Verdana" charset="0"/>
                <a:cs typeface="Verdana" charset="0"/>
              </a:rPr>
              <a:t>CAPE Education Outcomes 2013.  American Association of Colleges of Pharmacy.  </a:t>
            </a:r>
            <a:r>
              <a:rPr lang="en-US" sz="1000" u="sng" dirty="0" smtClean="0">
                <a:solidFill>
                  <a:schemeClr val="hlink"/>
                </a:solidFill>
                <a:latin typeface="Verdana" charset="0"/>
                <a:ea typeface="Verdana" charset="0"/>
                <a:cs typeface="Verdana" charset="0"/>
                <a:hlinkClick r:id="rId3" invalidUrl="http://www.aacp.org/resources/education/cape/Open Access Documents/CAPEoutcomes2013.pdf"/>
              </a:rPr>
              <a:t>http://www.aacp.org/resources/education/cape/Open%20Access%20Documents/CAPEoutcomes2013.pdf</a:t>
            </a:r>
            <a:r>
              <a:rPr lang="en-US" sz="1000" dirty="0" smtClean="0">
                <a:latin typeface="Verdana" charset="0"/>
                <a:ea typeface="Verdana" charset="0"/>
                <a:cs typeface="Verdana" charset="0"/>
              </a:rPr>
              <a:t>.  Accessed April 15, 2016.</a:t>
            </a:r>
          </a:p>
          <a:p>
            <a:pPr marL="457200" lvl="0" indent="-279400" rtl="0">
              <a:spcBef>
                <a:spcPts val="0"/>
              </a:spcBef>
              <a:buSzPct val="100000"/>
              <a:buAutoNum type="arabicParenR"/>
            </a:pPr>
            <a:r>
              <a:rPr lang="en-US" sz="1000" dirty="0" smtClean="0">
                <a:latin typeface="Verdana" charset="0"/>
                <a:ea typeface="Verdana" charset="0"/>
                <a:cs typeface="Verdana" charset="0"/>
              </a:rPr>
              <a:t>"Kotter's 8-Step Change Model." Mind Tools: Essential Skills for an Excellent Career. Mind Tools Ltd., 2010. Web. 17 Feb. 2016.</a:t>
            </a:r>
          </a:p>
          <a:p>
            <a:pPr marL="457200" lvl="0" indent="-279400" rtl="0">
              <a:spcBef>
                <a:spcPts val="0"/>
              </a:spcBef>
              <a:buSzPct val="80000"/>
              <a:buAutoNum type="arabicParenR"/>
            </a:pPr>
            <a:r>
              <a:rPr lang="en-US" sz="1000" dirty="0">
                <a:latin typeface="Verdana" charset="0"/>
                <a:ea typeface="Verdana" charset="0"/>
                <a:cs typeface="Verdana" charset="0"/>
                <a:sym typeface="Arial"/>
              </a:rPr>
              <a:t>Clifton, Donald O. </a:t>
            </a:r>
            <a:r>
              <a:rPr lang="en-US" sz="1000" dirty="0" err="1">
                <a:latin typeface="Verdana" charset="0"/>
                <a:ea typeface="Verdana" charset="0"/>
                <a:cs typeface="Verdana" charset="0"/>
                <a:sym typeface="Arial"/>
              </a:rPr>
              <a:t>StrengthsQuest</a:t>
            </a:r>
            <a:r>
              <a:rPr lang="en-US" sz="1000" dirty="0">
                <a:latin typeface="Verdana" charset="0"/>
                <a:ea typeface="Verdana" charset="0"/>
                <a:cs typeface="Verdana" charset="0"/>
                <a:sym typeface="Arial"/>
              </a:rPr>
              <a:t>: Discover and develop your strengths in academics, career, and beyond. Gallup </a:t>
            </a:r>
            <a:r>
              <a:rPr lang="en-US" sz="1000" dirty="0" err="1">
                <a:latin typeface="Verdana" charset="0"/>
                <a:ea typeface="Verdana" charset="0"/>
                <a:cs typeface="Verdana" charset="0"/>
                <a:sym typeface="Arial"/>
              </a:rPr>
              <a:t>Pr</a:t>
            </a:r>
            <a:r>
              <a:rPr lang="en-US" sz="1000" dirty="0">
                <a:latin typeface="Verdana" charset="0"/>
                <a:ea typeface="Verdana" charset="0"/>
                <a:cs typeface="Verdana" charset="0"/>
                <a:sym typeface="Arial"/>
              </a:rPr>
              <a:t>, 2002.</a:t>
            </a:r>
          </a:p>
          <a:p>
            <a:pPr marL="457200" indent="-292100">
              <a:buClr>
                <a:srgbClr val="FF9300"/>
              </a:buClr>
              <a:buSzPct val="100000"/>
              <a:buFont typeface="Arial"/>
              <a:buAutoNum type="arabicParenR"/>
            </a:pPr>
            <a:r>
              <a:rPr lang="en-US" sz="1000" dirty="0">
                <a:latin typeface="Verdana" charset="0"/>
                <a:ea typeface="Verdana" charset="0"/>
                <a:cs typeface="Verdana" charset="0"/>
                <a:sym typeface="Arial"/>
              </a:rPr>
              <a:t>Challenge Based Learning A Classroom Guide.  Apple. </a:t>
            </a:r>
            <a:r>
              <a:rPr lang="en-US" sz="1000" u="sng" dirty="0" smtClean="0">
                <a:solidFill>
                  <a:schemeClr val="hlink"/>
                </a:solidFill>
                <a:highlight>
                  <a:srgbClr val="FFFFFF"/>
                </a:highlight>
                <a:latin typeface="Verdana" charset="0"/>
                <a:ea typeface="Verdana" charset="0"/>
                <a:cs typeface="Verdana" charset="0"/>
                <a:sym typeface="Arial"/>
                <a:hlinkClick r:id="rId4"/>
              </a:rPr>
              <a:t>http://www.apple.com/br/education/docs/CBL_Classroom_Guide_Jan_2011.pdf</a:t>
            </a:r>
            <a:r>
              <a:rPr lang="en-US" sz="1000" dirty="0" smtClean="0">
                <a:solidFill>
                  <a:srgbClr val="222222"/>
                </a:solidFill>
                <a:highlight>
                  <a:srgbClr val="FFFFFF"/>
                </a:highlight>
                <a:latin typeface="Verdana" charset="0"/>
                <a:ea typeface="Verdana" charset="0"/>
                <a:cs typeface="Verdana" charset="0"/>
                <a:sym typeface="Arial"/>
              </a:rPr>
              <a:t>.  </a:t>
            </a:r>
            <a:r>
              <a:rPr lang="en-US" sz="1000" dirty="0">
                <a:latin typeface="Verdana" charset="0"/>
                <a:ea typeface="Verdana" charset="0"/>
                <a:cs typeface="Verdana" charset="0"/>
                <a:sym typeface="Arial"/>
              </a:rPr>
              <a:t>Accessed April 15, 2016. </a:t>
            </a:r>
          </a:p>
          <a:p>
            <a:pPr marL="457200" indent="-292100">
              <a:buClr>
                <a:srgbClr val="FF9300"/>
              </a:buClr>
              <a:buSzPct val="100000"/>
              <a:buFont typeface="Arial"/>
              <a:buAutoNum type="arabicParenR"/>
            </a:pPr>
            <a:r>
              <a:rPr lang="en-US" sz="1000" dirty="0">
                <a:latin typeface="Verdana" charset="0"/>
                <a:ea typeface="Verdana" charset="0"/>
                <a:cs typeface="Verdana" charset="0"/>
              </a:rPr>
              <a:t>ASHP video, “The ‘Elevator Speech’: Prepare, Pitch, and Persuade!”</a:t>
            </a:r>
          </a:p>
          <a:p>
            <a:pPr marL="457200" lvl="0" indent="-292100">
              <a:spcBef>
                <a:spcPts val="0"/>
              </a:spcBef>
              <a:buClr>
                <a:srgbClr val="FF9300"/>
              </a:buClr>
              <a:buSzPct val="100000"/>
              <a:buFont typeface="Arial"/>
              <a:buAutoNum type="arabicParenR"/>
            </a:pPr>
            <a:endParaRPr lang="en-US" sz="1000" dirty="0">
              <a:solidFill>
                <a:srgbClr val="222222"/>
              </a:solidFill>
              <a:highlight>
                <a:srgbClr val="FFFFFF"/>
              </a:highlight>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4"/>
          <p:cNvSpPr txBox="1">
            <a:spLocks/>
          </p:cNvSpPr>
          <p:nvPr/>
        </p:nvSpPr>
        <p:spPr bwMode="auto">
          <a:xfrm>
            <a:off x="800100" y="3594100"/>
            <a:ext cx="754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charset="0"/>
              <a:buChar char="•"/>
              <a:defRPr sz="3200">
                <a:solidFill>
                  <a:schemeClr val="tx1"/>
                </a:solidFill>
                <a:latin typeface="Calibri" charset="0"/>
                <a:ea typeface="MS PGothic" charset="-128"/>
              </a:defRPr>
            </a:lvl1pPr>
            <a:lvl2pPr marL="742950" indent="-285750" defTabSz="457200">
              <a:spcBef>
                <a:spcPct val="20000"/>
              </a:spcBef>
              <a:buFont typeface="Arial" charset="0"/>
              <a:buChar char="–"/>
              <a:defRPr sz="2800">
                <a:solidFill>
                  <a:schemeClr val="tx1"/>
                </a:solidFill>
                <a:latin typeface="Calibri" charset="0"/>
                <a:ea typeface="MS PGothic" charset="-128"/>
              </a:defRPr>
            </a:lvl2pPr>
            <a:lvl3pPr marL="1143000" indent="-228600" defTabSz="457200">
              <a:spcBef>
                <a:spcPct val="20000"/>
              </a:spcBef>
              <a:buFont typeface="Arial" charset="0"/>
              <a:buChar char="•"/>
              <a:defRPr sz="2400">
                <a:solidFill>
                  <a:schemeClr val="tx1"/>
                </a:solidFill>
                <a:latin typeface="Calibri" charset="0"/>
                <a:ea typeface="MS PGothic" charset="-128"/>
              </a:defRPr>
            </a:lvl3pPr>
            <a:lvl4pPr marL="1600200" indent="-228600" defTabSz="457200">
              <a:spcBef>
                <a:spcPct val="20000"/>
              </a:spcBef>
              <a:buFont typeface="Arial" charset="0"/>
              <a:buChar char="–"/>
              <a:defRPr sz="2000">
                <a:solidFill>
                  <a:schemeClr val="tx1"/>
                </a:solidFill>
                <a:latin typeface="Calibri" charset="0"/>
                <a:ea typeface="MS PGothic" charset="-128"/>
              </a:defRPr>
            </a:lvl4pPr>
            <a:lvl5pPr marL="2057400" indent="-228600" defTabSz="4572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buFont typeface="Arial" charset="0"/>
              <a:buNone/>
            </a:pPr>
            <a:r>
              <a:rPr lang="en-US" altLang="en-US" sz="6000">
                <a:solidFill>
                  <a:srgbClr val="898989"/>
                </a:solidFill>
              </a:rPr>
              <a:t>Passcode: 428298</a:t>
            </a:r>
          </a:p>
          <a:p>
            <a:pPr algn="ctr">
              <a:buFont typeface="Arial" charset="0"/>
              <a:buNone/>
            </a:pPr>
            <a:r>
              <a:rPr lang="en-US" altLang="en-US" sz="2800">
                <a:solidFill>
                  <a:srgbClr val="898989"/>
                </a:solidFill>
              </a:rPr>
              <a:t>URL: http://aacp.learningexpressce.com/</a:t>
            </a:r>
          </a:p>
          <a:p>
            <a:pPr algn="ctr">
              <a:buFont typeface="Arial" charset="0"/>
              <a:buNone/>
            </a:pPr>
            <a:r>
              <a:rPr lang="en-US" altLang="en-US" sz="2800">
                <a:solidFill>
                  <a:srgbClr val="898989"/>
                </a:solidFill>
              </a:rPr>
              <a:t>UAN: 0581-0000-16-022-L04-P   </a:t>
            </a:r>
          </a:p>
        </p:txBody>
      </p:sp>
      <p:sp>
        <p:nvSpPr>
          <p:cNvPr id="7171" name="TextBox 2"/>
          <p:cNvSpPr txBox="1">
            <a:spLocks noChangeArrowheads="1"/>
          </p:cNvSpPr>
          <p:nvPr/>
        </p:nvSpPr>
        <p:spPr bwMode="auto">
          <a:xfrm>
            <a:off x="838200" y="2057400"/>
            <a:ext cx="746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r>
              <a:rPr lang="en-US" altLang="en-US" sz="2800"/>
              <a:t>Special Session Leadership Development SIG: Training All Students as Leaders and Change Agents </a:t>
            </a:r>
            <a:endParaRPr lang="en-US" altLang="en-US" sz="1400" baseline="100000">
              <a:latin typeface="Arial" charset="0"/>
            </a:endParaRPr>
          </a:p>
        </p:txBody>
      </p:sp>
      <p:sp>
        <p:nvSpPr>
          <p:cNvPr id="7172" name="Title 3"/>
          <p:cNvSpPr txBox="1">
            <a:spLocks/>
          </p:cNvSpPr>
          <p:nvPr/>
        </p:nvSpPr>
        <p:spPr bwMode="auto">
          <a:xfrm>
            <a:off x="609600" y="6096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charset="0"/>
              <a:buChar char="•"/>
              <a:defRPr sz="3200">
                <a:solidFill>
                  <a:schemeClr val="tx1"/>
                </a:solidFill>
                <a:latin typeface="Calibri" charset="0"/>
                <a:ea typeface="MS PGothic" charset="-128"/>
              </a:defRPr>
            </a:lvl1pPr>
            <a:lvl2pPr marL="742950" indent="-285750" defTabSz="457200">
              <a:spcBef>
                <a:spcPct val="20000"/>
              </a:spcBef>
              <a:buFont typeface="Arial" charset="0"/>
              <a:buChar char="–"/>
              <a:defRPr sz="2800">
                <a:solidFill>
                  <a:schemeClr val="tx1"/>
                </a:solidFill>
                <a:latin typeface="Calibri" charset="0"/>
                <a:ea typeface="MS PGothic" charset="-128"/>
              </a:defRPr>
            </a:lvl2pPr>
            <a:lvl3pPr marL="1143000" indent="-228600" defTabSz="457200">
              <a:spcBef>
                <a:spcPct val="20000"/>
              </a:spcBef>
              <a:buFont typeface="Arial" charset="0"/>
              <a:buChar char="•"/>
              <a:defRPr sz="2400">
                <a:solidFill>
                  <a:schemeClr val="tx1"/>
                </a:solidFill>
                <a:latin typeface="Calibri" charset="0"/>
                <a:ea typeface="MS PGothic" charset="-128"/>
              </a:defRPr>
            </a:lvl3pPr>
            <a:lvl4pPr marL="1600200" indent="-228600" defTabSz="457200">
              <a:spcBef>
                <a:spcPct val="20000"/>
              </a:spcBef>
              <a:buFont typeface="Arial" charset="0"/>
              <a:buChar char="–"/>
              <a:defRPr sz="2000">
                <a:solidFill>
                  <a:schemeClr val="tx1"/>
                </a:solidFill>
                <a:latin typeface="Calibri" charset="0"/>
                <a:ea typeface="MS PGothic" charset="-128"/>
              </a:defRPr>
            </a:lvl4pPr>
            <a:lvl5pPr marL="2057400" indent="-228600" defTabSz="4572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r>
              <a:rPr lang="en-US" altLang="en-US"/>
              <a:t>Continuing Professional Development Activity Evaluation Access</a:t>
            </a:r>
          </a:p>
        </p:txBody>
      </p:sp>
    </p:spTree>
    <p:extLst>
      <p:ext uri="{BB962C8B-B14F-4D97-AF65-F5344CB8AC3E}">
        <p14:creationId xmlns:p14="http://schemas.microsoft.com/office/powerpoint/2010/main" val="1074637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85800" y="1499521"/>
            <a:ext cx="7772400" cy="147000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3000" b="0" i="0" u="none" strike="noStrike" cap="none">
                <a:solidFill>
                  <a:srgbClr val="595959"/>
                </a:solidFill>
                <a:latin typeface="Verdana"/>
                <a:ea typeface="Verdana"/>
                <a:cs typeface="Verdana"/>
                <a:sym typeface="Verdana"/>
              </a:rPr>
              <a:t>Active Learning: </a:t>
            </a:r>
            <a:r>
              <a:rPr lang="en-US" sz="3000"/>
              <a:t>Brainstorm</a:t>
            </a:r>
          </a:p>
        </p:txBody>
      </p:sp>
      <p:sp>
        <p:nvSpPr>
          <p:cNvPr id="62" name="Shape 62"/>
          <p:cNvSpPr txBox="1">
            <a:spLocks noGrp="1"/>
          </p:cNvSpPr>
          <p:nvPr>
            <p:ph type="subTitle" idx="1"/>
          </p:nvPr>
        </p:nvSpPr>
        <p:spPr>
          <a:xfrm>
            <a:off x="685800" y="3023433"/>
            <a:ext cx="7086600" cy="549000"/>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r>
              <a:rPr lang="en-US"/>
              <a:t>What is your vision for the skillset that a pharmacist will need to practice pharmacy in the near future?</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solidFill>
                  <a:srgbClr val="00539E"/>
                </a:solidFill>
              </a:rPr>
              <a:t>CAPE Educational Outcomes</a:t>
            </a:r>
          </a:p>
        </p:txBody>
      </p:sp>
      <p:sp>
        <p:nvSpPr>
          <p:cNvPr id="69" name="Shape 69"/>
          <p:cNvSpPr txBox="1">
            <a:spLocks noGrp="1"/>
          </p:cNvSpPr>
          <p:nvPr>
            <p:ph type="body" idx="1"/>
          </p:nvPr>
        </p:nvSpPr>
        <p:spPr>
          <a:xfrm>
            <a:off x="934063" y="1600200"/>
            <a:ext cx="7752600" cy="4526100"/>
          </a:xfrm>
          <a:prstGeom prst="rect">
            <a:avLst/>
          </a:prstGeom>
        </p:spPr>
        <p:txBody>
          <a:bodyPr lIns="91425" tIns="91425" rIns="91425" bIns="91425" anchor="t" anchorCtr="0">
            <a:noAutofit/>
          </a:bodyPr>
          <a:lstStyle/>
          <a:p>
            <a:pPr marL="0" lvl="0" indent="-69850">
              <a:spcBef>
                <a:spcPts val="0"/>
              </a:spcBef>
              <a:buClr>
                <a:schemeClr val="dk1"/>
              </a:buClr>
              <a:buSzPct val="39285"/>
              <a:buFont typeface="Arial"/>
              <a:buNone/>
            </a:pPr>
            <a:r>
              <a:rPr lang="en-US" dirty="0">
                <a:solidFill>
                  <a:schemeClr val="dk1"/>
                </a:solidFill>
              </a:rPr>
              <a:t>Student Pharmacists should develop the following skills or attributes; learner, caregiver, manager, promoter, provider, problem solver, educator, advocate, collaborator, </a:t>
            </a:r>
            <a:r>
              <a:rPr lang="en-US" dirty="0" err="1">
                <a:solidFill>
                  <a:schemeClr val="dk1"/>
                </a:solidFill>
              </a:rPr>
              <a:t>includer</a:t>
            </a:r>
            <a:r>
              <a:rPr lang="en-US" dirty="0">
                <a:solidFill>
                  <a:schemeClr val="dk1"/>
                </a:solidFill>
              </a:rPr>
              <a:t>, communicator, self-aware, leader, innovator and professional.</a:t>
            </a:r>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685800" y="1499521"/>
            <a:ext cx="777240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Verdana"/>
              <a:buNone/>
            </a:pPr>
            <a:r>
              <a:rPr lang="en-US" sz="4320"/>
              <a:t>Course Structure</a:t>
            </a:r>
          </a:p>
        </p:txBody>
      </p:sp>
      <p:sp>
        <p:nvSpPr>
          <p:cNvPr id="75" name="Shape 75"/>
          <p:cNvSpPr txBox="1">
            <a:spLocks noGrp="1"/>
          </p:cNvSpPr>
          <p:nvPr>
            <p:ph type="subTitle" idx="1"/>
          </p:nvPr>
        </p:nvSpPr>
        <p:spPr>
          <a:xfrm>
            <a:off x="685800" y="3580025"/>
            <a:ext cx="7086600" cy="548967"/>
          </a:xfrm>
          <a:prstGeom prst="rect">
            <a:avLst/>
          </a:prstGeom>
          <a:noFill/>
          <a:ln>
            <a:noFill/>
          </a:ln>
        </p:spPr>
        <p:txBody>
          <a:bodyPr lIns="91425" tIns="45700" rIns="91425" bIns="45700" anchor="t" anchorCtr="0">
            <a:noAutofit/>
          </a:bodyPr>
          <a:lstStyle/>
          <a:p>
            <a:pPr marL="0" marR="0" lvl="0" indent="0" algn="l" rtl="0">
              <a:spcBef>
                <a:spcPts val="0"/>
              </a:spcBef>
              <a:buClr>
                <a:srgbClr val="E79805"/>
              </a:buClr>
              <a:buSzPct val="25000"/>
              <a:buFont typeface="Arial"/>
              <a:buNone/>
            </a:pPr>
            <a:endParaRPr sz="2800" b="0" i="1" u="none" strike="noStrike" cap="none">
              <a:solidFill>
                <a:srgbClr val="E79805"/>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2615</Words>
  <Application>Microsoft Office PowerPoint</Application>
  <PresentationFormat>On-screen Show (4:3)</PresentationFormat>
  <Paragraphs>521</Paragraphs>
  <Slides>62</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MS PGothic</vt:lpstr>
      <vt:lpstr>Arial</vt:lpstr>
      <vt:lpstr>Calibri</vt:lpstr>
      <vt:lpstr>Georgia</vt:lpstr>
      <vt:lpstr>Noto Sans Symbols</vt:lpstr>
      <vt:lpstr>Verdana</vt:lpstr>
      <vt:lpstr>Wingdings</vt:lpstr>
      <vt:lpstr>Office Theme</vt:lpstr>
      <vt:lpstr>Training All Students as Leaders and Change Agents</vt:lpstr>
      <vt:lpstr>Disclosure</vt:lpstr>
      <vt:lpstr>Learning Objectives</vt:lpstr>
      <vt:lpstr>Training the Pharmacist of the Future</vt:lpstr>
      <vt:lpstr>Overview of Practice in Washington</vt:lpstr>
      <vt:lpstr>IHI Triple Aim</vt:lpstr>
      <vt:lpstr>Active Learning: Brainstorm</vt:lpstr>
      <vt:lpstr>CAPE Educational Outcomes</vt:lpstr>
      <vt:lpstr>Course Structure</vt:lpstr>
      <vt:lpstr>IPPE Course Structure</vt:lpstr>
      <vt:lpstr>Course Coordination Across Universities</vt:lpstr>
      <vt:lpstr>4 Course Foundations</vt:lpstr>
      <vt:lpstr>Pre-Course Survey</vt:lpstr>
      <vt:lpstr>Module 1</vt:lpstr>
      <vt:lpstr>Module 1 Design </vt:lpstr>
      <vt:lpstr>Video:  Rear Admiral (RADM) Scott Giberson</vt:lpstr>
      <vt:lpstr>Report to the Surgeon General Learning Objectives and IHI Triple Aim</vt:lpstr>
      <vt:lpstr>Clinical Community Pharmacy Project </vt:lpstr>
      <vt:lpstr>Clinical Community Pharmacy Project </vt:lpstr>
      <vt:lpstr>Challenge-Based Learning</vt:lpstr>
      <vt:lpstr>Community Pharmacy Partners</vt:lpstr>
      <vt:lpstr>Module 2</vt:lpstr>
      <vt:lpstr>Module 2 Design</vt:lpstr>
      <vt:lpstr>Kotter’s 8-Step Process for Leading Change</vt:lpstr>
      <vt:lpstr>Clifton StrengthsFinder</vt:lpstr>
      <vt:lpstr>PowerPoint Presentation</vt:lpstr>
      <vt:lpstr>Module 3</vt:lpstr>
      <vt:lpstr>Module 3 Design</vt:lpstr>
      <vt:lpstr>Active Learning: Brainstorm</vt:lpstr>
      <vt:lpstr>Module 4</vt:lpstr>
      <vt:lpstr>Module 4 Design</vt:lpstr>
      <vt:lpstr>Module 5</vt:lpstr>
      <vt:lpstr>Module 5 Design</vt:lpstr>
      <vt:lpstr>5 Minute Project Pitch</vt:lpstr>
      <vt:lpstr>Quotes from Community Partners</vt:lpstr>
      <vt:lpstr>Implementation</vt:lpstr>
      <vt:lpstr>How Groups Were Chosen for Implementation</vt:lpstr>
      <vt:lpstr>Highlights of student projects</vt:lpstr>
      <vt:lpstr>Project Implementation WSU</vt:lpstr>
      <vt:lpstr>Project Implementation UW</vt:lpstr>
      <vt:lpstr>Assessment</vt:lpstr>
      <vt:lpstr>Student Confidence</vt:lpstr>
      <vt:lpstr>Student Confidence</vt:lpstr>
      <vt:lpstr>Kotter’s 8 Steps of Change</vt:lpstr>
      <vt:lpstr>Kotter’s 8 Steps of Change</vt:lpstr>
      <vt:lpstr>Kotter’s 8 Steps of Change</vt:lpstr>
      <vt:lpstr>Influencers of Change in Confidence</vt:lpstr>
      <vt:lpstr>Influencers of Change in Confidence</vt:lpstr>
      <vt:lpstr>Pitch Presentations</vt:lpstr>
      <vt:lpstr>Key Takeaways</vt:lpstr>
      <vt:lpstr>Recommendations</vt:lpstr>
      <vt:lpstr>Recommendations for the Design, Implementation and Evaluation of this Curriculum</vt:lpstr>
      <vt:lpstr>Curriculum Development</vt:lpstr>
      <vt:lpstr>Community Partner Roles</vt:lpstr>
      <vt:lpstr>Identify Project Mentors</vt:lpstr>
      <vt:lpstr>Ensure Opportunities for Project Continuation Beyond the IPPE Course</vt:lpstr>
      <vt:lpstr>Other Recommendations</vt:lpstr>
      <vt:lpstr>Active Learning: Think Pair Share (group sharing)</vt:lpstr>
      <vt:lpstr>Thank You!</vt:lpstr>
      <vt:lpstr>Question &amp; Answer</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All Students as Leaders and Change Agents</dc:title>
  <dc:creator>Robinson, Jennifer Dawn</dc:creator>
  <cp:lastModifiedBy>Panther, Shannon Gayle</cp:lastModifiedBy>
  <cp:revision>36</cp:revision>
  <cp:lastPrinted>2016-04-15T22:32:54Z</cp:lastPrinted>
  <dcterms:modified xsi:type="dcterms:W3CDTF">2016-12-21T17:46:36Z</dcterms:modified>
</cp:coreProperties>
</file>