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8" r:id="rId4"/>
    <p:sldMasterId id="2147483710" r:id="rId5"/>
    <p:sldMasterId id="2147483736" r:id="rId6"/>
    <p:sldMasterId id="2147483749" r:id="rId7"/>
    <p:sldMasterId id="2147483773" r:id="rId8"/>
    <p:sldMasterId id="2147483786" r:id="rId9"/>
  </p:sldMasterIdLst>
  <p:notesMasterIdLst>
    <p:notesMasterId r:id="rId52"/>
  </p:notesMasterIdLst>
  <p:handoutMasterIdLst>
    <p:handoutMasterId r:id="rId53"/>
  </p:handoutMasterIdLst>
  <p:sldIdLst>
    <p:sldId id="256" r:id="rId10"/>
    <p:sldId id="314" r:id="rId11"/>
    <p:sldId id="290" r:id="rId12"/>
    <p:sldId id="333" r:id="rId13"/>
    <p:sldId id="260" r:id="rId14"/>
    <p:sldId id="316" r:id="rId15"/>
    <p:sldId id="261" r:id="rId16"/>
    <p:sldId id="318" r:id="rId17"/>
    <p:sldId id="259" r:id="rId18"/>
    <p:sldId id="257" r:id="rId19"/>
    <p:sldId id="258" r:id="rId20"/>
    <p:sldId id="281" r:id="rId21"/>
    <p:sldId id="330" r:id="rId22"/>
    <p:sldId id="317" r:id="rId23"/>
    <p:sldId id="282" r:id="rId24"/>
    <p:sldId id="288" r:id="rId25"/>
    <p:sldId id="289" r:id="rId26"/>
    <p:sldId id="279" r:id="rId27"/>
    <p:sldId id="264" r:id="rId28"/>
    <p:sldId id="265" r:id="rId29"/>
    <p:sldId id="284" r:id="rId30"/>
    <p:sldId id="286" r:id="rId31"/>
    <p:sldId id="292" r:id="rId32"/>
    <p:sldId id="293" r:id="rId33"/>
    <p:sldId id="309" r:id="rId34"/>
    <p:sldId id="319" r:id="rId35"/>
    <p:sldId id="331" r:id="rId36"/>
    <p:sldId id="332" r:id="rId37"/>
    <p:sldId id="310" r:id="rId38"/>
    <p:sldId id="311" r:id="rId39"/>
    <p:sldId id="312" r:id="rId40"/>
    <p:sldId id="313" r:id="rId41"/>
    <p:sldId id="321" r:id="rId42"/>
    <p:sldId id="320" r:id="rId43"/>
    <p:sldId id="322" r:id="rId44"/>
    <p:sldId id="323" r:id="rId45"/>
    <p:sldId id="324" r:id="rId46"/>
    <p:sldId id="325" r:id="rId47"/>
    <p:sldId id="326" r:id="rId48"/>
    <p:sldId id="327" r:id="rId49"/>
    <p:sldId id="328" r:id="rId50"/>
    <p:sldId id="329" r:id="rId5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2" autoAdjust="0"/>
    <p:restoredTop sz="94660"/>
  </p:normalViewPr>
  <p:slideViewPr>
    <p:cSldViewPr>
      <p:cViewPr varScale="1">
        <p:scale>
          <a:sx n="103" d="100"/>
          <a:sy n="103" d="100"/>
        </p:scale>
        <p:origin x="159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BAA93-E415-41FC-9CE3-514A848BFB2C}" type="doc">
      <dgm:prSet loTypeId="urn:microsoft.com/office/officeart/2005/8/layout/pyramid3" loCatId="pyramid" qsTypeId="urn:microsoft.com/office/officeart/2005/8/quickstyle/simple1" qsCatId="simple" csTypeId="urn:microsoft.com/office/officeart/2005/8/colors/accent1_2" csCatId="accent1" phldr="1"/>
      <dgm:spPr/>
    </dgm:pt>
    <dgm:pt modelId="{06FABB6F-C49A-421A-82EB-DEBB281844BD}">
      <dgm:prSet phldrT="[Text]" custT="1"/>
      <dgm:spPr>
        <a:effectLst>
          <a:outerShdw blurRad="50800" dist="38100" dir="2700000" algn="tl" rotWithShape="0">
            <a:prstClr val="black">
              <a:alpha val="40000"/>
            </a:prstClr>
          </a:outerShdw>
        </a:effectLst>
      </dgm:spPr>
      <dgm:t>
        <a:bodyPr/>
        <a:lstStyle/>
        <a:p>
          <a:r>
            <a:rPr lang="en-US" sz="1900" dirty="0" smtClean="0">
              <a:solidFill>
                <a:schemeClr val="tx1"/>
              </a:solidFill>
            </a:rPr>
            <a:t>1,070,840 new cases of HCV identified with birth-cohort screening</a:t>
          </a:r>
          <a:endParaRPr lang="en-US" sz="1900" dirty="0">
            <a:solidFill>
              <a:schemeClr val="tx1"/>
            </a:solidFill>
          </a:endParaRPr>
        </a:p>
      </dgm:t>
    </dgm:pt>
    <dgm:pt modelId="{BCAACDAA-5D5F-4F6C-9019-41E02E487F52}" type="parTrans" cxnId="{E1B3581F-2FEF-49FD-A3FC-08EF8508C672}">
      <dgm:prSet/>
      <dgm:spPr/>
      <dgm:t>
        <a:bodyPr/>
        <a:lstStyle/>
        <a:p>
          <a:endParaRPr lang="en-US" sz="1600"/>
        </a:p>
      </dgm:t>
    </dgm:pt>
    <dgm:pt modelId="{26402DA0-D50F-46C5-86AB-C5607ADF8F3F}" type="sibTrans" cxnId="{E1B3581F-2FEF-49FD-A3FC-08EF8508C672}">
      <dgm:prSet/>
      <dgm:spPr/>
      <dgm:t>
        <a:bodyPr/>
        <a:lstStyle/>
        <a:p>
          <a:endParaRPr lang="en-US" sz="1600"/>
        </a:p>
      </dgm:t>
    </dgm:pt>
    <dgm:pt modelId="{ABC1705A-0062-498F-A1FF-EF6860C07002}">
      <dgm:prSet phldrT="[Text]" custT="1"/>
      <dgm:spPr>
        <a:solidFill>
          <a:schemeClr val="accent1">
            <a:lumMod val="60000"/>
            <a:lumOff val="40000"/>
          </a:schemeClr>
        </a:solidFill>
        <a:effectLst>
          <a:outerShdw blurRad="50800" dist="38100" dir="2700000" algn="tl" rotWithShape="0">
            <a:prstClr val="black">
              <a:alpha val="40000"/>
            </a:prstClr>
          </a:outerShdw>
        </a:effectLst>
      </dgm:spPr>
      <dgm:t>
        <a:bodyPr/>
        <a:lstStyle/>
        <a:p>
          <a:r>
            <a:rPr lang="en-US" sz="2000" dirty="0" smtClean="0">
              <a:solidFill>
                <a:schemeClr val="tx1"/>
              </a:solidFill>
            </a:rPr>
            <a:t>552,000 patients treated</a:t>
          </a:r>
          <a:endParaRPr lang="en-US" sz="2000" dirty="0">
            <a:solidFill>
              <a:schemeClr val="tx1"/>
            </a:solidFill>
          </a:endParaRPr>
        </a:p>
      </dgm:t>
    </dgm:pt>
    <dgm:pt modelId="{D27CCC4C-90E3-4010-B3D3-9533DA758534}" type="parTrans" cxnId="{C9419942-71AA-4DF2-B553-BC008B9B20B4}">
      <dgm:prSet/>
      <dgm:spPr/>
      <dgm:t>
        <a:bodyPr/>
        <a:lstStyle/>
        <a:p>
          <a:endParaRPr lang="en-US" sz="1600"/>
        </a:p>
      </dgm:t>
    </dgm:pt>
    <dgm:pt modelId="{DF29CC61-02BB-4B19-8B2D-9286D1B4BED0}" type="sibTrans" cxnId="{C9419942-71AA-4DF2-B553-BC008B9B20B4}">
      <dgm:prSet/>
      <dgm:spPr/>
      <dgm:t>
        <a:bodyPr/>
        <a:lstStyle/>
        <a:p>
          <a:endParaRPr lang="en-US" sz="1600"/>
        </a:p>
      </dgm:t>
    </dgm:pt>
    <dgm:pt modelId="{7310B893-DEA4-420E-934C-9462E5385899}">
      <dgm:prSet phldrT="[Text]" custT="1"/>
      <dgm:spPr>
        <a:solidFill>
          <a:schemeClr val="accent1">
            <a:lumMod val="40000"/>
            <a:lumOff val="60000"/>
          </a:schemeClr>
        </a:solidFill>
        <a:effectLst>
          <a:outerShdw blurRad="50800" dist="38100" dir="2700000" algn="tl" rotWithShape="0">
            <a:prstClr val="black">
              <a:alpha val="40000"/>
            </a:prstClr>
          </a:outerShdw>
        </a:effectLst>
      </dgm:spPr>
      <dgm:t>
        <a:bodyPr/>
        <a:lstStyle/>
        <a:p>
          <a:r>
            <a:rPr lang="en-US" sz="2000" dirty="0" smtClean="0">
              <a:solidFill>
                <a:schemeClr val="bg1"/>
              </a:solidFill>
            </a:rPr>
            <a:t>364,000 patients cured</a:t>
          </a:r>
          <a:r>
            <a:rPr lang="en-US" sz="2000" baseline="30000" dirty="0" smtClean="0">
              <a:solidFill>
                <a:schemeClr val="bg1"/>
              </a:solidFill>
            </a:rPr>
            <a:t>*</a:t>
          </a:r>
          <a:r>
            <a:rPr lang="en-US" sz="2000" dirty="0" smtClean="0">
              <a:solidFill>
                <a:schemeClr val="bg1"/>
              </a:solidFill>
            </a:rPr>
            <a:t> </a:t>
          </a:r>
          <a:endParaRPr lang="en-US" sz="2000" dirty="0">
            <a:solidFill>
              <a:schemeClr val="bg1"/>
            </a:solidFill>
          </a:endParaRPr>
        </a:p>
      </dgm:t>
    </dgm:pt>
    <dgm:pt modelId="{793D1E94-950F-423A-B551-FB67CCC18E5D}" type="parTrans" cxnId="{E08B855A-EFE8-43FB-96FB-DAE59175537E}">
      <dgm:prSet/>
      <dgm:spPr/>
      <dgm:t>
        <a:bodyPr/>
        <a:lstStyle/>
        <a:p>
          <a:endParaRPr lang="en-US" sz="1600"/>
        </a:p>
      </dgm:t>
    </dgm:pt>
    <dgm:pt modelId="{5EFC5AB9-CF77-4D7C-8E7C-40F3BE483225}" type="sibTrans" cxnId="{E08B855A-EFE8-43FB-96FB-DAE59175537E}">
      <dgm:prSet/>
      <dgm:spPr/>
      <dgm:t>
        <a:bodyPr/>
        <a:lstStyle/>
        <a:p>
          <a:endParaRPr lang="en-US" sz="1600"/>
        </a:p>
      </dgm:t>
    </dgm:pt>
    <dgm:pt modelId="{5977FEFA-610A-426F-89EE-BC05C8684458}">
      <dgm:prSet phldrT="[Text]" custT="1"/>
      <dgm:spPr>
        <a:solidFill>
          <a:schemeClr val="accent1">
            <a:lumMod val="20000"/>
            <a:lumOff val="80000"/>
          </a:schemeClr>
        </a:solidFill>
        <a:effectLst>
          <a:outerShdw blurRad="50800" dist="38100" dir="2700000" algn="tl" rotWithShape="0">
            <a:prstClr val="black">
              <a:alpha val="40000"/>
            </a:prstClr>
          </a:outerShdw>
        </a:effectLst>
      </dgm:spPr>
      <dgm:t>
        <a:bodyPr anchor="t"/>
        <a:lstStyle/>
        <a:p>
          <a:r>
            <a:rPr lang="en-US" sz="2000" dirty="0" smtClean="0"/>
            <a:t/>
          </a:r>
          <a:br>
            <a:rPr lang="en-US" sz="2000" dirty="0" smtClean="0"/>
          </a:br>
          <a:r>
            <a:rPr lang="en-US" sz="2000" dirty="0" smtClean="0">
              <a:solidFill>
                <a:schemeClr val="bg1"/>
              </a:solidFill>
            </a:rPr>
            <a:t>121,000 deaths </a:t>
          </a:r>
          <a:br>
            <a:rPr lang="en-US" sz="2000" dirty="0" smtClean="0">
              <a:solidFill>
                <a:schemeClr val="bg1"/>
              </a:solidFill>
            </a:rPr>
          </a:br>
          <a:r>
            <a:rPr lang="en-US" sz="2000" dirty="0" smtClean="0">
              <a:solidFill>
                <a:schemeClr val="bg1"/>
              </a:solidFill>
            </a:rPr>
            <a:t>averted</a:t>
          </a:r>
          <a:r>
            <a:rPr lang="en-US" sz="2000" baseline="30000" dirty="0" smtClean="0">
              <a:solidFill>
                <a:schemeClr val="bg1"/>
              </a:solidFill>
            </a:rPr>
            <a:t>†</a:t>
          </a:r>
          <a:endParaRPr lang="en-US" sz="1200" baseline="30000" dirty="0">
            <a:solidFill>
              <a:schemeClr val="bg1"/>
            </a:solidFill>
          </a:endParaRPr>
        </a:p>
      </dgm:t>
    </dgm:pt>
    <dgm:pt modelId="{BB9D96AA-C56F-459A-A0F5-7F038B361AE8}" type="parTrans" cxnId="{03206C0A-75CC-4A4D-935B-7C11DF659A0C}">
      <dgm:prSet/>
      <dgm:spPr/>
      <dgm:t>
        <a:bodyPr/>
        <a:lstStyle/>
        <a:p>
          <a:endParaRPr lang="en-US" sz="1600"/>
        </a:p>
      </dgm:t>
    </dgm:pt>
    <dgm:pt modelId="{C131C4EE-3FA4-493E-BE4F-A0D180BB84E2}" type="sibTrans" cxnId="{03206C0A-75CC-4A4D-935B-7C11DF659A0C}">
      <dgm:prSet/>
      <dgm:spPr/>
      <dgm:t>
        <a:bodyPr/>
        <a:lstStyle/>
        <a:p>
          <a:endParaRPr lang="en-US" sz="1600"/>
        </a:p>
      </dgm:t>
    </dgm:pt>
    <dgm:pt modelId="{E98B2032-68CE-433D-865B-73E9AF520C9C}" type="pres">
      <dgm:prSet presAssocID="{FB4BAA93-E415-41FC-9CE3-514A848BFB2C}" presName="Name0" presStyleCnt="0">
        <dgm:presLayoutVars>
          <dgm:dir/>
          <dgm:animLvl val="lvl"/>
          <dgm:resizeHandles val="exact"/>
        </dgm:presLayoutVars>
      </dgm:prSet>
      <dgm:spPr/>
    </dgm:pt>
    <dgm:pt modelId="{D2D1A03C-010A-4683-B96F-64077E29116C}" type="pres">
      <dgm:prSet presAssocID="{06FABB6F-C49A-421A-82EB-DEBB281844BD}" presName="Name8" presStyleCnt="0"/>
      <dgm:spPr/>
    </dgm:pt>
    <dgm:pt modelId="{EABC7033-7045-461B-8DDD-EACCAAF04F5E}" type="pres">
      <dgm:prSet presAssocID="{06FABB6F-C49A-421A-82EB-DEBB281844BD}" presName="level" presStyleLbl="node1" presStyleIdx="0" presStyleCnt="4" custScaleY="53241">
        <dgm:presLayoutVars>
          <dgm:chMax val="1"/>
          <dgm:bulletEnabled val="1"/>
        </dgm:presLayoutVars>
      </dgm:prSet>
      <dgm:spPr/>
      <dgm:t>
        <a:bodyPr/>
        <a:lstStyle/>
        <a:p>
          <a:endParaRPr lang="en-US"/>
        </a:p>
      </dgm:t>
    </dgm:pt>
    <dgm:pt modelId="{2B2B4E24-C1D4-451D-BA08-BD156D7F2141}" type="pres">
      <dgm:prSet presAssocID="{06FABB6F-C49A-421A-82EB-DEBB281844BD}" presName="levelTx" presStyleLbl="revTx" presStyleIdx="0" presStyleCnt="0">
        <dgm:presLayoutVars>
          <dgm:chMax val="1"/>
          <dgm:bulletEnabled val="1"/>
        </dgm:presLayoutVars>
      </dgm:prSet>
      <dgm:spPr/>
      <dgm:t>
        <a:bodyPr/>
        <a:lstStyle/>
        <a:p>
          <a:endParaRPr lang="en-US"/>
        </a:p>
      </dgm:t>
    </dgm:pt>
    <dgm:pt modelId="{DB7B795E-CD9B-4395-AADE-AC079A71FEAC}" type="pres">
      <dgm:prSet presAssocID="{ABC1705A-0062-498F-A1FF-EF6860C07002}" presName="Name8" presStyleCnt="0"/>
      <dgm:spPr/>
    </dgm:pt>
    <dgm:pt modelId="{601ADDF7-EEC0-4A10-923B-13FEBCBD367B}" type="pres">
      <dgm:prSet presAssocID="{ABC1705A-0062-498F-A1FF-EF6860C07002}" presName="level" presStyleLbl="node1" presStyleIdx="1" presStyleCnt="4" custScaleY="39409">
        <dgm:presLayoutVars>
          <dgm:chMax val="1"/>
          <dgm:bulletEnabled val="1"/>
        </dgm:presLayoutVars>
      </dgm:prSet>
      <dgm:spPr/>
      <dgm:t>
        <a:bodyPr/>
        <a:lstStyle/>
        <a:p>
          <a:endParaRPr lang="en-US"/>
        </a:p>
      </dgm:t>
    </dgm:pt>
    <dgm:pt modelId="{891405B9-C2FC-430C-8B54-0A388C610A23}" type="pres">
      <dgm:prSet presAssocID="{ABC1705A-0062-498F-A1FF-EF6860C07002}" presName="levelTx" presStyleLbl="revTx" presStyleIdx="0" presStyleCnt="0">
        <dgm:presLayoutVars>
          <dgm:chMax val="1"/>
          <dgm:bulletEnabled val="1"/>
        </dgm:presLayoutVars>
      </dgm:prSet>
      <dgm:spPr/>
      <dgm:t>
        <a:bodyPr/>
        <a:lstStyle/>
        <a:p>
          <a:endParaRPr lang="en-US"/>
        </a:p>
      </dgm:t>
    </dgm:pt>
    <dgm:pt modelId="{202AA25A-7335-421A-ACA3-8DD2727FC9A7}" type="pres">
      <dgm:prSet presAssocID="{7310B893-DEA4-420E-934C-9462E5385899}" presName="Name8" presStyleCnt="0"/>
      <dgm:spPr/>
    </dgm:pt>
    <dgm:pt modelId="{99D99194-93EF-4127-81D1-23C11DE17102}" type="pres">
      <dgm:prSet presAssocID="{7310B893-DEA4-420E-934C-9462E5385899}" presName="level" presStyleLbl="node1" presStyleIdx="2" presStyleCnt="4" custScaleY="39292">
        <dgm:presLayoutVars>
          <dgm:chMax val="1"/>
          <dgm:bulletEnabled val="1"/>
        </dgm:presLayoutVars>
      </dgm:prSet>
      <dgm:spPr/>
      <dgm:t>
        <a:bodyPr/>
        <a:lstStyle/>
        <a:p>
          <a:endParaRPr lang="en-US"/>
        </a:p>
      </dgm:t>
    </dgm:pt>
    <dgm:pt modelId="{03E25B16-6846-4366-AA4C-36A46973BECE}" type="pres">
      <dgm:prSet presAssocID="{7310B893-DEA4-420E-934C-9462E5385899}" presName="levelTx" presStyleLbl="revTx" presStyleIdx="0" presStyleCnt="0">
        <dgm:presLayoutVars>
          <dgm:chMax val="1"/>
          <dgm:bulletEnabled val="1"/>
        </dgm:presLayoutVars>
      </dgm:prSet>
      <dgm:spPr/>
      <dgm:t>
        <a:bodyPr/>
        <a:lstStyle/>
        <a:p>
          <a:endParaRPr lang="en-US"/>
        </a:p>
      </dgm:t>
    </dgm:pt>
    <dgm:pt modelId="{E60C94C2-E0D7-47A9-A63B-E9B0BB36C173}" type="pres">
      <dgm:prSet presAssocID="{5977FEFA-610A-426F-89EE-BC05C8684458}" presName="Name8" presStyleCnt="0"/>
      <dgm:spPr/>
    </dgm:pt>
    <dgm:pt modelId="{31CE44FE-A703-4E55-9BDE-E8A8FB328039}" type="pres">
      <dgm:prSet presAssocID="{5977FEFA-610A-426F-89EE-BC05C8684458}" presName="level" presStyleLbl="node1" presStyleIdx="3" presStyleCnt="4">
        <dgm:presLayoutVars>
          <dgm:chMax val="1"/>
          <dgm:bulletEnabled val="1"/>
        </dgm:presLayoutVars>
      </dgm:prSet>
      <dgm:spPr/>
      <dgm:t>
        <a:bodyPr/>
        <a:lstStyle/>
        <a:p>
          <a:endParaRPr lang="en-US"/>
        </a:p>
      </dgm:t>
    </dgm:pt>
    <dgm:pt modelId="{DDF3EC97-450E-45ED-9BD6-32F462E00132}" type="pres">
      <dgm:prSet presAssocID="{5977FEFA-610A-426F-89EE-BC05C8684458}" presName="levelTx" presStyleLbl="revTx" presStyleIdx="0" presStyleCnt="0">
        <dgm:presLayoutVars>
          <dgm:chMax val="1"/>
          <dgm:bulletEnabled val="1"/>
        </dgm:presLayoutVars>
      </dgm:prSet>
      <dgm:spPr/>
      <dgm:t>
        <a:bodyPr/>
        <a:lstStyle/>
        <a:p>
          <a:endParaRPr lang="en-US"/>
        </a:p>
      </dgm:t>
    </dgm:pt>
  </dgm:ptLst>
  <dgm:cxnLst>
    <dgm:cxn modelId="{B12D0C69-D16C-4D6C-A565-36469955B969}" type="presOf" srcId="{ABC1705A-0062-498F-A1FF-EF6860C07002}" destId="{891405B9-C2FC-430C-8B54-0A388C610A23}" srcOrd="1" destOrd="0" presId="urn:microsoft.com/office/officeart/2005/8/layout/pyramid3"/>
    <dgm:cxn modelId="{77FBDFE1-E0EB-4E13-AA0D-E774FF174EE5}" type="presOf" srcId="{5977FEFA-610A-426F-89EE-BC05C8684458}" destId="{DDF3EC97-450E-45ED-9BD6-32F462E00132}" srcOrd="1" destOrd="0" presId="urn:microsoft.com/office/officeart/2005/8/layout/pyramid3"/>
    <dgm:cxn modelId="{3A2065DE-1044-4684-860E-2CD6A93BF4B3}" type="presOf" srcId="{FB4BAA93-E415-41FC-9CE3-514A848BFB2C}" destId="{E98B2032-68CE-433D-865B-73E9AF520C9C}" srcOrd="0" destOrd="0" presId="urn:microsoft.com/office/officeart/2005/8/layout/pyramid3"/>
    <dgm:cxn modelId="{A01EFE0C-1FC6-45E1-B5C4-BBEAE2C56029}" type="presOf" srcId="{7310B893-DEA4-420E-934C-9462E5385899}" destId="{99D99194-93EF-4127-81D1-23C11DE17102}" srcOrd="0" destOrd="0" presId="urn:microsoft.com/office/officeart/2005/8/layout/pyramid3"/>
    <dgm:cxn modelId="{38F7DD85-AE87-4B61-9992-E7960A4E02AA}" type="presOf" srcId="{7310B893-DEA4-420E-934C-9462E5385899}" destId="{03E25B16-6846-4366-AA4C-36A46973BECE}" srcOrd="1" destOrd="0" presId="urn:microsoft.com/office/officeart/2005/8/layout/pyramid3"/>
    <dgm:cxn modelId="{D8F73772-32A3-48C2-9082-3E37E59E4F47}" type="presOf" srcId="{ABC1705A-0062-498F-A1FF-EF6860C07002}" destId="{601ADDF7-EEC0-4A10-923B-13FEBCBD367B}" srcOrd="0" destOrd="0" presId="urn:microsoft.com/office/officeart/2005/8/layout/pyramid3"/>
    <dgm:cxn modelId="{E1B3581F-2FEF-49FD-A3FC-08EF8508C672}" srcId="{FB4BAA93-E415-41FC-9CE3-514A848BFB2C}" destId="{06FABB6F-C49A-421A-82EB-DEBB281844BD}" srcOrd="0" destOrd="0" parTransId="{BCAACDAA-5D5F-4F6C-9019-41E02E487F52}" sibTransId="{26402DA0-D50F-46C5-86AB-C5607ADF8F3F}"/>
    <dgm:cxn modelId="{83D41A25-0868-433F-BDEE-60CBB018B82C}" type="presOf" srcId="{06FABB6F-C49A-421A-82EB-DEBB281844BD}" destId="{2B2B4E24-C1D4-451D-BA08-BD156D7F2141}" srcOrd="1" destOrd="0" presId="urn:microsoft.com/office/officeart/2005/8/layout/pyramid3"/>
    <dgm:cxn modelId="{03206C0A-75CC-4A4D-935B-7C11DF659A0C}" srcId="{FB4BAA93-E415-41FC-9CE3-514A848BFB2C}" destId="{5977FEFA-610A-426F-89EE-BC05C8684458}" srcOrd="3" destOrd="0" parTransId="{BB9D96AA-C56F-459A-A0F5-7F038B361AE8}" sibTransId="{C131C4EE-3FA4-493E-BE4F-A0D180BB84E2}"/>
    <dgm:cxn modelId="{E08B855A-EFE8-43FB-96FB-DAE59175537E}" srcId="{FB4BAA93-E415-41FC-9CE3-514A848BFB2C}" destId="{7310B893-DEA4-420E-934C-9462E5385899}" srcOrd="2" destOrd="0" parTransId="{793D1E94-950F-423A-B551-FB67CCC18E5D}" sibTransId="{5EFC5AB9-CF77-4D7C-8E7C-40F3BE483225}"/>
    <dgm:cxn modelId="{C2FEB69E-9DC8-4B5B-A6E4-FBD385DC10F2}" type="presOf" srcId="{5977FEFA-610A-426F-89EE-BC05C8684458}" destId="{31CE44FE-A703-4E55-9BDE-E8A8FB328039}" srcOrd="0" destOrd="0" presId="urn:microsoft.com/office/officeart/2005/8/layout/pyramid3"/>
    <dgm:cxn modelId="{92E3D04F-568A-4111-8040-2E8297B03DF9}" type="presOf" srcId="{06FABB6F-C49A-421A-82EB-DEBB281844BD}" destId="{EABC7033-7045-461B-8DDD-EACCAAF04F5E}" srcOrd="0" destOrd="0" presId="urn:microsoft.com/office/officeart/2005/8/layout/pyramid3"/>
    <dgm:cxn modelId="{C9419942-71AA-4DF2-B553-BC008B9B20B4}" srcId="{FB4BAA93-E415-41FC-9CE3-514A848BFB2C}" destId="{ABC1705A-0062-498F-A1FF-EF6860C07002}" srcOrd="1" destOrd="0" parTransId="{D27CCC4C-90E3-4010-B3D3-9533DA758534}" sibTransId="{DF29CC61-02BB-4B19-8B2D-9286D1B4BED0}"/>
    <dgm:cxn modelId="{EC7C48EA-2DD2-44FE-AB53-5126EE8228F0}" type="presParOf" srcId="{E98B2032-68CE-433D-865B-73E9AF520C9C}" destId="{D2D1A03C-010A-4683-B96F-64077E29116C}" srcOrd="0" destOrd="0" presId="urn:microsoft.com/office/officeart/2005/8/layout/pyramid3"/>
    <dgm:cxn modelId="{1CAB7F4F-F52A-49EF-9D3B-58E19B65B33A}" type="presParOf" srcId="{D2D1A03C-010A-4683-B96F-64077E29116C}" destId="{EABC7033-7045-461B-8DDD-EACCAAF04F5E}" srcOrd="0" destOrd="0" presId="urn:microsoft.com/office/officeart/2005/8/layout/pyramid3"/>
    <dgm:cxn modelId="{5E144DE1-4FE1-4EA3-8567-D3E4443CCFF3}" type="presParOf" srcId="{D2D1A03C-010A-4683-B96F-64077E29116C}" destId="{2B2B4E24-C1D4-451D-BA08-BD156D7F2141}" srcOrd="1" destOrd="0" presId="urn:microsoft.com/office/officeart/2005/8/layout/pyramid3"/>
    <dgm:cxn modelId="{756337C1-F190-4B9B-A5EA-26AEEB5DA502}" type="presParOf" srcId="{E98B2032-68CE-433D-865B-73E9AF520C9C}" destId="{DB7B795E-CD9B-4395-AADE-AC079A71FEAC}" srcOrd="1" destOrd="0" presId="urn:microsoft.com/office/officeart/2005/8/layout/pyramid3"/>
    <dgm:cxn modelId="{B3A0168D-F0F0-47A8-99DE-1564205AC04F}" type="presParOf" srcId="{DB7B795E-CD9B-4395-AADE-AC079A71FEAC}" destId="{601ADDF7-EEC0-4A10-923B-13FEBCBD367B}" srcOrd="0" destOrd="0" presId="urn:microsoft.com/office/officeart/2005/8/layout/pyramid3"/>
    <dgm:cxn modelId="{509728B1-DE59-4BAE-8FD8-345BECBD6B4D}" type="presParOf" srcId="{DB7B795E-CD9B-4395-AADE-AC079A71FEAC}" destId="{891405B9-C2FC-430C-8B54-0A388C610A23}" srcOrd="1" destOrd="0" presId="urn:microsoft.com/office/officeart/2005/8/layout/pyramid3"/>
    <dgm:cxn modelId="{A06C43F8-FE5E-461F-8C2B-AC0BBCAD9A0B}" type="presParOf" srcId="{E98B2032-68CE-433D-865B-73E9AF520C9C}" destId="{202AA25A-7335-421A-ACA3-8DD2727FC9A7}" srcOrd="2" destOrd="0" presId="urn:microsoft.com/office/officeart/2005/8/layout/pyramid3"/>
    <dgm:cxn modelId="{46A03E1A-F237-45CF-9B3A-19EA7FF53E33}" type="presParOf" srcId="{202AA25A-7335-421A-ACA3-8DD2727FC9A7}" destId="{99D99194-93EF-4127-81D1-23C11DE17102}" srcOrd="0" destOrd="0" presId="urn:microsoft.com/office/officeart/2005/8/layout/pyramid3"/>
    <dgm:cxn modelId="{A76350FE-42B1-412C-BB60-7202B5E5D12B}" type="presParOf" srcId="{202AA25A-7335-421A-ACA3-8DD2727FC9A7}" destId="{03E25B16-6846-4366-AA4C-36A46973BECE}" srcOrd="1" destOrd="0" presId="urn:microsoft.com/office/officeart/2005/8/layout/pyramid3"/>
    <dgm:cxn modelId="{8A6CF6B6-23EC-469A-84E2-578992EC4F0F}" type="presParOf" srcId="{E98B2032-68CE-433D-865B-73E9AF520C9C}" destId="{E60C94C2-E0D7-47A9-A63B-E9B0BB36C173}" srcOrd="3" destOrd="0" presId="urn:microsoft.com/office/officeart/2005/8/layout/pyramid3"/>
    <dgm:cxn modelId="{7ACE533D-B892-4921-B38F-3C93FFDCF605}" type="presParOf" srcId="{E60C94C2-E0D7-47A9-A63B-E9B0BB36C173}" destId="{31CE44FE-A703-4E55-9BDE-E8A8FB328039}" srcOrd="0" destOrd="0" presId="urn:microsoft.com/office/officeart/2005/8/layout/pyramid3"/>
    <dgm:cxn modelId="{6352C294-1049-432F-80A8-5200A5D90596}" type="presParOf" srcId="{E60C94C2-E0D7-47A9-A63B-E9B0BB36C173}" destId="{DDF3EC97-450E-45ED-9BD6-32F462E00132}" srcOrd="1" destOrd="0" presId="urn:microsoft.com/office/officeart/2005/8/layout/pyramid3"/>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7033-7045-461B-8DDD-EACCAAF04F5E}">
      <dsp:nvSpPr>
        <dsp:cNvPr id="0" name=""/>
        <dsp:cNvSpPr/>
      </dsp:nvSpPr>
      <dsp:spPr>
        <a:xfrm rot="10800000">
          <a:off x="0" y="0"/>
          <a:ext cx="5844548" cy="751862"/>
        </a:xfrm>
        <a:prstGeom prst="trapezoid">
          <a:avLst>
            <a:gd name="adj" fmla="val 8921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1,070,840 new cases of HCV identified with birth-cohort screening</a:t>
          </a:r>
          <a:endParaRPr lang="en-US" sz="1900" kern="1200" dirty="0">
            <a:solidFill>
              <a:schemeClr val="tx1"/>
            </a:solidFill>
          </a:endParaRPr>
        </a:p>
      </dsp:txBody>
      <dsp:txXfrm rot="-10800000">
        <a:off x="1022795" y="0"/>
        <a:ext cx="3798956" cy="751862"/>
      </dsp:txXfrm>
    </dsp:sp>
    <dsp:sp modelId="{601ADDF7-EEC0-4A10-923B-13FEBCBD367B}">
      <dsp:nvSpPr>
        <dsp:cNvPr id="0" name=""/>
        <dsp:cNvSpPr/>
      </dsp:nvSpPr>
      <dsp:spPr>
        <a:xfrm rot="10800000">
          <a:off x="670791" y="751862"/>
          <a:ext cx="4502964" cy="556528"/>
        </a:xfrm>
        <a:prstGeom prst="trapezoid">
          <a:avLst>
            <a:gd name="adj" fmla="val 89217"/>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552,000 patients treated</a:t>
          </a:r>
          <a:endParaRPr lang="en-US" sz="2000" kern="1200" dirty="0">
            <a:solidFill>
              <a:schemeClr val="tx1"/>
            </a:solidFill>
          </a:endParaRPr>
        </a:p>
      </dsp:txBody>
      <dsp:txXfrm rot="-10800000">
        <a:off x="1458810" y="751862"/>
        <a:ext cx="2926926" cy="556528"/>
      </dsp:txXfrm>
    </dsp:sp>
    <dsp:sp modelId="{99D99194-93EF-4127-81D1-23C11DE17102}">
      <dsp:nvSpPr>
        <dsp:cNvPr id="0" name=""/>
        <dsp:cNvSpPr/>
      </dsp:nvSpPr>
      <dsp:spPr>
        <a:xfrm rot="10800000">
          <a:off x="1167312" y="1308391"/>
          <a:ext cx="3509923" cy="554876"/>
        </a:xfrm>
        <a:prstGeom prst="trapezoid">
          <a:avLst>
            <a:gd name="adj" fmla="val 89217"/>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364,000 patients cured</a:t>
          </a:r>
          <a:r>
            <a:rPr lang="en-US" sz="2000" kern="1200" baseline="30000" dirty="0" smtClean="0">
              <a:solidFill>
                <a:schemeClr val="bg1"/>
              </a:solidFill>
            </a:rPr>
            <a:t>*</a:t>
          </a:r>
          <a:r>
            <a:rPr lang="en-US" sz="2000" kern="1200" dirty="0" smtClean="0">
              <a:solidFill>
                <a:schemeClr val="bg1"/>
              </a:solidFill>
            </a:rPr>
            <a:t> </a:t>
          </a:r>
          <a:endParaRPr lang="en-US" sz="2000" kern="1200" dirty="0">
            <a:solidFill>
              <a:schemeClr val="bg1"/>
            </a:solidFill>
          </a:endParaRPr>
        </a:p>
      </dsp:txBody>
      <dsp:txXfrm rot="-10800000">
        <a:off x="1781548" y="1308391"/>
        <a:ext cx="2281450" cy="554876"/>
      </dsp:txXfrm>
    </dsp:sp>
    <dsp:sp modelId="{31CE44FE-A703-4E55-9BDE-E8A8FB328039}">
      <dsp:nvSpPr>
        <dsp:cNvPr id="0" name=""/>
        <dsp:cNvSpPr/>
      </dsp:nvSpPr>
      <dsp:spPr>
        <a:xfrm rot="10800000">
          <a:off x="1662358" y="1863267"/>
          <a:ext cx="2519831" cy="1412187"/>
        </a:xfrm>
        <a:prstGeom prst="trapezoid">
          <a:avLst>
            <a:gd name="adj" fmla="val 89217"/>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r>
            <a:rPr lang="en-US" sz="2000" kern="1200" dirty="0" smtClean="0">
              <a:solidFill>
                <a:schemeClr val="bg1"/>
              </a:solidFill>
            </a:rPr>
            <a:t>121,000 deaths </a:t>
          </a:r>
          <a:br>
            <a:rPr lang="en-US" sz="2000" kern="1200" dirty="0" smtClean="0">
              <a:solidFill>
                <a:schemeClr val="bg1"/>
              </a:solidFill>
            </a:rPr>
          </a:br>
          <a:r>
            <a:rPr lang="en-US" sz="2000" kern="1200" dirty="0" smtClean="0">
              <a:solidFill>
                <a:schemeClr val="bg1"/>
              </a:solidFill>
            </a:rPr>
            <a:t>averted</a:t>
          </a:r>
          <a:r>
            <a:rPr lang="en-US" sz="2000" kern="1200" baseline="30000" dirty="0" smtClean="0">
              <a:solidFill>
                <a:schemeClr val="bg1"/>
              </a:solidFill>
            </a:rPr>
            <a:t>†</a:t>
          </a:r>
          <a:endParaRPr lang="en-US" sz="1200" kern="1200" baseline="30000" dirty="0">
            <a:solidFill>
              <a:schemeClr val="bg1"/>
            </a:solidFill>
          </a:endParaRPr>
        </a:p>
      </dsp:txBody>
      <dsp:txXfrm rot="-10800000">
        <a:off x="1662358" y="1863267"/>
        <a:ext cx="2519831" cy="1412187"/>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C206713-6B6D-484F-991A-974DBA88CBF7}" type="datetimeFigureOut">
              <a:rPr lang="en-US" smtClean="0"/>
              <a:t>7/28/2016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C8431AB9-543A-4E87-926E-D29B287B2311}" type="slidenum">
              <a:rPr lang="en-US" smtClean="0"/>
              <a:t>‹#›</a:t>
            </a:fld>
            <a:endParaRPr lang="en-US"/>
          </a:p>
        </p:txBody>
      </p:sp>
    </p:spTree>
    <p:extLst>
      <p:ext uri="{BB962C8B-B14F-4D97-AF65-F5344CB8AC3E}">
        <p14:creationId xmlns:p14="http://schemas.microsoft.com/office/powerpoint/2010/main" val="36407060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8C2A681-CCC1-4C88-BEF4-03029C2D9804}" type="datetimeFigureOut">
              <a:rPr lang="en-US" smtClean="0"/>
              <a:t>7/28/2016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D9AAD0D-AA66-45DE-AEB9-117A706DAE14}" type="slidenum">
              <a:rPr lang="en-US" smtClean="0"/>
              <a:t>‹#›</a:t>
            </a:fld>
            <a:endParaRPr lang="en-US"/>
          </a:p>
        </p:txBody>
      </p:sp>
    </p:spTree>
    <p:extLst>
      <p:ext uri="{BB962C8B-B14F-4D97-AF65-F5344CB8AC3E}">
        <p14:creationId xmlns:p14="http://schemas.microsoft.com/office/powerpoint/2010/main" val="1170672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AAD0D-AA66-45DE-AEB9-117A706DAE14}"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460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701677" y="4416425"/>
            <a:ext cx="5956300" cy="4819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0958" indent="-180958"/>
            <a:r>
              <a:rPr lang="en-US" altLang="en-US" sz="800" b="1" dirty="0">
                <a:latin typeface="Arial" charset="0"/>
                <a:cs typeface="Arial" charset="0"/>
              </a:rPr>
              <a:t>Transition</a:t>
            </a:r>
          </a:p>
          <a:p>
            <a:pPr marL="180958" indent="-180958">
              <a:buFontTx/>
              <a:buChar char="•"/>
            </a:pPr>
            <a:r>
              <a:rPr lang="en-US" altLang="en-US" sz="800" dirty="0">
                <a:latin typeface="Arial" charset="0"/>
                <a:cs typeface="Arial" charset="0"/>
              </a:rPr>
              <a:t>This graph shows the follow-up HCV-related costs, medical costs, and total costs for treated and untreated chronic HCV patients with noncirrhotic disease (NCD), compensated cirrhosis (CC), and end-stage liver disease (ESLD).</a:t>
            </a:r>
          </a:p>
          <a:p>
            <a:pPr marL="180958" indent="-180958"/>
            <a:endParaRPr lang="en-US" altLang="en-US" sz="800" b="1" dirty="0">
              <a:latin typeface="Arial" charset="0"/>
              <a:cs typeface="Arial" charset="0"/>
            </a:endParaRPr>
          </a:p>
          <a:p>
            <a:pPr marL="180958" indent="-180958"/>
            <a:r>
              <a:rPr lang="en-US" altLang="en-US" sz="800" b="1" dirty="0">
                <a:latin typeface="Arial" charset="0"/>
                <a:cs typeface="Arial" charset="0"/>
              </a:rPr>
              <a:t>Main Message</a:t>
            </a:r>
          </a:p>
          <a:p>
            <a:pPr marL="180958" indent="-180958">
              <a:buFontTx/>
              <a:buChar char="•"/>
            </a:pPr>
            <a:r>
              <a:rPr lang="en-US" altLang="en-US" sz="800" dirty="0">
                <a:latin typeface="Arial" charset="0"/>
                <a:cs typeface="Arial" charset="0"/>
              </a:rPr>
              <a:t>Mean HCV-related per-patient-per-month (PPPM) costs (2010 $US) were significantly lower among treated patients in all groups.</a:t>
            </a:r>
          </a:p>
          <a:p>
            <a:pPr marL="180958" indent="-180958">
              <a:buFontTx/>
              <a:buChar char="•"/>
            </a:pPr>
            <a:r>
              <a:rPr lang="en-US" altLang="en-US" sz="800" dirty="0">
                <a:latin typeface="Arial" charset="0"/>
                <a:cs typeface="Arial" charset="0"/>
              </a:rPr>
              <a:t>Mean follow-up medical PPPM costs were significantly lower among treated versus untreated NCD and ESLD patients, but not CC patients. The CC sample size was small (only 7% of patients).</a:t>
            </a:r>
          </a:p>
          <a:p>
            <a:pPr marL="180958" indent="-180958">
              <a:buFontTx/>
              <a:buChar char="•"/>
            </a:pPr>
            <a:r>
              <a:rPr lang="en-US" altLang="en-US" sz="800" dirty="0">
                <a:latin typeface="Arial" charset="0"/>
                <a:cs typeface="Arial" charset="0"/>
              </a:rPr>
              <a:t>Mean PPPM costs increased with HCV disease severity. Follow-up costs were 5+ times higher for untreated ESLD versus treated NCD.</a:t>
            </a:r>
          </a:p>
          <a:p>
            <a:pPr marL="180958" indent="-180958">
              <a:buFontTx/>
              <a:buChar char="•"/>
            </a:pPr>
            <a:r>
              <a:rPr lang="en-US" altLang="en-US" sz="800" dirty="0">
                <a:latin typeface="Arial" charset="0"/>
                <a:cs typeface="Arial" charset="0"/>
              </a:rPr>
              <a:t>Total healthcare costs were significantly lower among treated versus untreated NCD and ESLD patients, but not CC patients.</a:t>
            </a:r>
          </a:p>
          <a:p>
            <a:pPr marL="180958" indent="-180958"/>
            <a:endParaRPr lang="en-US" altLang="en-US" sz="800" b="1" dirty="0">
              <a:latin typeface="Arial" charset="0"/>
              <a:cs typeface="Arial" charset="0"/>
            </a:endParaRPr>
          </a:p>
          <a:p>
            <a:pPr marL="180958" indent="-180958"/>
            <a:r>
              <a:rPr lang="en-US" altLang="en-US" sz="800" b="1" dirty="0">
                <a:latin typeface="Arial" charset="0"/>
                <a:cs typeface="Arial" charset="0"/>
              </a:rPr>
              <a:t>Background</a:t>
            </a:r>
          </a:p>
          <a:p>
            <a:pPr marL="180958" indent="-180958">
              <a:buFontTx/>
              <a:buChar char="•"/>
            </a:pPr>
            <a:r>
              <a:rPr lang="en-US" altLang="en-US" sz="800" dirty="0">
                <a:latin typeface="Arial" charset="0"/>
                <a:cs typeface="Arial" charset="0"/>
              </a:rPr>
              <a:t>Costs (data from US private insurance database) were adjusted for demographic characteristics, comorbidities, index year, geographical region, and treatment.</a:t>
            </a:r>
            <a:endParaRPr lang="en-US" altLang="en-US" sz="800" u="sng" dirty="0">
              <a:latin typeface="Arial" charset="0"/>
              <a:cs typeface="Arial" charset="0"/>
            </a:endParaRPr>
          </a:p>
          <a:p>
            <a:pPr marL="180958" indent="-180958">
              <a:buFontTx/>
              <a:buChar char="•"/>
            </a:pPr>
            <a:r>
              <a:rPr lang="en-US" altLang="en-US" sz="800" u="sng" dirty="0">
                <a:latin typeface="Arial" charset="0"/>
                <a:cs typeface="Arial" charset="0"/>
              </a:rPr>
              <a:t>Adjusted costs (shown on the slide)</a:t>
            </a:r>
          </a:p>
          <a:p>
            <a:pPr marL="638113" lvl="2" indent="-180958">
              <a:spcBef>
                <a:spcPct val="0"/>
              </a:spcBef>
              <a:buFontTx/>
              <a:buChar char="•"/>
            </a:pPr>
            <a:r>
              <a:rPr lang="en-US" altLang="en-US" sz="800" dirty="0">
                <a:latin typeface="Arial" charset="0"/>
                <a:cs typeface="Arial" charset="0"/>
              </a:rPr>
              <a:t>Mean follow-up PPPM costs were significantly lower among treated versus untreated NCD and ESLD patients, but not CC patients (NCD: 35% lower; ESLD: 31% lower; CC: 24% lower). </a:t>
            </a:r>
          </a:p>
          <a:p>
            <a:pPr marL="180958" indent="-180958">
              <a:buFontTx/>
              <a:buChar char="•"/>
            </a:pPr>
            <a:r>
              <a:rPr lang="en-US" altLang="en-US" sz="800" u="sng" dirty="0">
                <a:latin typeface="Arial" charset="0"/>
                <a:cs typeface="Arial" charset="0"/>
              </a:rPr>
              <a:t>Unadjusted costs </a:t>
            </a:r>
          </a:p>
          <a:p>
            <a:pPr marL="638113" lvl="2" indent="-180958">
              <a:spcBef>
                <a:spcPct val="0"/>
              </a:spcBef>
              <a:buFontTx/>
              <a:buChar char="•"/>
            </a:pPr>
            <a:r>
              <a:rPr lang="en-US" altLang="en-US" sz="800" dirty="0">
                <a:latin typeface="Arial" charset="0"/>
                <a:cs typeface="Arial" charset="0"/>
              </a:rPr>
              <a:t>Mean follow-up PPPM costs were significantly lower among treated versus untreated NCD and ESLD patients, but not CC patients. </a:t>
            </a:r>
          </a:p>
          <a:p>
            <a:pPr marL="1095269" lvl="4" indent="-180958">
              <a:spcBef>
                <a:spcPct val="0"/>
              </a:spcBef>
              <a:buFontTx/>
              <a:buChar char="•"/>
            </a:pPr>
            <a:r>
              <a:rPr lang="en-US" altLang="en-US" sz="800" dirty="0">
                <a:latin typeface="Arial" charset="0"/>
                <a:cs typeface="Arial" charset="0"/>
              </a:rPr>
              <a:t>NCD: 35% lower ($900 versus $1378 untreated; </a:t>
            </a:r>
            <a:r>
              <a:rPr lang="en-US" altLang="en-US" sz="800" i="1" dirty="0">
                <a:latin typeface="Arial" charset="0"/>
                <a:cs typeface="Arial" charset="0"/>
              </a:rPr>
              <a:t>P</a:t>
            </a:r>
            <a:r>
              <a:rPr lang="en-US" altLang="en-US" sz="800" dirty="0">
                <a:latin typeface="Arial" charset="0"/>
                <a:cs typeface="Arial" charset="0"/>
              </a:rPr>
              <a:t>&lt;.001).</a:t>
            </a:r>
          </a:p>
          <a:p>
            <a:pPr marL="1095269" lvl="4" indent="-180958">
              <a:spcBef>
                <a:spcPct val="0"/>
              </a:spcBef>
              <a:buFontTx/>
              <a:buChar char="•"/>
            </a:pPr>
            <a:r>
              <a:rPr lang="en-US" altLang="en-US" sz="800" dirty="0">
                <a:latin typeface="Arial" charset="0"/>
                <a:cs typeface="Arial" charset="0"/>
              </a:rPr>
              <a:t>ESLD: 30% lower ($3634 versus $5071 untreated; </a:t>
            </a:r>
            <a:r>
              <a:rPr lang="en-US" altLang="en-US" sz="800" i="1" dirty="0">
                <a:latin typeface="Arial" charset="0"/>
                <a:cs typeface="Arial" charset="0"/>
              </a:rPr>
              <a:t>P</a:t>
            </a:r>
            <a:r>
              <a:rPr lang="en-US" altLang="en-US" sz="800" dirty="0">
                <a:latin typeface="Arial" charset="0"/>
                <a:cs typeface="Arial" charset="0"/>
              </a:rPr>
              <a:t>&lt;.001).</a:t>
            </a:r>
          </a:p>
          <a:p>
            <a:pPr marL="1095269" lvl="4" indent="-180958">
              <a:spcBef>
                <a:spcPct val="0"/>
              </a:spcBef>
              <a:buFontTx/>
              <a:buChar char="•"/>
            </a:pPr>
            <a:r>
              <a:rPr lang="en-US" altLang="en-US" sz="800" dirty="0">
                <a:latin typeface="Arial" charset="0"/>
                <a:cs typeface="Arial" charset="0"/>
              </a:rPr>
              <a:t>CC: 22% lower ($1404 versus $1795; </a:t>
            </a:r>
            <a:r>
              <a:rPr lang="en-US" altLang="en-US" sz="800" i="1" dirty="0">
                <a:latin typeface="Arial" charset="0"/>
                <a:cs typeface="Arial" charset="0"/>
              </a:rPr>
              <a:t>P</a:t>
            </a:r>
            <a:r>
              <a:rPr lang="en-US" altLang="en-US" sz="800" dirty="0">
                <a:latin typeface="Arial" charset="0"/>
                <a:cs typeface="Arial" charset="0"/>
              </a:rPr>
              <a:t>&lt;.071). </a:t>
            </a:r>
          </a:p>
          <a:p>
            <a:pPr marL="180958" indent="-180958">
              <a:spcBef>
                <a:spcPct val="0"/>
              </a:spcBef>
              <a:buFontTx/>
              <a:buChar char="•"/>
            </a:pPr>
            <a:r>
              <a:rPr lang="en-US" altLang="en-US" sz="800" dirty="0">
                <a:latin typeface="Arial" charset="0"/>
                <a:cs typeface="Arial" charset="0"/>
              </a:rPr>
              <a:t>Conditions or procedures used to assign patients to liver disease severity groups based on diagnosis or procedure codes</a:t>
            </a:r>
          </a:p>
          <a:p>
            <a:pPr marL="638113" lvl="2" indent="-180958">
              <a:spcBef>
                <a:spcPct val="0"/>
              </a:spcBef>
              <a:buFontTx/>
              <a:buChar char="•"/>
            </a:pPr>
            <a:r>
              <a:rPr lang="en-US" altLang="en-US" sz="800" dirty="0">
                <a:latin typeface="Arial" charset="0"/>
                <a:cs typeface="Arial" charset="0"/>
              </a:rPr>
              <a:t>NCD: No listed conditions or procedures.</a:t>
            </a:r>
          </a:p>
          <a:p>
            <a:pPr marL="638113" lvl="2" indent="-180958">
              <a:spcBef>
                <a:spcPct val="0"/>
              </a:spcBef>
              <a:buFontTx/>
              <a:buChar char="•"/>
            </a:pPr>
            <a:r>
              <a:rPr lang="en-US" altLang="en-US" sz="800" dirty="0">
                <a:latin typeface="Arial" charset="0"/>
                <a:cs typeface="Arial" charset="0"/>
              </a:rPr>
              <a:t>CC: Cirrhosis.</a:t>
            </a:r>
          </a:p>
          <a:p>
            <a:pPr marL="638113" lvl="2" indent="-180958">
              <a:spcBef>
                <a:spcPct val="0"/>
              </a:spcBef>
              <a:buFontTx/>
              <a:buChar char="•"/>
            </a:pPr>
            <a:r>
              <a:rPr lang="en-US" altLang="en-US" sz="800" dirty="0">
                <a:latin typeface="Arial" charset="0"/>
                <a:cs typeface="Arial" charset="0"/>
              </a:rPr>
              <a:t>ESLD: Liver transplant, HCC, liver failure including hepatorenal syndrome, hepatic encephalopathy, portal hypertension, esophageal varices, other gastrointestinal hemorrhage, ascites, other sequelae of chronic liver disease, abdominal paracentesis procedures, shunts and catheter procedures, treatment of varices, and portal decompression procedures.</a:t>
            </a:r>
          </a:p>
          <a:p>
            <a:pPr marL="180958" indent="-180958"/>
            <a:r>
              <a:rPr lang="en-US" altLang="en-US" sz="800" b="1" dirty="0">
                <a:latin typeface="Arial" charset="0"/>
                <a:cs typeface="Arial" charset="0"/>
              </a:rPr>
              <a:t>Reference</a:t>
            </a:r>
          </a:p>
          <a:p>
            <a:pPr marL="180958" indent="-180958"/>
            <a:r>
              <a:rPr lang="en-US" altLang="en-US" sz="800" dirty="0">
                <a:latin typeface="Arial" charset="0"/>
                <a:cs typeface="Arial" charset="0"/>
              </a:rPr>
              <a:t>Gordon SC, et al. </a:t>
            </a:r>
            <a:r>
              <a:rPr lang="en-US" altLang="en-US" sz="800" i="1" dirty="0">
                <a:latin typeface="Arial" charset="0"/>
                <a:cs typeface="Arial" charset="0"/>
              </a:rPr>
              <a:t>Aliment Pharmacol Ther</a:t>
            </a:r>
            <a:r>
              <a:rPr lang="en-US" altLang="en-US" sz="800" dirty="0">
                <a:latin typeface="Arial" charset="0"/>
                <a:cs typeface="Arial" charset="0"/>
              </a:rPr>
              <a:t>. 2013;38:784-793.</a:t>
            </a:r>
          </a:p>
          <a:p>
            <a:pPr marL="180958" indent="-180958"/>
            <a:endParaRPr lang="en-US" altLang="en-US" sz="800" dirty="0">
              <a:latin typeface="Arial" charset="0"/>
              <a:cs typeface="Arial" charset="0"/>
            </a:endParaRPr>
          </a:p>
          <a:p>
            <a:pPr marL="180958" indent="-180958"/>
            <a:endParaRPr lang="en-US" altLang="en-US" sz="800" b="1" dirty="0">
              <a:latin typeface="Arial" charset="0"/>
              <a:cs typeface="Arial" charset="0"/>
            </a:endParaRPr>
          </a:p>
        </p:txBody>
      </p:sp>
      <p:sp>
        <p:nvSpPr>
          <p:cNvPr id="57348" name="Slide Number Placeholder 3"/>
          <p:cNvSpPr txBox="1">
            <a:spLocks noGrp="1"/>
          </p:cNvSpPr>
          <p:nvPr/>
        </p:nvSpPr>
        <p:spPr bwMode="auto">
          <a:xfrm>
            <a:off x="3970340" y="8831265"/>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4" tIns="46574" rIns="93144" bIns="46574" anchor="b"/>
          <a:lstStyle>
            <a:lvl1pPr defTabSz="930275">
              <a:defRPr sz="1400" b="1">
                <a:solidFill>
                  <a:schemeClr val="tx1"/>
                </a:solidFill>
                <a:latin typeface="Arial" charset="0"/>
                <a:ea typeface="ＭＳ Ｐゴシック" pitchFamily="34" charset="-128"/>
              </a:defRPr>
            </a:lvl1pPr>
            <a:lvl2pPr marL="742950" indent="-285750" defTabSz="930275">
              <a:defRPr sz="1400" b="1">
                <a:solidFill>
                  <a:schemeClr val="tx1"/>
                </a:solidFill>
                <a:latin typeface="Arial" charset="0"/>
                <a:ea typeface="ＭＳ Ｐゴシック" pitchFamily="34" charset="-128"/>
              </a:defRPr>
            </a:lvl2pPr>
            <a:lvl3pPr marL="1143000" indent="-228600" defTabSz="930275">
              <a:defRPr sz="1400" b="1">
                <a:solidFill>
                  <a:schemeClr val="tx1"/>
                </a:solidFill>
                <a:latin typeface="Arial" charset="0"/>
                <a:ea typeface="ＭＳ Ｐゴシック" pitchFamily="34" charset="-128"/>
              </a:defRPr>
            </a:lvl3pPr>
            <a:lvl4pPr marL="1600200" indent="-228600" defTabSz="930275">
              <a:defRPr sz="1400" b="1">
                <a:solidFill>
                  <a:schemeClr val="tx1"/>
                </a:solidFill>
                <a:latin typeface="Arial" charset="0"/>
                <a:ea typeface="ＭＳ Ｐゴシック" pitchFamily="34" charset="-128"/>
              </a:defRPr>
            </a:lvl4pPr>
            <a:lvl5pPr marL="2057400" indent="-228600" defTabSz="930275">
              <a:defRPr sz="1400" b="1">
                <a:solidFill>
                  <a:schemeClr val="tx1"/>
                </a:solidFill>
                <a:latin typeface="Arial" charset="0"/>
                <a:ea typeface="ＭＳ Ｐゴシック" pitchFamily="34" charset="-128"/>
              </a:defRPr>
            </a:lvl5pPr>
            <a:lvl6pPr marL="2514600" indent="-228600" defTabSz="930275" eaLnBrk="0" fontAlgn="base" hangingPunct="0">
              <a:spcBef>
                <a:spcPct val="0"/>
              </a:spcBef>
              <a:spcAft>
                <a:spcPct val="0"/>
              </a:spcAft>
              <a:defRPr sz="1400" b="1">
                <a:solidFill>
                  <a:schemeClr val="tx1"/>
                </a:solidFill>
                <a:latin typeface="Arial" charset="0"/>
                <a:ea typeface="ＭＳ Ｐゴシック" pitchFamily="34" charset="-128"/>
              </a:defRPr>
            </a:lvl6pPr>
            <a:lvl7pPr marL="2971800" indent="-228600" defTabSz="930275" eaLnBrk="0" fontAlgn="base" hangingPunct="0">
              <a:spcBef>
                <a:spcPct val="0"/>
              </a:spcBef>
              <a:spcAft>
                <a:spcPct val="0"/>
              </a:spcAft>
              <a:defRPr sz="1400" b="1">
                <a:solidFill>
                  <a:schemeClr val="tx1"/>
                </a:solidFill>
                <a:latin typeface="Arial" charset="0"/>
                <a:ea typeface="ＭＳ Ｐゴシック" pitchFamily="34" charset="-128"/>
              </a:defRPr>
            </a:lvl7pPr>
            <a:lvl8pPr marL="3429000" indent="-228600" defTabSz="930275" eaLnBrk="0" fontAlgn="base" hangingPunct="0">
              <a:spcBef>
                <a:spcPct val="0"/>
              </a:spcBef>
              <a:spcAft>
                <a:spcPct val="0"/>
              </a:spcAft>
              <a:defRPr sz="1400" b="1">
                <a:solidFill>
                  <a:schemeClr val="tx1"/>
                </a:solidFill>
                <a:latin typeface="Arial" charset="0"/>
                <a:ea typeface="ＭＳ Ｐゴシック" pitchFamily="34" charset="-128"/>
              </a:defRPr>
            </a:lvl8pPr>
            <a:lvl9pPr marL="3886200" indent="-228600" defTabSz="930275" eaLnBrk="0" fontAlgn="base" hangingPunct="0">
              <a:spcBef>
                <a:spcPct val="0"/>
              </a:spcBef>
              <a:spcAft>
                <a:spcPct val="0"/>
              </a:spcAft>
              <a:defRPr sz="1400" b="1">
                <a:solidFill>
                  <a:schemeClr val="tx1"/>
                </a:solidFill>
                <a:latin typeface="Arial" charset="0"/>
                <a:ea typeface="ＭＳ Ｐゴシック" pitchFamily="34" charset="-128"/>
              </a:defRPr>
            </a:lvl9pPr>
          </a:lstStyle>
          <a:p>
            <a:pPr algn="r" eaLnBrk="1" hangingPunct="1"/>
            <a:fld id="{0F5D8D50-A618-437F-8074-657E72F3E7A3}" type="slidenum">
              <a:rPr lang="en-US" altLang="en-US" sz="1200" b="0">
                <a:solidFill>
                  <a:srgbClr val="000000"/>
                </a:solidFill>
                <a:cs typeface="Arial" charset="0"/>
              </a:rPr>
              <a:pPr algn="r" eaLnBrk="1" hangingPunct="1"/>
              <a:t>27</a:t>
            </a:fld>
            <a:endParaRPr lang="en-US" altLang="en-US" sz="1200" b="0" dirty="0">
              <a:solidFill>
                <a:srgbClr val="000000"/>
              </a:solidFill>
              <a:cs typeface="Arial" charset="0"/>
            </a:endParaRPr>
          </a:p>
        </p:txBody>
      </p:sp>
    </p:spTree>
    <p:extLst>
      <p:ext uri="{BB962C8B-B14F-4D97-AF65-F5344CB8AC3E}">
        <p14:creationId xmlns:p14="http://schemas.microsoft.com/office/powerpoint/2010/main" val="1921868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altLang="en-US" sz="900" b="1" dirty="0">
                <a:latin typeface="Arial" panose="020B0604020202020204" pitchFamily="34" charset="0"/>
                <a:ea typeface="MS PGothic" panose="020B0600070205080204" pitchFamily="34" charset="-128"/>
                <a:cs typeface="Arial" panose="020B0604020202020204" pitchFamily="34" charset="0"/>
              </a:rPr>
              <a:t>Transition</a:t>
            </a:r>
          </a:p>
          <a:p>
            <a:pPr marL="171425" indent="-171425">
              <a:buFont typeface="Arial" panose="020B0604020202020204" pitchFamily="34" charset="0"/>
              <a:buChar char="•"/>
              <a:defRPr/>
            </a:pPr>
            <a:r>
              <a:rPr lang="en-US" altLang="en-US" sz="900" dirty="0">
                <a:latin typeface="Arial" panose="020B0604020202020204" pitchFamily="34" charset="0"/>
                <a:ea typeface="MS PGothic" panose="020B0600070205080204" pitchFamily="34" charset="-128"/>
                <a:cs typeface="Arial" panose="020B0604020202020204" pitchFamily="34" charset="0"/>
              </a:rPr>
              <a:t>This slide shows that achieving SVR may improve quality-of-life scores.</a:t>
            </a:r>
          </a:p>
          <a:p>
            <a:pPr marL="171425" indent="-171425">
              <a:buFont typeface="Arial" panose="020B0604020202020204" pitchFamily="34" charset="0"/>
              <a:buChar char="•"/>
              <a:defRPr/>
            </a:pPr>
            <a:endParaRPr lang="en-US" altLang="en-US" sz="900" b="1" dirty="0">
              <a:latin typeface="Arial" panose="020B0604020202020204" pitchFamily="34" charset="0"/>
              <a:ea typeface="MS PGothic" panose="020B0600070205080204" pitchFamily="34" charset="-128"/>
              <a:cs typeface="Arial" panose="020B0604020202020204" pitchFamily="34" charset="0"/>
            </a:endParaRPr>
          </a:p>
          <a:p>
            <a:pPr>
              <a:defRPr/>
            </a:pPr>
            <a:r>
              <a:rPr lang="en-US" altLang="en-US" sz="900" b="1" dirty="0">
                <a:latin typeface="Arial" panose="020B0604020202020204" pitchFamily="34" charset="0"/>
                <a:ea typeface="MS PGothic" panose="020B0600070205080204" pitchFamily="34" charset="-128"/>
                <a:cs typeface="Arial" panose="020B0604020202020204" pitchFamily="34" charset="0"/>
              </a:rPr>
              <a:t>Main Message</a:t>
            </a:r>
          </a:p>
          <a:p>
            <a:pPr marL="171425" indent="-171425">
              <a:buFont typeface="Arial" panose="020B0604020202020204" pitchFamily="34" charset="0"/>
              <a:buChar char="•"/>
              <a:defRPr/>
            </a:pPr>
            <a:r>
              <a:rPr lang="en-US" altLang="en-US" sz="900" dirty="0">
                <a:latin typeface="Arial" panose="020B0604020202020204" pitchFamily="34" charset="0"/>
                <a:ea typeface="MS PGothic" panose="020B0600070205080204" pitchFamily="34" charset="-128"/>
                <a:cs typeface="Arial" panose="020B0604020202020204" pitchFamily="34" charset="0"/>
              </a:rPr>
              <a:t>Patients who achieved SVR reported significantly higher scores than treatment failures on all domains of the SF-36.</a:t>
            </a:r>
            <a:endParaRPr lang="en-US" altLang="en-US" sz="900" baseline="30000" dirty="0">
              <a:latin typeface="Arial" panose="020B0604020202020204" pitchFamily="34" charset="0"/>
              <a:ea typeface="MS PGothic" panose="020B0600070205080204" pitchFamily="34" charset="-128"/>
              <a:cs typeface="Arial" panose="020B0604020202020204" pitchFamily="34" charset="0"/>
            </a:endParaRPr>
          </a:p>
          <a:p>
            <a:pPr marL="171425" indent="-171425">
              <a:buFont typeface="Arial" panose="020B0604020202020204" pitchFamily="34" charset="0"/>
              <a:buChar char="•"/>
              <a:defRPr/>
            </a:pPr>
            <a:endParaRPr lang="en-US" altLang="en-US" sz="900" dirty="0">
              <a:latin typeface="Arial" panose="020B0604020202020204" pitchFamily="34" charset="0"/>
              <a:ea typeface="MS PGothic" panose="020B0600070205080204" pitchFamily="34" charset="-128"/>
              <a:cs typeface="Arial" panose="020B0604020202020204" pitchFamily="34" charset="0"/>
            </a:endParaRPr>
          </a:p>
          <a:p>
            <a:pPr>
              <a:buFont typeface="Arial" panose="020B0604020202020204" pitchFamily="34" charset="0"/>
              <a:buNone/>
              <a:defRPr/>
            </a:pPr>
            <a:r>
              <a:rPr lang="en-US" altLang="en-US" sz="900" b="1" dirty="0">
                <a:latin typeface="Arial" panose="020B0604020202020204" pitchFamily="34" charset="0"/>
                <a:ea typeface="MS PGothic" panose="020B0600070205080204" pitchFamily="34" charset="-128"/>
                <a:cs typeface="Arial" panose="020B0604020202020204" pitchFamily="34" charset="0"/>
              </a:rPr>
              <a:t>Background</a:t>
            </a:r>
          </a:p>
          <a:p>
            <a:pPr marL="171425" indent="-171425">
              <a:buFont typeface="Arial" panose="020B0604020202020204" pitchFamily="34" charset="0"/>
              <a:buChar char="•"/>
              <a:defRPr/>
            </a:pPr>
            <a:r>
              <a:rPr lang="en-US" altLang="en-US" sz="900" dirty="0">
                <a:latin typeface="Arial" panose="020B0604020202020204" pitchFamily="34" charset="0"/>
                <a:ea typeface="MS PGothic" panose="020B0600070205080204" pitchFamily="34" charset="-128"/>
                <a:cs typeface="Arial" panose="020B0604020202020204" pitchFamily="34" charset="0"/>
              </a:rPr>
              <a:t>This analysis was based on a cross-sectional administration of questionnaires and on a retrospective review of medical records. It was part of a larger study examining the quality-of-life burden of HCV in a community-dwelling population.</a:t>
            </a:r>
          </a:p>
          <a:p>
            <a:pPr marL="628555" lvl="1" indent="-171425">
              <a:buFont typeface="Arial" panose="020B0604020202020204" pitchFamily="34" charset="0"/>
              <a:buChar char="•"/>
              <a:defRPr/>
            </a:pPr>
            <a:r>
              <a:rPr lang="en-US" altLang="en-US" sz="900" dirty="0">
                <a:latin typeface="Arial" panose="020B0604020202020204" pitchFamily="34" charset="0"/>
                <a:ea typeface="MS PGothic" panose="020B0600070205080204" pitchFamily="34" charset="-128"/>
                <a:cs typeface="Arial" panose="020B0604020202020204" pitchFamily="34" charset="0"/>
              </a:rPr>
              <a:t>A convenience sample was made up of 657 CHC patients from 5 healthcare settings in Vancouver, British Columbia, who were treated from 2006-2008. Of these, 235 subjects were included in the analysis (133 responders and 102 treatment failures).</a:t>
            </a:r>
          </a:p>
          <a:p>
            <a:pPr marL="171425" indent="-171425" eaLnBrk="1" hangingPunct="1">
              <a:spcBef>
                <a:spcPct val="0"/>
              </a:spcBef>
              <a:buFont typeface="Arial" panose="020B0604020202020204" pitchFamily="34" charset="0"/>
              <a:buChar char="•"/>
              <a:defRPr/>
            </a:pPr>
            <a:r>
              <a:rPr lang="en-US" altLang="en-US" sz="900" dirty="0">
                <a:solidFill>
                  <a:srgbClr val="000000"/>
                </a:solidFill>
                <a:latin typeface="Arial" panose="020B0604020202020204" pitchFamily="34" charset="0"/>
                <a:ea typeface="MS PGothic" panose="020B0600070205080204" pitchFamily="34" charset="-128"/>
                <a:cs typeface="Arial" panose="020B0604020202020204" pitchFamily="34" charset="0"/>
              </a:rPr>
              <a:t>After adjustment for age, sex, ethnicity, marital status, education, Charlson comorbidity, and Index of Coexistence Disease scores using multivariable linear regression, SVR was significantly associated with higher SF-6D score (0.05; 95% confidence interval [CI], 0.02, 0.08), physical summary score (5.73; 95% CI, 3.24, 8.22), and mental summary score (5.22; 95% CI, 2.07, 8.37).</a:t>
            </a:r>
          </a:p>
          <a:p>
            <a:pPr marL="171425" indent="-171425" eaLnBrk="1" hangingPunct="1">
              <a:spcBef>
                <a:spcPct val="0"/>
              </a:spcBef>
              <a:buFont typeface="Arial" panose="020B0604020202020204" pitchFamily="34" charset="0"/>
              <a:buChar char="•"/>
              <a:defRPr/>
            </a:pPr>
            <a:endParaRPr lang="en-US" altLang="en-US" sz="9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marL="171425" indent="-171425" eaLnBrk="1" hangingPunct="1">
              <a:spcBef>
                <a:spcPct val="0"/>
              </a:spcBef>
              <a:buFont typeface="Arial" panose="020B0604020202020204" pitchFamily="34" charset="0"/>
              <a:buChar char="•"/>
              <a:defRPr/>
            </a:pPr>
            <a:endParaRPr lang="en-US" altLang="en-US" sz="900" dirty="0">
              <a:solidFill>
                <a:srgbClr val="000000"/>
              </a:solidFill>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buFont typeface="Arial" panose="020B0604020202020204" pitchFamily="34" charset="0"/>
              <a:buNone/>
              <a:defRPr/>
            </a:pPr>
            <a:r>
              <a:rPr lang="en-US" altLang="en-US" sz="900" b="1" dirty="0">
                <a:solidFill>
                  <a:srgbClr val="000000"/>
                </a:solidFill>
                <a:latin typeface="Arial" panose="020B0604020202020204" pitchFamily="34" charset="0"/>
                <a:ea typeface="MS PGothic" panose="020B0600070205080204" pitchFamily="34" charset="-128"/>
                <a:cs typeface="Arial" panose="020B0604020202020204" pitchFamily="34" charset="0"/>
              </a:rPr>
              <a:t>Reference</a:t>
            </a:r>
          </a:p>
          <a:p>
            <a:pPr eaLnBrk="1" hangingPunct="1">
              <a:spcBef>
                <a:spcPct val="0"/>
              </a:spcBef>
              <a:defRPr/>
            </a:pPr>
            <a:r>
              <a:rPr lang="en-US" altLang="en-US" sz="900" dirty="0">
                <a:solidFill>
                  <a:srgbClr val="000000"/>
                </a:solidFill>
                <a:latin typeface="Arial" panose="020B0604020202020204" pitchFamily="34" charset="0"/>
                <a:ea typeface="MS PGothic" panose="020B0600070205080204" pitchFamily="34" charset="-128"/>
                <a:cs typeface="Arial" panose="020B0604020202020204" pitchFamily="34" charset="0"/>
              </a:rPr>
              <a:t>John-Baptiste AJ, et al. </a:t>
            </a:r>
            <a:r>
              <a:rPr lang="en-US" altLang="en-US" sz="900" i="1" dirty="0">
                <a:solidFill>
                  <a:srgbClr val="000000"/>
                </a:solidFill>
                <a:latin typeface="Arial" panose="020B0604020202020204" pitchFamily="34" charset="0"/>
                <a:ea typeface="MS PGothic" panose="020B0600070205080204" pitchFamily="34" charset="-128"/>
                <a:cs typeface="Arial" panose="020B0604020202020204" pitchFamily="34" charset="0"/>
              </a:rPr>
              <a:t>Am J Gastroenterol. </a:t>
            </a:r>
            <a:r>
              <a:rPr lang="en-US" altLang="en-US" sz="900" dirty="0">
                <a:solidFill>
                  <a:srgbClr val="000000"/>
                </a:solidFill>
                <a:latin typeface="Arial" panose="020B0604020202020204" pitchFamily="34" charset="0"/>
                <a:ea typeface="MS PGothic" panose="020B0600070205080204" pitchFamily="34" charset="-128"/>
                <a:cs typeface="Arial" panose="020B0604020202020204" pitchFamily="34" charset="0"/>
              </a:rPr>
              <a:t>2009;104:2439-2448.</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7">
              <a:defRPr sz="1400" b="1">
                <a:solidFill>
                  <a:schemeClr val="tx1"/>
                </a:solidFill>
                <a:latin typeface="Arial" charset="0"/>
                <a:ea typeface="ＭＳ Ｐゴシック" pitchFamily="34" charset="-128"/>
              </a:defRPr>
            </a:lvl1pPr>
            <a:lvl2pPr marL="741291" indent="-284136" defTabSz="917487">
              <a:defRPr sz="1400" b="1">
                <a:solidFill>
                  <a:schemeClr val="tx1"/>
                </a:solidFill>
                <a:latin typeface="Arial" charset="0"/>
                <a:ea typeface="ＭＳ Ｐゴシック" pitchFamily="34" charset="-128"/>
              </a:defRPr>
            </a:lvl2pPr>
            <a:lvl3pPr marL="1141303" indent="-226991" defTabSz="917487">
              <a:defRPr sz="1400" b="1">
                <a:solidFill>
                  <a:schemeClr val="tx1"/>
                </a:solidFill>
                <a:latin typeface="Arial" charset="0"/>
                <a:ea typeface="ＭＳ Ｐゴシック" pitchFamily="34" charset="-128"/>
              </a:defRPr>
            </a:lvl3pPr>
            <a:lvl4pPr marL="1598458" indent="-226991" defTabSz="917487">
              <a:defRPr sz="1400" b="1">
                <a:solidFill>
                  <a:schemeClr val="tx1"/>
                </a:solidFill>
                <a:latin typeface="Arial" charset="0"/>
                <a:ea typeface="ＭＳ Ｐゴシック" pitchFamily="34" charset="-128"/>
              </a:defRPr>
            </a:lvl4pPr>
            <a:lvl5pPr marL="2055615" indent="-226991" defTabSz="917487">
              <a:defRPr sz="1400" b="1">
                <a:solidFill>
                  <a:schemeClr val="tx1"/>
                </a:solidFill>
                <a:latin typeface="Arial" charset="0"/>
                <a:ea typeface="ＭＳ Ｐゴシック" pitchFamily="34" charset="-128"/>
              </a:defRPr>
            </a:lvl5pPr>
            <a:lvl6pPr marL="2512770" indent="-226991" defTabSz="917487" eaLnBrk="0" fontAlgn="base" hangingPunct="0">
              <a:spcBef>
                <a:spcPct val="0"/>
              </a:spcBef>
              <a:spcAft>
                <a:spcPct val="0"/>
              </a:spcAft>
              <a:defRPr sz="1400" b="1">
                <a:solidFill>
                  <a:schemeClr val="tx1"/>
                </a:solidFill>
                <a:latin typeface="Arial" charset="0"/>
                <a:ea typeface="ＭＳ Ｐゴシック" pitchFamily="34" charset="-128"/>
              </a:defRPr>
            </a:lvl6pPr>
            <a:lvl7pPr marL="2969926" indent="-226991" defTabSz="917487" eaLnBrk="0" fontAlgn="base" hangingPunct="0">
              <a:spcBef>
                <a:spcPct val="0"/>
              </a:spcBef>
              <a:spcAft>
                <a:spcPct val="0"/>
              </a:spcAft>
              <a:defRPr sz="1400" b="1">
                <a:solidFill>
                  <a:schemeClr val="tx1"/>
                </a:solidFill>
                <a:latin typeface="Arial" charset="0"/>
                <a:ea typeface="ＭＳ Ｐゴシック" pitchFamily="34" charset="-128"/>
              </a:defRPr>
            </a:lvl7pPr>
            <a:lvl8pPr marL="3427082" indent="-226991" defTabSz="917487" eaLnBrk="0" fontAlgn="base" hangingPunct="0">
              <a:spcBef>
                <a:spcPct val="0"/>
              </a:spcBef>
              <a:spcAft>
                <a:spcPct val="0"/>
              </a:spcAft>
              <a:defRPr sz="1400" b="1">
                <a:solidFill>
                  <a:schemeClr val="tx1"/>
                </a:solidFill>
                <a:latin typeface="Arial" charset="0"/>
                <a:ea typeface="ＭＳ Ｐゴシック" pitchFamily="34" charset="-128"/>
              </a:defRPr>
            </a:lvl8pPr>
            <a:lvl9pPr marL="3884238" indent="-226991" defTabSz="917487" eaLnBrk="0" fontAlgn="base" hangingPunct="0">
              <a:spcBef>
                <a:spcPct val="0"/>
              </a:spcBef>
              <a:spcAft>
                <a:spcPct val="0"/>
              </a:spcAft>
              <a:defRPr sz="1400" b="1">
                <a:solidFill>
                  <a:schemeClr val="tx1"/>
                </a:solidFill>
                <a:latin typeface="Arial" charset="0"/>
                <a:ea typeface="ＭＳ Ｐゴシック" pitchFamily="34" charset="-128"/>
              </a:defRPr>
            </a:lvl9pPr>
          </a:lstStyle>
          <a:p>
            <a:fld id="{9E9D447A-03D4-48FC-A089-3BB730D99ECB}" type="slidenum">
              <a:rPr lang="en-US" altLang="en-US" sz="1200" b="0">
                <a:latin typeface="Times New Roman" pitchFamily="18" charset="0"/>
              </a:rPr>
              <a:pPr/>
              <a:t>28</a:t>
            </a:fld>
            <a:endParaRPr lang="en-US" altLang="en-US" sz="1200" b="0" dirty="0">
              <a:latin typeface="Times New Roman" pitchFamily="18" charset="0"/>
            </a:endParaRPr>
          </a:p>
        </p:txBody>
      </p:sp>
    </p:spTree>
    <p:extLst>
      <p:ext uri="{BB962C8B-B14F-4D97-AF65-F5344CB8AC3E}">
        <p14:creationId xmlns:p14="http://schemas.microsoft.com/office/powerpoint/2010/main" val="596356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2" name="Notes Placeholder 2"/>
          <p:cNvSpPr>
            <a:spLocks noGrp="1"/>
          </p:cNvSpPr>
          <p:nvPr>
            <p:ph type="body" idx="1"/>
          </p:nvPr>
        </p:nvSpPr>
        <p:spPr bwMode="auto">
          <a:xfrm>
            <a:off x="352425" y="4271963"/>
            <a:ext cx="6310313" cy="471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sz="800" smtClean="0">
              <a:latin typeface="Arial" panose="020B0604020202020204" pitchFamily="34" charset="0"/>
              <a:cs typeface="Arial" panose="020B0604020202020204" pitchFamily="34" charset="0"/>
            </a:endParaRPr>
          </a:p>
        </p:txBody>
      </p:sp>
      <p:sp>
        <p:nvSpPr>
          <p:cNvPr id="302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CC16779-004A-4615-B507-5D7A798956BD}" type="slidenum">
              <a:rPr lang="en-US" altLang="en-US" sz="1200">
                <a:latin typeface="Calibri" panose="020F0502020204030204" pitchFamily="34" charset="0"/>
              </a:rPr>
              <a:pPr eaLnBrk="1" hangingPunct="1"/>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0562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AAD0D-AA66-45DE-AEB9-117A706DAE14}"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8805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900" smtClean="0">
              <a:latin typeface="Arial" panose="020B0604020202020204" pitchFamily="34" charset="0"/>
              <a:cs typeface="Arial" panose="020B0604020202020204" pitchFamily="34" charset="0"/>
            </a:endParaRPr>
          </a:p>
        </p:txBody>
      </p:sp>
      <p:sp>
        <p:nvSpPr>
          <p:cNvPr id="272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3ADB59F-F61E-4DD8-AB60-3C7655899BB0}" type="slidenum">
              <a:rPr lang="en-US" altLang="en-US" sz="1200">
                <a:latin typeface="Calibri" panose="020F0502020204030204" pitchFamily="34" charset="0"/>
              </a:rPr>
              <a:pPr eaLnBrk="1" hangingPunct="1"/>
              <a:t>6</a:t>
            </a:fld>
            <a:endParaRPr lang="en-US" altLang="en-US" sz="1200">
              <a:latin typeface="Calibri" panose="020F0502020204030204" pitchFamily="34" charset="0"/>
            </a:endParaRPr>
          </a:p>
        </p:txBody>
      </p:sp>
    </p:spTree>
    <p:extLst>
      <p:ext uri="{BB962C8B-B14F-4D97-AF65-F5344CB8AC3E}">
        <p14:creationId xmlns:p14="http://schemas.microsoft.com/office/powerpoint/2010/main" val="3513815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9AAD0D-AA66-45DE-AEB9-117A706DAE14}"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3568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Slide Image Placeholder 1"/>
          <p:cNvSpPr>
            <a:spLocks noGrp="1" noRot="1" noChangeAspect="1" noTextEdit="1"/>
          </p:cNvSpPr>
          <p:nvPr>
            <p:ph type="sldImg"/>
          </p:nvPr>
        </p:nvSpPr>
        <p:spPr bwMode="auto">
          <a:xfrm>
            <a:off x="1177925"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6" name="Notes Placeholder 2"/>
          <p:cNvSpPr>
            <a:spLocks noGrp="1"/>
          </p:cNvSpPr>
          <p:nvPr>
            <p:ph type="body" idx="1"/>
          </p:nvPr>
        </p:nvSpPr>
        <p:spPr bwMode="auto">
          <a:xfrm>
            <a:off x="700088" y="4410075"/>
            <a:ext cx="5595937"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789" tIns="44396" rIns="88789" bIns="44396" numCol="1" anchor="t" anchorCtr="0" compatLnSpc="1">
            <a:prstTxWarp prst="textNoShape">
              <a:avLst/>
            </a:prstTxWarp>
          </a:bodyPr>
          <a:lstStyle/>
          <a:p>
            <a:pPr marL="228600" indent="-228600" eaLnBrk="1" hangingPunct="1">
              <a:spcBef>
                <a:spcPct val="0"/>
              </a:spcBef>
            </a:pPr>
            <a:endParaRPr lang="en-US" altLang="en-US" smtClean="0"/>
          </a:p>
        </p:txBody>
      </p:sp>
    </p:spTree>
    <p:extLst>
      <p:ext uri="{BB962C8B-B14F-4D97-AF65-F5344CB8AC3E}">
        <p14:creationId xmlns:p14="http://schemas.microsoft.com/office/powerpoint/2010/main" val="26085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4023092" y="8917422"/>
            <a:ext cx="3077739" cy="4694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rgbClr val="FFFFFF"/>
                </a:solidFill>
                <a:latin typeface="Arial" pitchFamily="34" charset="0"/>
                <a:ea typeface="ヒラギノ角ゴ ProN W3"/>
                <a:cs typeface="ヒラギノ角ゴ ProN W3"/>
                <a:sym typeface="Arial" pitchFamily="34" charset="0"/>
              </a:defRPr>
            </a:lvl1pPr>
            <a:lvl2pPr marL="765610" indent="-294465" eaLnBrk="0" hangingPunct="0">
              <a:defRPr sz="2500">
                <a:solidFill>
                  <a:srgbClr val="FFFFFF"/>
                </a:solidFill>
                <a:latin typeface="Arial" pitchFamily="34" charset="0"/>
                <a:ea typeface="ヒラギノ角ゴ ProN W3"/>
                <a:cs typeface="ヒラギノ角ゴ ProN W3"/>
                <a:sym typeface="Arial" pitchFamily="34" charset="0"/>
              </a:defRPr>
            </a:lvl2pPr>
            <a:lvl3pPr marL="1177862" indent="-235572" eaLnBrk="0" hangingPunct="0">
              <a:defRPr sz="2500">
                <a:solidFill>
                  <a:srgbClr val="FFFFFF"/>
                </a:solidFill>
                <a:latin typeface="Arial" pitchFamily="34" charset="0"/>
                <a:ea typeface="ヒラギノ角ゴ ProN W3"/>
                <a:cs typeface="ヒラギノ角ゴ ProN W3"/>
                <a:sym typeface="Arial" pitchFamily="34" charset="0"/>
              </a:defRPr>
            </a:lvl3pPr>
            <a:lvl4pPr marL="1649006" indent="-235572" eaLnBrk="0" hangingPunct="0">
              <a:defRPr sz="2500">
                <a:solidFill>
                  <a:srgbClr val="FFFFFF"/>
                </a:solidFill>
                <a:latin typeface="Arial" pitchFamily="34" charset="0"/>
                <a:ea typeface="ヒラギノ角ゴ ProN W3"/>
                <a:cs typeface="ヒラギノ角ゴ ProN W3"/>
                <a:sym typeface="Arial" pitchFamily="34" charset="0"/>
              </a:defRPr>
            </a:lvl4pPr>
            <a:lvl5pPr marL="2120151" indent="-235572" eaLnBrk="0" hangingPunct="0">
              <a:defRPr sz="2500">
                <a:solidFill>
                  <a:srgbClr val="FFFFFF"/>
                </a:solidFill>
                <a:latin typeface="Arial" pitchFamily="34" charset="0"/>
                <a:ea typeface="ヒラギノ角ゴ ProN W3"/>
                <a:cs typeface="ヒラギノ角ゴ ProN W3"/>
                <a:sym typeface="Arial" pitchFamily="34" charset="0"/>
              </a:defRPr>
            </a:lvl5pPr>
            <a:lvl6pPr marL="2591295" indent="-235572"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6pPr>
            <a:lvl7pPr marL="3062440" indent="-235572"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7pPr>
            <a:lvl8pPr marL="3533585" indent="-235572"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8pPr>
            <a:lvl9pPr marL="4004729" indent="-235572"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9pPr>
          </a:lstStyle>
          <a:p>
            <a:pPr eaLnBrk="1" hangingPunct="1"/>
            <a:fld id="{610D19FB-5ECF-42B5-8DAA-A97DC50079BB}" type="slidenum">
              <a:rPr lang="en-US"/>
              <a:pPr eaLnBrk="1" hangingPunct="1"/>
              <a:t>15</a:t>
            </a:fld>
            <a:endParaRPr lang="en-US"/>
          </a:p>
        </p:txBody>
      </p:sp>
      <p:sp>
        <p:nvSpPr>
          <p:cNvPr id="61443" name="Rectangle 2"/>
          <p:cNvSpPr>
            <a:spLocks noGrp="1" noRot="1" noChangeAspect="1" noChangeArrowheads="1" noTextEdit="1"/>
          </p:cNvSpPr>
          <p:nvPr>
            <p:ph type="sldImg"/>
          </p:nvPr>
        </p:nvSpPr>
        <p:spPr>
          <a:xfrm>
            <a:off x="1204913" y="704850"/>
            <a:ext cx="4692650" cy="3519488"/>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71332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4023092" y="8917422"/>
            <a:ext cx="3077739" cy="4694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746" eaLnBrk="0" hangingPunct="0">
              <a:defRPr sz="2500">
                <a:solidFill>
                  <a:srgbClr val="FFFFFF"/>
                </a:solidFill>
                <a:latin typeface="Arial" pitchFamily="34" charset="0"/>
                <a:ea typeface="ヒラギノ角ゴ ProN W3"/>
                <a:cs typeface="ヒラギノ角ゴ ProN W3"/>
                <a:sym typeface="Arial" pitchFamily="34" charset="0"/>
              </a:defRPr>
            </a:lvl1pPr>
            <a:lvl2pPr marL="765610" indent="-294465" defTabSz="935746" eaLnBrk="0" hangingPunct="0">
              <a:defRPr sz="2500">
                <a:solidFill>
                  <a:srgbClr val="FFFFFF"/>
                </a:solidFill>
                <a:latin typeface="Arial" pitchFamily="34" charset="0"/>
                <a:ea typeface="ヒラギノ角ゴ ProN W3"/>
                <a:cs typeface="ヒラギノ角ゴ ProN W3"/>
                <a:sym typeface="Arial" pitchFamily="34" charset="0"/>
              </a:defRPr>
            </a:lvl2pPr>
            <a:lvl3pPr marL="1177862" indent="-235572" defTabSz="935746" eaLnBrk="0" hangingPunct="0">
              <a:defRPr sz="2500">
                <a:solidFill>
                  <a:srgbClr val="FFFFFF"/>
                </a:solidFill>
                <a:latin typeface="Arial" pitchFamily="34" charset="0"/>
                <a:ea typeface="ヒラギノ角ゴ ProN W3"/>
                <a:cs typeface="ヒラギノ角ゴ ProN W3"/>
                <a:sym typeface="Arial" pitchFamily="34" charset="0"/>
              </a:defRPr>
            </a:lvl3pPr>
            <a:lvl4pPr marL="1649006" indent="-235572" defTabSz="935746" eaLnBrk="0" hangingPunct="0">
              <a:defRPr sz="2500">
                <a:solidFill>
                  <a:srgbClr val="FFFFFF"/>
                </a:solidFill>
                <a:latin typeface="Arial" pitchFamily="34" charset="0"/>
                <a:ea typeface="ヒラギノ角ゴ ProN W3"/>
                <a:cs typeface="ヒラギノ角ゴ ProN W3"/>
                <a:sym typeface="Arial" pitchFamily="34" charset="0"/>
              </a:defRPr>
            </a:lvl4pPr>
            <a:lvl5pPr marL="2120151" indent="-235572" defTabSz="935746" eaLnBrk="0" hangingPunct="0">
              <a:defRPr sz="2500">
                <a:solidFill>
                  <a:srgbClr val="FFFFFF"/>
                </a:solidFill>
                <a:latin typeface="Arial" pitchFamily="34" charset="0"/>
                <a:ea typeface="ヒラギノ角ゴ ProN W3"/>
                <a:cs typeface="ヒラギノ角ゴ ProN W3"/>
                <a:sym typeface="Arial" pitchFamily="34" charset="0"/>
              </a:defRPr>
            </a:lvl5pPr>
            <a:lvl6pPr marL="2591295" indent="-235572" defTabSz="935746"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6pPr>
            <a:lvl7pPr marL="3062440" indent="-235572" defTabSz="935746"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7pPr>
            <a:lvl8pPr marL="3533585" indent="-235572" defTabSz="935746"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8pPr>
            <a:lvl9pPr marL="4004729" indent="-235572" defTabSz="935746" eaLnBrk="0" fontAlgn="base" hangingPunct="0">
              <a:spcBef>
                <a:spcPct val="0"/>
              </a:spcBef>
              <a:spcAft>
                <a:spcPct val="0"/>
              </a:spcAft>
              <a:defRPr sz="2500">
                <a:solidFill>
                  <a:srgbClr val="FFFFFF"/>
                </a:solidFill>
                <a:latin typeface="Arial" pitchFamily="34" charset="0"/>
                <a:ea typeface="ヒラギノ角ゴ ProN W3"/>
                <a:cs typeface="ヒラギノ角ゴ ProN W3"/>
                <a:sym typeface="Arial" pitchFamily="34" charset="0"/>
              </a:defRPr>
            </a:lvl9pPr>
          </a:lstStyle>
          <a:p>
            <a:pPr eaLnBrk="1" hangingPunct="1"/>
            <a:fld id="{03E34016-AE9D-4961-9D82-D2F1E4FAF71A}" type="slidenum">
              <a:rPr lang="en-US" sz="1000">
                <a:solidFill>
                  <a:srgbClr val="000000"/>
                </a:solidFill>
                <a:latin typeface="Arial Narrow" pitchFamily="34" charset="0"/>
                <a:cs typeface="Arial" pitchFamily="34" charset="0"/>
              </a:rPr>
              <a:pPr eaLnBrk="1" hangingPunct="1"/>
              <a:t>22</a:t>
            </a:fld>
            <a:endParaRPr lang="en-US" sz="1000">
              <a:solidFill>
                <a:srgbClr val="000000"/>
              </a:solidFill>
              <a:latin typeface="Arial Narrow" pitchFamily="34" charset="0"/>
              <a:cs typeface="Arial" pitchFamily="34" charset="0"/>
            </a:endParaRPr>
          </a:p>
        </p:txBody>
      </p:sp>
      <p:sp>
        <p:nvSpPr>
          <p:cNvPr id="62467" name="Rectangle 2"/>
          <p:cNvSpPr>
            <a:spLocks noGrp="1" noRot="1" noChangeAspect="1" noChangeArrowheads="1" noTextEdit="1"/>
          </p:cNvSpPr>
          <p:nvPr>
            <p:ph type="sldImg"/>
          </p:nvPr>
        </p:nvSpPr>
        <p:spPr>
          <a:xfrm>
            <a:off x="1204913" y="704850"/>
            <a:ext cx="4692650" cy="3519488"/>
          </a:xfrm>
          <a:ln/>
        </p:spPr>
      </p:sp>
      <p:sp>
        <p:nvSpPr>
          <p:cNvPr id="72708"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900" b="1" u="sng" dirty="0"/>
              <a:t>Key Point</a:t>
            </a:r>
          </a:p>
          <a:p>
            <a:pPr marL="116661" lvl="1" indent="-116661">
              <a:defRPr/>
            </a:pPr>
            <a:r>
              <a:rPr lang="en-US" sz="900" dirty="0"/>
              <a:t>Studies have shown a decreased rate of liver complications in patients who achieved SVR with pegylated interferon alpha and ribavirin.</a:t>
            </a:r>
            <a:br>
              <a:rPr lang="en-US" sz="900" dirty="0"/>
            </a:br>
            <a:endParaRPr lang="en-US" sz="900" dirty="0"/>
          </a:p>
          <a:p>
            <a:pPr marL="0" lvl="1">
              <a:defRPr/>
            </a:pPr>
            <a:r>
              <a:rPr lang="en-US" sz="900" b="1" u="sng" dirty="0"/>
              <a:t>Notes</a:t>
            </a:r>
          </a:p>
          <a:p>
            <a:pPr marL="116661" lvl="1" indent="-116661">
              <a:defRPr/>
            </a:pPr>
            <a:r>
              <a:rPr lang="en-US" altLang="ja-JP" sz="900" dirty="0"/>
              <a:t>The Hepatitis C Antiviral Long-Term Treatment Against Cirrhosis (HALT-C) trial was a multicenter study of 1145 subjects with advanced chronic HCV who were nonresponders to previous interferon-based treatment.</a:t>
            </a:r>
          </a:p>
          <a:p>
            <a:pPr marL="116661" lvl="1" indent="-116661">
              <a:defRPr/>
            </a:pPr>
            <a:r>
              <a:rPr lang="en-US" sz="900" dirty="0"/>
              <a:t>Although SVR rates in patients with advanced hepatic fibrosis were reduced, r</a:t>
            </a:r>
            <a:r>
              <a:rPr lang="en-US" altLang="ja-JP" sz="900" dirty="0"/>
              <a:t>ates of HCV-associated complications were significantly lower in subjects achieving SVR with pegylated interferon alpha and ribavirin  (n=140) compared with nonresponders (n=309):</a:t>
            </a:r>
          </a:p>
          <a:p>
            <a:pPr lvl="2" indent="-116661">
              <a:tabLst>
                <a:tab pos="233326" algn="l"/>
              </a:tabLst>
              <a:defRPr/>
            </a:pPr>
            <a:r>
              <a:rPr lang="en-US" altLang="ja-JP" sz="900" dirty="0"/>
              <a:t>Decompensated liver disease: 1.4% vs 13.9%</a:t>
            </a:r>
          </a:p>
          <a:p>
            <a:pPr lvl="2" indent="-116661">
              <a:tabLst>
                <a:tab pos="233326" algn="l"/>
              </a:tabLst>
              <a:defRPr/>
            </a:pPr>
            <a:r>
              <a:rPr lang="en-US" altLang="ja-JP" sz="900" dirty="0"/>
              <a:t>Liver transplantation: 0.7% vs 11.0%</a:t>
            </a:r>
          </a:p>
          <a:p>
            <a:pPr lvl="2" indent="-116661">
              <a:tabLst>
                <a:tab pos="233326" algn="l"/>
              </a:tabLst>
              <a:defRPr/>
            </a:pPr>
            <a:r>
              <a:rPr lang="en-US" altLang="ja-JP" sz="900" dirty="0"/>
              <a:t>HCC: 1.4% vs 9.1%</a:t>
            </a:r>
          </a:p>
          <a:p>
            <a:pPr lvl="2" indent="-116661">
              <a:tabLst>
                <a:tab pos="233326" algn="l"/>
              </a:tabLst>
              <a:defRPr/>
            </a:pPr>
            <a:r>
              <a:rPr lang="en-US" altLang="ja-JP" sz="900" dirty="0"/>
              <a:t>Liver-related death: 0.7% vs 6.8%</a:t>
            </a:r>
          </a:p>
          <a:p>
            <a:pPr marL="116661" indent="-116661">
              <a:buFont typeface="Arial" pitchFamily="34" charset="0"/>
              <a:buChar char="•"/>
              <a:defRPr/>
            </a:pPr>
            <a:r>
              <a:rPr lang="en-US" sz="900" dirty="0"/>
              <a:t>Because SVR does not eliminate the risk of complications, continued post-treatment monitoring is necessary in these patients.</a:t>
            </a:r>
          </a:p>
          <a:p>
            <a:pPr>
              <a:defRPr/>
            </a:pPr>
            <a:r>
              <a:rPr lang="en-US" sz="900" b="1" u="sng" dirty="0"/>
              <a:t>Reference</a:t>
            </a:r>
          </a:p>
          <a:p>
            <a:pPr marL="118599">
              <a:defRPr/>
            </a:pPr>
            <a:r>
              <a:rPr lang="en-US" sz="900" dirty="0"/>
              <a:t>Morgan TR, Ghany MG, Kim HY, et al. Outcome of sustained virological responders with histologically advanced chronic hepatitis C. </a:t>
            </a:r>
            <a:r>
              <a:rPr lang="en-US" sz="900" i="1" dirty="0"/>
              <a:t>Hepatology.</a:t>
            </a:r>
            <a:r>
              <a:rPr lang="en-US" sz="900" dirty="0"/>
              <a:t> 2010;52(3):833-844.</a:t>
            </a:r>
          </a:p>
          <a:p>
            <a:pPr>
              <a:defRPr/>
            </a:pPr>
            <a:endParaRPr lang="en-US" sz="900" dirty="0"/>
          </a:p>
        </p:txBody>
      </p:sp>
      <p:sp>
        <p:nvSpPr>
          <p:cNvPr id="74757" name="Rectangle 7"/>
          <p:cNvSpPr>
            <a:spLocks noChangeArrowheads="1"/>
          </p:cNvSpPr>
          <p:nvPr/>
        </p:nvSpPr>
        <p:spPr bwMode="auto">
          <a:xfrm>
            <a:off x="-64120" y="1660913"/>
            <a:ext cx="1063728" cy="165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9" tIns="46665" rIns="93329" bIns="46665">
            <a:spAutoFit/>
          </a:bodyPr>
          <a:lstStyle/>
          <a:p>
            <a:pPr fontAlgn="base">
              <a:spcBef>
                <a:spcPct val="0"/>
              </a:spcBef>
              <a:spcAft>
                <a:spcPct val="0"/>
              </a:spcAft>
              <a:defRPr/>
            </a:pPr>
            <a:r>
              <a:rPr lang="en-US" sz="1000" b="1" u="sng">
                <a:solidFill>
                  <a:prstClr val="black"/>
                </a:solidFill>
                <a:latin typeface="Arial Narrow" pitchFamily="34" charset="0"/>
                <a:sym typeface="Arial" pitchFamily="34" charset="0"/>
              </a:rPr>
              <a:t>Figure </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 7, Table 3</a:t>
            </a:r>
          </a:p>
          <a:p>
            <a:pPr fontAlgn="base">
              <a:spcBef>
                <a:spcPct val="0"/>
              </a:spcBef>
              <a:spcAft>
                <a:spcPct val="0"/>
              </a:spcAft>
              <a:defRPr/>
            </a:pPr>
            <a:endParaRPr lang="en-US" sz="1000">
              <a:solidFill>
                <a:prstClr val="black"/>
              </a:solidFill>
              <a:latin typeface="Arial Narrow" pitchFamily="34" charset="0"/>
              <a:sym typeface="Arial" pitchFamily="34" charset="0"/>
            </a:endParaRPr>
          </a:p>
          <a:p>
            <a:pPr fontAlgn="base">
              <a:spcBef>
                <a:spcPct val="0"/>
              </a:spcBef>
              <a:spcAft>
                <a:spcPct val="0"/>
              </a:spcAft>
              <a:defRPr/>
            </a:pPr>
            <a:r>
              <a:rPr lang="en-US" sz="1000" b="1" u="sng">
                <a:solidFill>
                  <a:prstClr val="black"/>
                </a:solidFill>
                <a:latin typeface="Arial Narrow" pitchFamily="34" charset="0"/>
                <a:sym typeface="Arial" pitchFamily="34" charset="0"/>
              </a:rPr>
              <a:t>Bullets</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2010;52:2,A,2; </a:t>
            </a:r>
            <a:br>
              <a:rPr lang="en-US" sz="1000">
                <a:solidFill>
                  <a:prstClr val="black"/>
                </a:solidFill>
                <a:latin typeface="Arial Narrow" pitchFamily="34" charset="0"/>
                <a:sym typeface="Arial" pitchFamily="34" charset="0"/>
              </a:rPr>
            </a:br>
            <a:r>
              <a:rPr lang="en-US" sz="1000">
                <a:solidFill>
                  <a:prstClr val="black"/>
                </a:solidFill>
                <a:latin typeface="Arial Narrow" pitchFamily="34" charset="0"/>
                <a:sym typeface="Arial" pitchFamily="34" charset="0"/>
              </a:rPr>
              <a:t>7,Table 3</a:t>
            </a:r>
          </a:p>
        </p:txBody>
      </p:sp>
      <p:sp>
        <p:nvSpPr>
          <p:cNvPr id="74758" name="Rectangle 8"/>
          <p:cNvSpPr>
            <a:spLocks noChangeArrowheads="1"/>
          </p:cNvSpPr>
          <p:nvPr/>
        </p:nvSpPr>
        <p:spPr bwMode="auto">
          <a:xfrm>
            <a:off x="-64119" y="4653490"/>
            <a:ext cx="1262663" cy="229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9" tIns="46665" rIns="93329" bIns="46665">
            <a:spAutoFit/>
          </a:bodyPr>
          <a:lstStyle/>
          <a:p>
            <a:pPr fontAlgn="base">
              <a:spcBef>
                <a:spcPct val="0"/>
              </a:spcBef>
              <a:spcAft>
                <a:spcPct val="0"/>
              </a:spcAft>
              <a:defRPr/>
            </a:pPr>
            <a:r>
              <a:rPr lang="en-US" sz="1000" b="1" u="sng">
                <a:solidFill>
                  <a:prstClr val="black"/>
                </a:solidFill>
                <a:latin typeface="Arial Narrow" pitchFamily="34" charset="0"/>
                <a:sym typeface="Arial" pitchFamily="34" charset="0"/>
              </a:rPr>
              <a:t>Key Point</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2010;7,Table 3</a:t>
            </a:r>
          </a:p>
          <a:p>
            <a:pPr fontAlgn="base">
              <a:spcBef>
                <a:spcPct val="0"/>
              </a:spcBef>
              <a:spcAft>
                <a:spcPct val="0"/>
              </a:spcAft>
              <a:defRPr/>
            </a:pPr>
            <a:endParaRPr lang="en-US" sz="1000">
              <a:solidFill>
                <a:prstClr val="black"/>
              </a:solidFill>
              <a:latin typeface="Arial Narrow" pitchFamily="34" charset="0"/>
              <a:sym typeface="Arial" pitchFamily="34" charset="0"/>
            </a:endParaRPr>
          </a:p>
          <a:p>
            <a:pPr fontAlgn="base">
              <a:spcBef>
                <a:spcPct val="0"/>
              </a:spcBef>
              <a:spcAft>
                <a:spcPct val="0"/>
              </a:spcAft>
              <a:defRPr/>
            </a:pPr>
            <a:r>
              <a:rPr lang="en-US" sz="1000" b="1" u="sng">
                <a:solidFill>
                  <a:prstClr val="black"/>
                </a:solidFill>
                <a:latin typeface="Arial Narrow" pitchFamily="34" charset="0"/>
                <a:sym typeface="Arial" pitchFamily="34" charset="0"/>
              </a:rPr>
              <a:t>Notes Bullet 1</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2010;2,A,2</a:t>
            </a:r>
          </a:p>
          <a:p>
            <a:pPr fontAlgn="base">
              <a:spcBef>
                <a:spcPct val="0"/>
              </a:spcBef>
              <a:spcAft>
                <a:spcPct val="0"/>
              </a:spcAft>
              <a:defRPr/>
            </a:pPr>
            <a:endParaRPr lang="en-US" sz="1000">
              <a:solidFill>
                <a:prstClr val="black"/>
              </a:solidFill>
              <a:latin typeface="Arial Narrow" pitchFamily="34" charset="0"/>
              <a:sym typeface="Arial" pitchFamily="34" charset="0"/>
            </a:endParaRPr>
          </a:p>
          <a:p>
            <a:pPr fontAlgn="base">
              <a:spcBef>
                <a:spcPct val="0"/>
              </a:spcBef>
              <a:spcAft>
                <a:spcPct val="0"/>
              </a:spcAft>
              <a:defRPr/>
            </a:pPr>
            <a:r>
              <a:rPr lang="en-US" sz="1000" b="1" u="sng">
                <a:solidFill>
                  <a:prstClr val="black"/>
                </a:solidFill>
                <a:latin typeface="Arial Narrow" pitchFamily="34" charset="0"/>
                <a:sym typeface="Arial" pitchFamily="34" charset="0"/>
              </a:rPr>
              <a:t>Notes Bullet 2</a:t>
            </a:r>
          </a:p>
          <a:p>
            <a:pPr fontAlgn="base">
              <a:spcBef>
                <a:spcPct val="0"/>
              </a:spcBef>
              <a:spcAft>
                <a:spcPct val="0"/>
              </a:spcAft>
              <a:defRPr/>
            </a:pPr>
            <a:r>
              <a:rPr lang="en-US" sz="1000">
                <a:solidFill>
                  <a:prstClr val="black"/>
                </a:solidFill>
                <a:latin typeface="Arial Narrow" pitchFamily="34" charset="0"/>
                <a:sym typeface="Arial" pitchFamily="34" charset="0"/>
              </a:rPr>
              <a:t>Morgan TR. Hepatology. 2010; 7, Table 3</a:t>
            </a: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27141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204913" y="704850"/>
            <a:ext cx="4692650" cy="3519488"/>
          </a:xfrm>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Key Point</a:t>
            </a:r>
          </a:p>
          <a:p>
            <a:pPr>
              <a:buSzPct val="80000"/>
              <a:buFontTx/>
              <a:buChar char="•"/>
            </a:pPr>
            <a:r>
              <a:rPr lang="en-US" altLang="en-US" smtClean="0">
                <a:latin typeface="Arial" pitchFamily="34" charset="0"/>
              </a:rPr>
              <a:t>In the United States, the annual number of deaths due to HCV infection are increasing, and have risen above that of HIV infection.1</a:t>
            </a:r>
          </a:p>
          <a:p>
            <a:r>
              <a:rPr lang="en-US" altLang="en-US" smtClean="0">
                <a:latin typeface="Arial" pitchFamily="34" charset="0"/>
              </a:rPr>
              <a:t>Notes</a:t>
            </a:r>
          </a:p>
          <a:p>
            <a:pPr>
              <a:buSzPct val="80000"/>
              <a:buFontTx/>
              <a:buChar char="•"/>
            </a:pPr>
            <a:r>
              <a:rPr lang="en-US" altLang="en-US" smtClean="0">
                <a:latin typeface="Arial" pitchFamily="34" charset="0"/>
              </a:rPr>
              <a:t>In an analysis of ~22 million death certificates from 1999 to 2007, the mortality rate due to HCV infection increased to 15,106 in 2007. During the same timeframe, deaths due to hepatitis B virus (HBV) remained relatively constant (1815 deaths in 2007) and human immunodeficiency virus (HIV)-related deaths decreased slightly to 12,734.1</a:t>
            </a:r>
          </a:p>
          <a:p>
            <a:pPr>
              <a:buSzPct val="80000"/>
              <a:buFontTx/>
              <a:buChar char="•"/>
            </a:pPr>
            <a:r>
              <a:rPr lang="en-US" altLang="en-US" smtClean="0">
                <a:latin typeface="Arial" pitchFamily="34" charset="0"/>
              </a:rPr>
              <a:t>During the study period, annual deaths due to HCV surpassed that of HIV infection.1</a:t>
            </a:r>
          </a:p>
          <a:p>
            <a:pPr>
              <a:buSzPct val="80000"/>
              <a:buFontTx/>
              <a:buChar char="•"/>
            </a:pPr>
            <a:r>
              <a:rPr lang="en-US" altLang="en-US" smtClean="0">
                <a:latin typeface="Arial" pitchFamily="34" charset="0"/>
              </a:rPr>
              <a:t>While these data indicate the increasing mortality burden of chronic HCV infection, deaths due to HCV are frequently underreported; thus the accurate mortality is likely to be higher than is captured by death certificates.1,2</a:t>
            </a:r>
          </a:p>
          <a:p>
            <a:endParaRPr lang="en-US" altLang="en-US" smtClean="0">
              <a:latin typeface="Arial" pitchFamily="34" charset="0"/>
            </a:endParaRPr>
          </a:p>
          <a:p>
            <a:r>
              <a:rPr lang="en-US" altLang="en-US" smtClean="0">
                <a:latin typeface="Arial" pitchFamily="34" charset="0"/>
              </a:rPr>
              <a:t>References</a:t>
            </a:r>
          </a:p>
          <a:p>
            <a:pPr>
              <a:buFontTx/>
              <a:buAutoNum type="arabicPeriod"/>
            </a:pPr>
            <a:r>
              <a:rPr lang="en-US" altLang="en-US" smtClean="0">
                <a:latin typeface="Arial" pitchFamily="34" charset="0"/>
              </a:rPr>
              <a:t>Ly KN, Xing J, Klevens M et al. The increasing burden of mortality from viral hepatitis in the United Status between 1999 and 2007. Ann Intern Med. 2012; 156: 271-278.</a:t>
            </a:r>
          </a:p>
          <a:p>
            <a:pPr>
              <a:buFontTx/>
              <a:buAutoNum type="arabicPeriod"/>
            </a:pPr>
            <a:r>
              <a:rPr lang="en-US" altLang="en-US" smtClean="0">
                <a:latin typeface="Arial" pitchFamily="34" charset="0"/>
              </a:rPr>
              <a:t>Wise M, Bialek S, Finelli L, Bell BP, Sorvillo F. Changing trends in hepatitis C-related mortality in the United States, 1995-2004. Hepatology. 2008;47:1128-1135.</a:t>
            </a:r>
          </a:p>
          <a:p>
            <a:endParaRPr lang="en-US" altLang="en-US" smtClean="0">
              <a:latin typeface="Arial" pitchFamily="34" charset="0"/>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BD9AAD0D-AA66-45DE-AEB9-117A706DAE14}" type="slidenum">
              <a:rPr lang="en-US" smtClean="0"/>
              <a:t>24</a:t>
            </a:fld>
            <a:endParaRPr lang="en-US"/>
          </a:p>
        </p:txBody>
      </p:sp>
    </p:spTree>
    <p:extLst>
      <p:ext uri="{BB962C8B-B14F-4D97-AF65-F5344CB8AC3E}">
        <p14:creationId xmlns:p14="http://schemas.microsoft.com/office/powerpoint/2010/main" val="193090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slide shows that at the currently diagnosis/treatment rate, better SVR doesn</a:t>
            </a:r>
            <a:r>
              <a:rPr lang="ja-JP" altLang="en-US" smtClean="0"/>
              <a:t>’</a:t>
            </a:r>
            <a:r>
              <a:rPr lang="en-US" altLang="ja-JP" smtClean="0"/>
              <a:t>t make a major different in the cure rate in the infected population.  In order to make major progress, more patients need to be diagnosed and treated.</a:t>
            </a:r>
            <a:endParaRPr lang="en-US" altLang="en-US" smtClean="0"/>
          </a:p>
        </p:txBody>
      </p:sp>
      <p:sp>
        <p:nvSpPr>
          <p:cNvPr id="299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3CA5CD3-56C7-48D3-9565-E174ADCD246A}"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3223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332472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26254118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D82C0741-7A3C-415E-8B25-77D7341219F2}" type="slidenum">
              <a:rPr lang="en-US" altLang="en-US"/>
              <a:pPr>
                <a:defRPr/>
              </a:pPr>
              <a:t>‹#›</a:t>
            </a:fld>
            <a:endParaRPr lang="en-US" altLang="en-US"/>
          </a:p>
        </p:txBody>
      </p:sp>
    </p:spTree>
    <p:extLst>
      <p:ext uri="{BB962C8B-B14F-4D97-AF65-F5344CB8AC3E}">
        <p14:creationId xmlns:p14="http://schemas.microsoft.com/office/powerpoint/2010/main" val="27425739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20EB72F0-5D87-4088-8A91-2E5B822A4F4A}" type="slidenum">
              <a:rPr lang="en-US" altLang="en-US"/>
              <a:pPr>
                <a:defRPr/>
              </a:pPr>
              <a:t>‹#›</a:t>
            </a:fld>
            <a:endParaRPr lang="en-US" altLang="en-US"/>
          </a:p>
        </p:txBody>
      </p:sp>
    </p:spTree>
    <p:extLst>
      <p:ext uri="{BB962C8B-B14F-4D97-AF65-F5344CB8AC3E}">
        <p14:creationId xmlns:p14="http://schemas.microsoft.com/office/powerpoint/2010/main" val="36414533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C3BE0264-478A-4EFC-B982-235D0C9D6DB8}" type="slidenum">
              <a:rPr lang="en-US" altLang="en-US"/>
              <a:pPr>
                <a:defRPr/>
              </a:pPr>
              <a:t>‹#›</a:t>
            </a:fld>
            <a:endParaRPr lang="en-US" altLang="en-US"/>
          </a:p>
        </p:txBody>
      </p:sp>
    </p:spTree>
    <p:extLst>
      <p:ext uri="{BB962C8B-B14F-4D97-AF65-F5344CB8AC3E}">
        <p14:creationId xmlns:p14="http://schemas.microsoft.com/office/powerpoint/2010/main" val="27175308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E09AD8D9-0383-4634-9377-B48A960D6D72}" type="slidenum">
              <a:rPr lang="en-US" altLang="en-US"/>
              <a:pPr>
                <a:defRPr/>
              </a:pPr>
              <a:t>‹#›</a:t>
            </a:fld>
            <a:endParaRPr lang="en-US" altLang="en-US"/>
          </a:p>
        </p:txBody>
      </p:sp>
    </p:spTree>
    <p:extLst>
      <p:ext uri="{BB962C8B-B14F-4D97-AF65-F5344CB8AC3E}">
        <p14:creationId xmlns:p14="http://schemas.microsoft.com/office/powerpoint/2010/main" val="176769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3132724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C146E95-8B84-44D8-9EE4-75779C9DF4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27238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A91CFE0-1B20-4AB4-A2EC-C7F0163D98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02404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CD1EAEAC-680F-4C6B-AD5E-36F9DFBEED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90662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39238A77-9E83-4D60-BACA-F699A5488B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855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E1143572-8E3C-4C21-873E-F251ECC7C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56050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35B4180-63E1-4DD7-B15A-4DBB9418FC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45483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F70DFD4B-9D20-4900-B5BC-7C0ADFCC2E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33875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D062E18E-7875-4D7B-9BFE-CCC6707B4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97960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2357170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6D7232A-E3E5-4C0F-B247-ABCF5C0587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399216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1685386-C211-4697-A6A9-C0AC83BB2F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29858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260521B-A9C4-4478-88D7-2649D397CE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3248863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DA10C8B-C2FE-4480-8B2E-8CA7DA6176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156378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5D5577B5-C728-41B6-A18E-87E672B69E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59258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58F1913E-ADBB-0F49-BA58-71E533C20AE4}" type="slidenum">
              <a:rPr lang="en-US"/>
              <a:pPr>
                <a:defRPr/>
              </a:pPr>
              <a:t>‹#›</a:t>
            </a:fld>
            <a:endParaRPr lang="en-US"/>
          </a:p>
        </p:txBody>
      </p:sp>
    </p:spTree>
    <p:extLst>
      <p:ext uri="{BB962C8B-B14F-4D97-AF65-F5344CB8AC3E}">
        <p14:creationId xmlns:p14="http://schemas.microsoft.com/office/powerpoint/2010/main" val="4259636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5A850130-CD88-264D-9D62-5EDBDB43565D}" type="slidenum">
              <a:rPr lang="en-US"/>
              <a:pPr>
                <a:defRPr/>
              </a:pPr>
              <a:t>‹#›</a:t>
            </a:fld>
            <a:endParaRPr lang="en-US"/>
          </a:p>
        </p:txBody>
      </p:sp>
    </p:spTree>
    <p:extLst>
      <p:ext uri="{BB962C8B-B14F-4D97-AF65-F5344CB8AC3E}">
        <p14:creationId xmlns:p14="http://schemas.microsoft.com/office/powerpoint/2010/main" val="2338967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C74E6CCA-D029-DC44-8354-60EE6E37E4BD}" type="slidenum">
              <a:rPr lang="en-US"/>
              <a:pPr>
                <a:defRPr/>
              </a:pPr>
              <a:t>‹#›</a:t>
            </a:fld>
            <a:endParaRPr lang="en-US"/>
          </a:p>
        </p:txBody>
      </p:sp>
    </p:spTree>
    <p:extLst>
      <p:ext uri="{BB962C8B-B14F-4D97-AF65-F5344CB8AC3E}">
        <p14:creationId xmlns:p14="http://schemas.microsoft.com/office/powerpoint/2010/main" val="3333859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charset="0"/>
              </a:defRPr>
            </a:lvl1pPr>
          </a:lstStyle>
          <a:p>
            <a:pPr>
              <a:defRPr/>
            </a:pPr>
            <a:fld id="{0C689DB7-D3AD-214B-82F2-5438A0850A97}" type="slidenum">
              <a:rPr lang="en-US"/>
              <a:pPr>
                <a:defRPr/>
              </a:pPr>
              <a:t>‹#›</a:t>
            </a:fld>
            <a:endParaRPr lang="en-US"/>
          </a:p>
        </p:txBody>
      </p:sp>
    </p:spTree>
    <p:extLst>
      <p:ext uri="{BB962C8B-B14F-4D97-AF65-F5344CB8AC3E}">
        <p14:creationId xmlns:p14="http://schemas.microsoft.com/office/powerpoint/2010/main" val="2707806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atin typeface="Arial" charset="0"/>
              </a:defRPr>
            </a:lvl1pPr>
          </a:lstStyle>
          <a:p>
            <a:pPr>
              <a:defRPr/>
            </a:pPr>
            <a:fld id="{D5B98E8D-65FB-9C4E-ACBA-321763E49D93}" type="slidenum">
              <a:rPr lang="en-US"/>
              <a:pPr>
                <a:defRPr/>
              </a:pPr>
              <a:t>‹#›</a:t>
            </a:fld>
            <a:endParaRPr lang="en-US"/>
          </a:p>
        </p:txBody>
      </p:sp>
    </p:spTree>
    <p:extLst>
      <p:ext uri="{BB962C8B-B14F-4D97-AF65-F5344CB8AC3E}">
        <p14:creationId xmlns:p14="http://schemas.microsoft.com/office/powerpoint/2010/main" val="271886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2784632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atin typeface="Arial" charset="0"/>
              </a:defRPr>
            </a:lvl1pPr>
          </a:lstStyle>
          <a:p>
            <a:pPr>
              <a:defRPr/>
            </a:pPr>
            <a:fld id="{AF19FBF4-FC7C-9547-84BD-07B6407A6747}" type="slidenum">
              <a:rPr lang="en-US"/>
              <a:pPr>
                <a:defRPr/>
              </a:pPr>
              <a:t>‹#›</a:t>
            </a:fld>
            <a:endParaRPr lang="en-US"/>
          </a:p>
        </p:txBody>
      </p:sp>
    </p:spTree>
    <p:extLst>
      <p:ext uri="{BB962C8B-B14F-4D97-AF65-F5344CB8AC3E}">
        <p14:creationId xmlns:p14="http://schemas.microsoft.com/office/powerpoint/2010/main" val="118790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atin typeface="Arial" charset="0"/>
              </a:defRPr>
            </a:lvl1pPr>
          </a:lstStyle>
          <a:p>
            <a:pPr>
              <a:defRPr/>
            </a:pPr>
            <a:fld id="{DAAE5E5A-1C6D-6344-B894-5A9663686B6E}" type="slidenum">
              <a:rPr lang="en-US"/>
              <a:pPr>
                <a:defRPr/>
              </a:pPr>
              <a:t>‹#›</a:t>
            </a:fld>
            <a:endParaRPr lang="en-US"/>
          </a:p>
        </p:txBody>
      </p:sp>
    </p:spTree>
    <p:extLst>
      <p:ext uri="{BB962C8B-B14F-4D97-AF65-F5344CB8AC3E}">
        <p14:creationId xmlns:p14="http://schemas.microsoft.com/office/powerpoint/2010/main" val="2442190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charset="0"/>
              </a:defRPr>
            </a:lvl1pPr>
          </a:lstStyle>
          <a:p>
            <a:pPr>
              <a:defRPr/>
            </a:pPr>
            <a:fld id="{BAC863FE-3882-AA41-952D-D996E3CD48EF}" type="slidenum">
              <a:rPr lang="en-US"/>
              <a:pPr>
                <a:defRPr/>
              </a:pPr>
              <a:t>‹#›</a:t>
            </a:fld>
            <a:endParaRPr lang="en-US"/>
          </a:p>
        </p:txBody>
      </p:sp>
    </p:spTree>
    <p:extLst>
      <p:ext uri="{BB962C8B-B14F-4D97-AF65-F5344CB8AC3E}">
        <p14:creationId xmlns:p14="http://schemas.microsoft.com/office/powerpoint/2010/main" val="1304325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atin typeface="Arial" charset="0"/>
              </a:defRPr>
            </a:lvl1pPr>
          </a:lstStyle>
          <a:p>
            <a:pPr>
              <a:defRPr/>
            </a:pPr>
            <a:fld id="{8A3FA6EE-8999-8945-B381-033FBFE3CB9B}" type="slidenum">
              <a:rPr lang="en-US"/>
              <a:pPr>
                <a:defRPr/>
              </a:pPr>
              <a:t>‹#›</a:t>
            </a:fld>
            <a:endParaRPr lang="en-US"/>
          </a:p>
        </p:txBody>
      </p:sp>
    </p:spTree>
    <p:extLst>
      <p:ext uri="{BB962C8B-B14F-4D97-AF65-F5344CB8AC3E}">
        <p14:creationId xmlns:p14="http://schemas.microsoft.com/office/powerpoint/2010/main" val="2277881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E62796B1-DDE5-144D-A732-2F7F962C3374}" type="slidenum">
              <a:rPr lang="en-US"/>
              <a:pPr>
                <a:defRPr/>
              </a:pPr>
              <a:t>‹#›</a:t>
            </a:fld>
            <a:endParaRPr lang="en-US"/>
          </a:p>
        </p:txBody>
      </p:sp>
    </p:spTree>
    <p:extLst>
      <p:ext uri="{BB962C8B-B14F-4D97-AF65-F5344CB8AC3E}">
        <p14:creationId xmlns:p14="http://schemas.microsoft.com/office/powerpoint/2010/main" val="4230531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atin typeface="Arial" charset="0"/>
              </a:defRPr>
            </a:lvl1pPr>
          </a:lstStyle>
          <a:p>
            <a:pPr>
              <a:defRPr/>
            </a:pPr>
            <a:fld id="{0280FA89-761D-2E47-B18B-21805439B0A8}" type="slidenum">
              <a:rPr lang="en-US"/>
              <a:pPr>
                <a:defRPr/>
              </a:pPr>
              <a:t>‹#›</a:t>
            </a:fld>
            <a:endParaRPr lang="en-US"/>
          </a:p>
        </p:txBody>
      </p:sp>
    </p:spTree>
    <p:extLst>
      <p:ext uri="{BB962C8B-B14F-4D97-AF65-F5344CB8AC3E}">
        <p14:creationId xmlns:p14="http://schemas.microsoft.com/office/powerpoint/2010/main" val="4197860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571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115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978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61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3970652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272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48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57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364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907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442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079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05BBDFA-9B6B-4992-8DB9-537CEBC05A64}" type="slidenum">
              <a:rPr lang="en-US"/>
              <a:pPr>
                <a:defRPr/>
              </a:pPr>
              <a:t>‹#›</a:t>
            </a:fld>
            <a:endParaRPr lang="en-US"/>
          </a:p>
        </p:txBody>
      </p:sp>
    </p:spTree>
    <p:extLst>
      <p:ext uri="{BB962C8B-B14F-4D97-AF65-F5344CB8AC3E}">
        <p14:creationId xmlns:p14="http://schemas.microsoft.com/office/powerpoint/2010/main" val="3235105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F1894FA-516E-418B-97D3-156FED858F5A}" type="slidenum">
              <a:rPr lang="en-US"/>
              <a:pPr>
                <a:defRPr/>
              </a:pPr>
              <a:t>‹#›</a:t>
            </a:fld>
            <a:endParaRPr lang="en-US"/>
          </a:p>
        </p:txBody>
      </p:sp>
    </p:spTree>
    <p:extLst>
      <p:ext uri="{BB962C8B-B14F-4D97-AF65-F5344CB8AC3E}">
        <p14:creationId xmlns:p14="http://schemas.microsoft.com/office/powerpoint/2010/main" val="193753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FF3949-BB71-47B5-A828-F510BF2932FF}" type="slidenum">
              <a:rPr lang="en-US"/>
              <a:pPr>
                <a:defRPr/>
              </a:pPr>
              <a:t>‹#›</a:t>
            </a:fld>
            <a:endParaRPr lang="en-US"/>
          </a:p>
        </p:txBody>
      </p:sp>
    </p:spTree>
    <p:extLst>
      <p:ext uri="{BB962C8B-B14F-4D97-AF65-F5344CB8AC3E}">
        <p14:creationId xmlns:p14="http://schemas.microsoft.com/office/powerpoint/2010/main" val="341044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884237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111B785-CD4D-4C60-8E11-E87DB5C11B8E}" type="slidenum">
              <a:rPr lang="en-US"/>
              <a:pPr>
                <a:defRPr/>
              </a:pPr>
              <a:t>‹#›</a:t>
            </a:fld>
            <a:endParaRPr lang="en-US"/>
          </a:p>
        </p:txBody>
      </p:sp>
    </p:spTree>
    <p:extLst>
      <p:ext uri="{BB962C8B-B14F-4D97-AF65-F5344CB8AC3E}">
        <p14:creationId xmlns:p14="http://schemas.microsoft.com/office/powerpoint/2010/main" val="985686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20CD496-0BDB-4EF2-977A-BA269B869EBF}" type="slidenum">
              <a:rPr lang="en-US"/>
              <a:pPr>
                <a:defRPr/>
              </a:pPr>
              <a:t>‹#›</a:t>
            </a:fld>
            <a:endParaRPr lang="en-US"/>
          </a:p>
        </p:txBody>
      </p:sp>
    </p:spTree>
    <p:extLst>
      <p:ext uri="{BB962C8B-B14F-4D97-AF65-F5344CB8AC3E}">
        <p14:creationId xmlns:p14="http://schemas.microsoft.com/office/powerpoint/2010/main" val="34794594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1868639-F263-4491-913C-26630BD925E3}" type="slidenum">
              <a:rPr lang="en-US"/>
              <a:pPr>
                <a:defRPr/>
              </a:pPr>
              <a:t>‹#›</a:t>
            </a:fld>
            <a:endParaRPr lang="en-US"/>
          </a:p>
        </p:txBody>
      </p:sp>
    </p:spTree>
    <p:extLst>
      <p:ext uri="{BB962C8B-B14F-4D97-AF65-F5344CB8AC3E}">
        <p14:creationId xmlns:p14="http://schemas.microsoft.com/office/powerpoint/2010/main" val="56777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D79BC89-88BB-4E34-8DF2-B7FF6A69BD5F}" type="slidenum">
              <a:rPr lang="en-US"/>
              <a:pPr>
                <a:defRPr/>
              </a:pPr>
              <a:t>‹#›</a:t>
            </a:fld>
            <a:endParaRPr lang="en-US"/>
          </a:p>
        </p:txBody>
      </p:sp>
    </p:spTree>
    <p:extLst>
      <p:ext uri="{BB962C8B-B14F-4D97-AF65-F5344CB8AC3E}">
        <p14:creationId xmlns:p14="http://schemas.microsoft.com/office/powerpoint/2010/main" val="17142627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9E5F1A9-AB91-4DF3-8E98-39B75594F4E9}" type="slidenum">
              <a:rPr lang="en-US"/>
              <a:pPr>
                <a:defRPr/>
              </a:pPr>
              <a:t>‹#›</a:t>
            </a:fld>
            <a:endParaRPr lang="en-US"/>
          </a:p>
        </p:txBody>
      </p:sp>
    </p:spTree>
    <p:extLst>
      <p:ext uri="{BB962C8B-B14F-4D97-AF65-F5344CB8AC3E}">
        <p14:creationId xmlns:p14="http://schemas.microsoft.com/office/powerpoint/2010/main" val="3133986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A96C7D4-5958-46A0-81DE-0B4BFDF6A4C9}" type="slidenum">
              <a:rPr lang="en-US"/>
              <a:pPr>
                <a:defRPr/>
              </a:pPr>
              <a:t>‹#›</a:t>
            </a:fld>
            <a:endParaRPr lang="en-US"/>
          </a:p>
        </p:txBody>
      </p:sp>
    </p:spTree>
    <p:extLst>
      <p:ext uri="{BB962C8B-B14F-4D97-AF65-F5344CB8AC3E}">
        <p14:creationId xmlns:p14="http://schemas.microsoft.com/office/powerpoint/2010/main" val="522346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28CDF96-2329-46B8-A81A-ACEB2B9C5045}" type="slidenum">
              <a:rPr lang="en-US"/>
              <a:pPr>
                <a:defRPr/>
              </a:pPr>
              <a:t>‹#›</a:t>
            </a:fld>
            <a:endParaRPr lang="en-US"/>
          </a:p>
        </p:txBody>
      </p:sp>
    </p:spTree>
    <p:extLst>
      <p:ext uri="{BB962C8B-B14F-4D97-AF65-F5344CB8AC3E}">
        <p14:creationId xmlns:p14="http://schemas.microsoft.com/office/powerpoint/2010/main" val="868578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6EC51D7-732A-439D-B4B0-585A3308B65D}" type="slidenum">
              <a:rPr lang="en-US"/>
              <a:pPr>
                <a:defRPr/>
              </a:pPr>
              <a:t>‹#›</a:t>
            </a:fld>
            <a:endParaRPr lang="en-US"/>
          </a:p>
        </p:txBody>
      </p:sp>
    </p:spTree>
    <p:extLst>
      <p:ext uri="{BB962C8B-B14F-4D97-AF65-F5344CB8AC3E}">
        <p14:creationId xmlns:p14="http://schemas.microsoft.com/office/powerpoint/2010/main" val="1007899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B82D48F-E302-4B27-9BF6-BCBD7B45C0B1}" type="slidenum">
              <a:rPr lang="en-US"/>
              <a:pPr>
                <a:defRPr/>
              </a:pPr>
              <a:t>‹#›</a:t>
            </a:fld>
            <a:endParaRPr lang="en-US"/>
          </a:p>
        </p:txBody>
      </p:sp>
    </p:spTree>
    <p:extLst>
      <p:ext uri="{BB962C8B-B14F-4D97-AF65-F5344CB8AC3E}">
        <p14:creationId xmlns:p14="http://schemas.microsoft.com/office/powerpoint/2010/main" val="3966801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E5BDD5E-E49A-41D5-97BB-2C73294B62F4}" type="slidenum">
              <a:rPr lang="en-US"/>
              <a:pPr>
                <a:defRPr/>
              </a:pPr>
              <a:t>‹#›</a:t>
            </a:fld>
            <a:endParaRPr lang="en-US"/>
          </a:p>
        </p:txBody>
      </p:sp>
    </p:spTree>
    <p:extLst>
      <p:ext uri="{BB962C8B-B14F-4D97-AF65-F5344CB8AC3E}">
        <p14:creationId xmlns:p14="http://schemas.microsoft.com/office/powerpoint/2010/main" val="117300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5212751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D5979C0-C3AF-4BE2-9483-96814B273E3A}" type="slidenum">
              <a:rPr lang="en-US"/>
              <a:pPr>
                <a:defRPr/>
              </a:pPr>
              <a:t>‹#›</a:t>
            </a:fld>
            <a:endParaRPr lang="en-US"/>
          </a:p>
        </p:txBody>
      </p:sp>
    </p:spTree>
    <p:extLst>
      <p:ext uri="{BB962C8B-B14F-4D97-AF65-F5344CB8AC3E}">
        <p14:creationId xmlns:p14="http://schemas.microsoft.com/office/powerpoint/2010/main" val="28181908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2181256-1311-4833-AE4E-2E69EDB4B9C6}" type="slidenum">
              <a:rPr lang="en-US"/>
              <a:pPr>
                <a:defRPr/>
              </a:pPr>
              <a:t>‹#›</a:t>
            </a:fld>
            <a:endParaRPr lang="en-US"/>
          </a:p>
        </p:txBody>
      </p:sp>
    </p:spTree>
    <p:extLst>
      <p:ext uri="{BB962C8B-B14F-4D97-AF65-F5344CB8AC3E}">
        <p14:creationId xmlns:p14="http://schemas.microsoft.com/office/powerpoint/2010/main" val="527493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F062775-3BB1-4F74-AE46-0AFCB7EB3B5C}" type="slidenum">
              <a:rPr lang="en-US"/>
              <a:pPr>
                <a:defRPr/>
              </a:pPr>
              <a:t>‹#›</a:t>
            </a:fld>
            <a:endParaRPr lang="en-US"/>
          </a:p>
        </p:txBody>
      </p:sp>
    </p:spTree>
    <p:extLst>
      <p:ext uri="{BB962C8B-B14F-4D97-AF65-F5344CB8AC3E}">
        <p14:creationId xmlns:p14="http://schemas.microsoft.com/office/powerpoint/2010/main" val="371939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44758F4-E48D-44F3-8281-CC5C8252FE71}" type="slidenum">
              <a:rPr lang="en-US"/>
              <a:pPr>
                <a:defRPr/>
              </a:pPr>
              <a:t>‹#›</a:t>
            </a:fld>
            <a:endParaRPr lang="en-US"/>
          </a:p>
        </p:txBody>
      </p:sp>
    </p:spTree>
    <p:extLst>
      <p:ext uri="{BB962C8B-B14F-4D97-AF65-F5344CB8AC3E}">
        <p14:creationId xmlns:p14="http://schemas.microsoft.com/office/powerpoint/2010/main" val="37909126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3E8E184-BC19-4343-9AEB-B02FD0CC0403}" type="slidenum">
              <a:rPr lang="en-US"/>
              <a:pPr>
                <a:defRPr/>
              </a:pPr>
              <a:t>‹#›</a:t>
            </a:fld>
            <a:endParaRPr lang="en-US"/>
          </a:p>
        </p:txBody>
      </p:sp>
    </p:spTree>
    <p:extLst>
      <p:ext uri="{BB962C8B-B14F-4D97-AF65-F5344CB8AC3E}">
        <p14:creationId xmlns:p14="http://schemas.microsoft.com/office/powerpoint/2010/main" val="1288606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73C362F-CFAD-42A7-BC81-1FFEB3E5E920}" type="slidenum">
              <a:rPr lang="en-US"/>
              <a:pPr>
                <a:defRPr/>
              </a:pPr>
              <a:t>‹#›</a:t>
            </a:fld>
            <a:endParaRPr lang="en-US"/>
          </a:p>
        </p:txBody>
      </p:sp>
    </p:spTree>
    <p:extLst>
      <p:ext uri="{BB962C8B-B14F-4D97-AF65-F5344CB8AC3E}">
        <p14:creationId xmlns:p14="http://schemas.microsoft.com/office/powerpoint/2010/main" val="121921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72DBF43-98FA-4BCA-9C0B-3D3CCC9D0453}" type="slidenum">
              <a:rPr lang="en-US"/>
              <a:pPr>
                <a:defRPr/>
              </a:pPr>
              <a:t>‹#›</a:t>
            </a:fld>
            <a:endParaRPr lang="en-US"/>
          </a:p>
        </p:txBody>
      </p:sp>
    </p:spTree>
    <p:extLst>
      <p:ext uri="{BB962C8B-B14F-4D97-AF65-F5344CB8AC3E}">
        <p14:creationId xmlns:p14="http://schemas.microsoft.com/office/powerpoint/2010/main" val="3885097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D9545BC-FE64-4A9A-86DA-4CBF8C606B37}" type="slidenum">
              <a:rPr lang="en-US"/>
              <a:pPr>
                <a:defRPr/>
              </a:pPr>
              <a:t>‹#›</a:t>
            </a:fld>
            <a:endParaRPr lang="en-US"/>
          </a:p>
        </p:txBody>
      </p:sp>
    </p:spTree>
    <p:extLst>
      <p:ext uri="{BB962C8B-B14F-4D97-AF65-F5344CB8AC3E}">
        <p14:creationId xmlns:p14="http://schemas.microsoft.com/office/powerpoint/2010/main" val="22069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8D50064-BDAA-4E28-B53F-5E9D82E53FA5}" type="slidenum">
              <a:rPr lang="en-US"/>
              <a:pPr>
                <a:defRPr/>
              </a:pPr>
              <a:t>‹#›</a:t>
            </a:fld>
            <a:endParaRPr lang="en-US"/>
          </a:p>
        </p:txBody>
      </p:sp>
    </p:spTree>
    <p:extLst>
      <p:ext uri="{BB962C8B-B14F-4D97-AF65-F5344CB8AC3E}">
        <p14:creationId xmlns:p14="http://schemas.microsoft.com/office/powerpoint/2010/main" val="25031894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atin typeface="Arial" pitchFamily="34" charset="0"/>
              </a:defRPr>
            </a:lvl1pPr>
          </a:lstStyle>
          <a:p>
            <a:pPr>
              <a:defRPr/>
            </a:pPr>
            <a:fld id="{7F1EE365-AEC1-4BC6-AC2B-E4C62CCDA419}" type="slidenum">
              <a:rPr lang="en-US"/>
              <a:pPr>
                <a:defRPr/>
              </a:pPr>
              <a:t>‹#›</a:t>
            </a:fld>
            <a:endParaRPr lang="en-US"/>
          </a:p>
        </p:txBody>
      </p:sp>
    </p:spTree>
    <p:extLst>
      <p:ext uri="{BB962C8B-B14F-4D97-AF65-F5344CB8AC3E}">
        <p14:creationId xmlns:p14="http://schemas.microsoft.com/office/powerpoint/2010/main" val="4056477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32532303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3446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1219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8261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0156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8628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3605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099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9434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1224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29234887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201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B82D48F-E302-4B27-9BF6-BCBD7B45C0B1}" type="slidenum">
              <a:rPr lang="en-US"/>
              <a:pPr>
                <a:defRPr/>
              </a:pPr>
              <a:t>‹#›</a:t>
            </a:fld>
            <a:endParaRPr lang="en-US"/>
          </a:p>
        </p:txBody>
      </p:sp>
    </p:spTree>
    <p:extLst>
      <p:ext uri="{BB962C8B-B14F-4D97-AF65-F5344CB8AC3E}">
        <p14:creationId xmlns:p14="http://schemas.microsoft.com/office/powerpoint/2010/main" val="35717649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E5BDD5E-E49A-41D5-97BB-2C73294B62F4}" type="slidenum">
              <a:rPr lang="en-US"/>
              <a:pPr>
                <a:defRPr/>
              </a:pPr>
              <a:t>‹#›</a:t>
            </a:fld>
            <a:endParaRPr lang="en-US"/>
          </a:p>
        </p:txBody>
      </p:sp>
    </p:spTree>
    <p:extLst>
      <p:ext uri="{BB962C8B-B14F-4D97-AF65-F5344CB8AC3E}">
        <p14:creationId xmlns:p14="http://schemas.microsoft.com/office/powerpoint/2010/main" val="35336281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D5979C0-C3AF-4BE2-9483-96814B273E3A}" type="slidenum">
              <a:rPr lang="en-US"/>
              <a:pPr>
                <a:defRPr/>
              </a:pPr>
              <a:t>‹#›</a:t>
            </a:fld>
            <a:endParaRPr lang="en-US"/>
          </a:p>
        </p:txBody>
      </p:sp>
    </p:spTree>
    <p:extLst>
      <p:ext uri="{BB962C8B-B14F-4D97-AF65-F5344CB8AC3E}">
        <p14:creationId xmlns:p14="http://schemas.microsoft.com/office/powerpoint/2010/main" val="3180610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2181256-1311-4833-AE4E-2E69EDB4B9C6}" type="slidenum">
              <a:rPr lang="en-US"/>
              <a:pPr>
                <a:defRPr/>
              </a:pPr>
              <a:t>‹#›</a:t>
            </a:fld>
            <a:endParaRPr lang="en-US"/>
          </a:p>
        </p:txBody>
      </p:sp>
    </p:spTree>
    <p:extLst>
      <p:ext uri="{BB962C8B-B14F-4D97-AF65-F5344CB8AC3E}">
        <p14:creationId xmlns:p14="http://schemas.microsoft.com/office/powerpoint/2010/main" val="35935921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F062775-3BB1-4F74-AE46-0AFCB7EB3B5C}" type="slidenum">
              <a:rPr lang="en-US"/>
              <a:pPr>
                <a:defRPr/>
              </a:pPr>
              <a:t>‹#›</a:t>
            </a:fld>
            <a:endParaRPr lang="en-US"/>
          </a:p>
        </p:txBody>
      </p:sp>
    </p:spTree>
    <p:extLst>
      <p:ext uri="{BB962C8B-B14F-4D97-AF65-F5344CB8AC3E}">
        <p14:creationId xmlns:p14="http://schemas.microsoft.com/office/powerpoint/2010/main" val="1662055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44758F4-E48D-44F3-8281-CC5C8252FE71}" type="slidenum">
              <a:rPr lang="en-US"/>
              <a:pPr>
                <a:defRPr/>
              </a:pPr>
              <a:t>‹#›</a:t>
            </a:fld>
            <a:endParaRPr lang="en-US"/>
          </a:p>
        </p:txBody>
      </p:sp>
    </p:spTree>
    <p:extLst>
      <p:ext uri="{BB962C8B-B14F-4D97-AF65-F5344CB8AC3E}">
        <p14:creationId xmlns:p14="http://schemas.microsoft.com/office/powerpoint/2010/main" val="11788049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3E8E184-BC19-4343-9AEB-B02FD0CC0403}" type="slidenum">
              <a:rPr lang="en-US"/>
              <a:pPr>
                <a:defRPr/>
              </a:pPr>
              <a:t>‹#›</a:t>
            </a:fld>
            <a:endParaRPr lang="en-US"/>
          </a:p>
        </p:txBody>
      </p:sp>
    </p:spTree>
    <p:extLst>
      <p:ext uri="{BB962C8B-B14F-4D97-AF65-F5344CB8AC3E}">
        <p14:creationId xmlns:p14="http://schemas.microsoft.com/office/powerpoint/2010/main" val="7317593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73C362F-CFAD-42A7-BC81-1FFEB3E5E920}" type="slidenum">
              <a:rPr lang="en-US"/>
              <a:pPr>
                <a:defRPr/>
              </a:pPr>
              <a:t>‹#›</a:t>
            </a:fld>
            <a:endParaRPr lang="en-US"/>
          </a:p>
        </p:txBody>
      </p:sp>
    </p:spTree>
    <p:extLst>
      <p:ext uri="{BB962C8B-B14F-4D97-AF65-F5344CB8AC3E}">
        <p14:creationId xmlns:p14="http://schemas.microsoft.com/office/powerpoint/2010/main" val="27760767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72DBF43-98FA-4BCA-9C0B-3D3CCC9D0453}" type="slidenum">
              <a:rPr lang="en-US"/>
              <a:pPr>
                <a:defRPr/>
              </a:pPr>
              <a:t>‹#›</a:t>
            </a:fld>
            <a:endParaRPr lang="en-US"/>
          </a:p>
        </p:txBody>
      </p:sp>
    </p:spTree>
    <p:extLst>
      <p:ext uri="{BB962C8B-B14F-4D97-AF65-F5344CB8AC3E}">
        <p14:creationId xmlns:p14="http://schemas.microsoft.com/office/powerpoint/2010/main" val="280390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E46DE-3CCA-4957-8799-0F75DF6DA83E}" type="slidenum">
              <a:rPr lang="en-US" smtClean="0"/>
              <a:t>‹#›</a:t>
            </a:fld>
            <a:endParaRPr lang="en-US"/>
          </a:p>
        </p:txBody>
      </p:sp>
    </p:spTree>
    <p:extLst>
      <p:ext uri="{BB962C8B-B14F-4D97-AF65-F5344CB8AC3E}">
        <p14:creationId xmlns:p14="http://schemas.microsoft.com/office/powerpoint/2010/main" val="8854381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D9545BC-FE64-4A9A-86DA-4CBF8C606B37}" type="slidenum">
              <a:rPr lang="en-US"/>
              <a:pPr>
                <a:defRPr/>
              </a:pPr>
              <a:t>‹#›</a:t>
            </a:fld>
            <a:endParaRPr lang="en-US"/>
          </a:p>
        </p:txBody>
      </p:sp>
    </p:spTree>
    <p:extLst>
      <p:ext uri="{BB962C8B-B14F-4D97-AF65-F5344CB8AC3E}">
        <p14:creationId xmlns:p14="http://schemas.microsoft.com/office/powerpoint/2010/main" val="3419725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8D50064-BDAA-4E28-B53F-5E9D82E53FA5}" type="slidenum">
              <a:rPr lang="en-US"/>
              <a:pPr>
                <a:defRPr/>
              </a:pPr>
              <a:t>‹#›</a:t>
            </a:fld>
            <a:endParaRPr lang="en-US"/>
          </a:p>
        </p:txBody>
      </p:sp>
    </p:spTree>
    <p:extLst>
      <p:ext uri="{BB962C8B-B14F-4D97-AF65-F5344CB8AC3E}">
        <p14:creationId xmlns:p14="http://schemas.microsoft.com/office/powerpoint/2010/main" val="18697245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p:txBody>
          <a:bodyPr/>
          <a:lstStyle>
            <a:lvl1pPr>
              <a:defRPr>
                <a:latin typeface="Arial" pitchFamily="34" charset="0"/>
              </a:defRPr>
            </a:lvl1pPr>
          </a:lstStyle>
          <a:p>
            <a:pPr>
              <a:defRPr/>
            </a:pPr>
            <a:fld id="{7F1EE365-AEC1-4BC6-AC2B-E4C62CCDA419}" type="slidenum">
              <a:rPr lang="en-US"/>
              <a:pPr>
                <a:defRPr/>
              </a:pPr>
              <a:t>‹#›</a:t>
            </a:fld>
            <a:endParaRPr lang="en-US"/>
          </a:p>
        </p:txBody>
      </p:sp>
    </p:spTree>
    <p:extLst>
      <p:ext uri="{BB962C8B-B14F-4D97-AF65-F5344CB8AC3E}">
        <p14:creationId xmlns:p14="http://schemas.microsoft.com/office/powerpoint/2010/main" val="55818552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089DE7F9-2696-4157-9CC5-6F2E90F0D0FD}" type="slidenum">
              <a:rPr lang="en-US" altLang="en-US"/>
              <a:pPr>
                <a:defRPr/>
              </a:pPr>
              <a:t>‹#›</a:t>
            </a:fld>
            <a:endParaRPr lang="en-US" altLang="en-US"/>
          </a:p>
        </p:txBody>
      </p:sp>
    </p:spTree>
    <p:extLst>
      <p:ext uri="{BB962C8B-B14F-4D97-AF65-F5344CB8AC3E}">
        <p14:creationId xmlns:p14="http://schemas.microsoft.com/office/powerpoint/2010/main" val="30106238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9BB171B1-A2B1-4598-82B4-AACF9EB41FE2}" type="slidenum">
              <a:rPr lang="en-US" altLang="en-US"/>
              <a:pPr>
                <a:defRPr/>
              </a:pPr>
              <a:t>‹#›</a:t>
            </a:fld>
            <a:endParaRPr lang="en-US" altLang="en-US"/>
          </a:p>
        </p:txBody>
      </p:sp>
    </p:spTree>
    <p:extLst>
      <p:ext uri="{BB962C8B-B14F-4D97-AF65-F5344CB8AC3E}">
        <p14:creationId xmlns:p14="http://schemas.microsoft.com/office/powerpoint/2010/main" val="5354941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pitchFamily="34" charset="0"/>
              </a:defRPr>
            </a:lvl1pPr>
          </a:lstStyle>
          <a:p>
            <a:pPr>
              <a:defRPr/>
            </a:pPr>
            <a:fld id="{A1AFC2E4-4EE9-4ED7-B78F-D0938AFCBD63}" type="slidenum">
              <a:rPr lang="en-US" altLang="en-US"/>
              <a:pPr>
                <a:defRPr/>
              </a:pPr>
              <a:t>‹#›</a:t>
            </a:fld>
            <a:endParaRPr lang="en-US" altLang="en-US"/>
          </a:p>
        </p:txBody>
      </p:sp>
    </p:spTree>
    <p:extLst>
      <p:ext uri="{BB962C8B-B14F-4D97-AF65-F5344CB8AC3E}">
        <p14:creationId xmlns:p14="http://schemas.microsoft.com/office/powerpoint/2010/main" val="3830535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pitchFamily="34" charset="0"/>
              </a:defRPr>
            </a:lvl1pPr>
          </a:lstStyle>
          <a:p>
            <a:pPr>
              <a:defRPr/>
            </a:pPr>
            <a:fld id="{3CA90D99-ABC9-4FE1-9C85-F0A34523452D}" type="slidenum">
              <a:rPr lang="en-US" altLang="en-US"/>
              <a:pPr>
                <a:defRPr/>
              </a:pPr>
              <a:t>‹#›</a:t>
            </a:fld>
            <a:endParaRPr lang="en-US" altLang="en-US"/>
          </a:p>
        </p:txBody>
      </p:sp>
    </p:spTree>
    <p:extLst>
      <p:ext uri="{BB962C8B-B14F-4D97-AF65-F5344CB8AC3E}">
        <p14:creationId xmlns:p14="http://schemas.microsoft.com/office/powerpoint/2010/main" val="38518692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pitchFamily="34" charset="0"/>
              </a:defRPr>
            </a:lvl1pPr>
          </a:lstStyle>
          <a:p>
            <a:pPr>
              <a:defRPr/>
            </a:pPr>
            <a:fld id="{90495D24-FE5E-48DB-84F7-2FF721643654}" type="slidenum">
              <a:rPr lang="en-US" altLang="en-US"/>
              <a:pPr>
                <a:defRPr/>
              </a:pPr>
              <a:t>‹#›</a:t>
            </a:fld>
            <a:endParaRPr lang="en-US" altLang="en-US"/>
          </a:p>
        </p:txBody>
      </p:sp>
    </p:spTree>
    <p:extLst>
      <p:ext uri="{BB962C8B-B14F-4D97-AF65-F5344CB8AC3E}">
        <p14:creationId xmlns:p14="http://schemas.microsoft.com/office/powerpoint/2010/main" val="19445902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pitchFamily="34" charset="0"/>
              </a:defRPr>
            </a:lvl1pPr>
          </a:lstStyle>
          <a:p>
            <a:pPr>
              <a:defRPr/>
            </a:pPr>
            <a:fld id="{4C1AD417-47C0-43F7-B351-AC30B0DB4E3C}" type="slidenum">
              <a:rPr lang="en-US" altLang="en-US"/>
              <a:pPr>
                <a:defRPr/>
              </a:pPr>
              <a:t>‹#›</a:t>
            </a:fld>
            <a:endParaRPr lang="en-US" altLang="en-US"/>
          </a:p>
        </p:txBody>
      </p:sp>
    </p:spTree>
    <p:extLst>
      <p:ext uri="{BB962C8B-B14F-4D97-AF65-F5344CB8AC3E}">
        <p14:creationId xmlns:p14="http://schemas.microsoft.com/office/powerpoint/2010/main" val="40059681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pitchFamily="34" charset="0"/>
              </a:defRPr>
            </a:lvl1pPr>
          </a:lstStyle>
          <a:p>
            <a:pPr>
              <a:defRPr/>
            </a:pPr>
            <a:endParaRPr lang="en-US" alt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pitchFamily="34" charset="0"/>
              </a:defRPr>
            </a:lvl1pPr>
          </a:lstStyle>
          <a:p>
            <a:pPr>
              <a:defRPr/>
            </a:pPr>
            <a:fld id="{EAF81CBA-6A03-4F9D-8184-C722E9B1E830}" type="slidenum">
              <a:rPr lang="en-US" altLang="en-US"/>
              <a:pPr>
                <a:defRPr/>
              </a:pPr>
              <a:t>‹#›</a:t>
            </a:fld>
            <a:endParaRPr lang="en-US" altLang="en-US"/>
          </a:p>
        </p:txBody>
      </p:sp>
    </p:spTree>
    <p:extLst>
      <p:ext uri="{BB962C8B-B14F-4D97-AF65-F5344CB8AC3E}">
        <p14:creationId xmlns:p14="http://schemas.microsoft.com/office/powerpoint/2010/main" val="91488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E46DE-3CCA-4957-8799-0F75DF6DA83E}" type="slidenum">
              <a:rPr lang="en-US" smtClean="0"/>
              <a:t>‹#›</a:t>
            </a:fld>
            <a:endParaRPr lang="en-US"/>
          </a:p>
        </p:txBody>
      </p:sp>
    </p:spTree>
    <p:extLst>
      <p:ext uri="{BB962C8B-B14F-4D97-AF65-F5344CB8AC3E}">
        <p14:creationId xmlns:p14="http://schemas.microsoft.com/office/powerpoint/2010/main" val="1085091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38100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smtClean="0">
                <a:sym typeface="Arial" pitchFamily="34" charset="0"/>
              </a:rPr>
              <a:t>Click to edit Master title style</a:t>
            </a:r>
          </a:p>
        </p:txBody>
      </p:sp>
      <p:sp>
        <p:nvSpPr>
          <p:cNvPr id="1027" name="Rectangle 2"/>
          <p:cNvSpPr>
            <a:spLocks noGrp="1" noChangeArrowheads="1"/>
          </p:cNvSpPr>
          <p:nvPr>
            <p:ph type="body" idx="1"/>
          </p:nvPr>
        </p:nvSpPr>
        <p:spPr bwMode="auto">
          <a:xfrm>
            <a:off x="685800"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smtClean="0">
                <a:sym typeface="Arial" pitchFamily="34" charset="0"/>
              </a:rPr>
              <a:t>Click to edit Master text styles</a:t>
            </a:r>
          </a:p>
          <a:p>
            <a:pPr lvl="1"/>
            <a:endParaRPr lang="en-US" smtClean="0">
              <a:sym typeface="Arial" pitchFamily="34" charset="0"/>
            </a:endParaRP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sp>
        <p:nvSpPr>
          <p:cNvPr id="2" name="Text Box 3"/>
          <p:cNvSpPr txBox="1">
            <a:spLocks noGrp="1" noChangeArrowheads="1"/>
          </p:cNvSpPr>
          <p:nvPr>
            <p:ph type="sldNum" sz="quarter" idx="4"/>
          </p:nvPr>
        </p:nvSpPr>
        <p:spPr bwMode="auto">
          <a:xfrm>
            <a:off x="7348540" y="62484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a:solidFill>
                  <a:schemeClr val="tx1"/>
                </a:solidFill>
                <a:ea typeface="ヒラギノ角ゴ ProN W3" pitchFamily="-1" charset="-128"/>
                <a:cs typeface="Arial" pitchFamily="34" charset="0"/>
              </a:defRPr>
            </a:lvl1pPr>
          </a:lstStyle>
          <a:p>
            <a:pPr fontAlgn="base">
              <a:spcBef>
                <a:spcPct val="0"/>
              </a:spcBef>
              <a:spcAft>
                <a:spcPct val="0"/>
              </a:spcAft>
              <a:defRPr/>
            </a:pPr>
            <a:fld id="{BBD5AA72-22D9-4FD5-81D2-874FF84BF99B}" type="slidenum">
              <a:rPr lang="en-US">
                <a:solidFill>
                  <a:srgbClr val="FFFFFF"/>
                </a:solidFill>
                <a:sym typeface="Arial" pitchFamily="34" charset="0"/>
              </a:rPr>
              <a:pPr fontAlgn="base">
                <a:spcBef>
                  <a:spcPct val="0"/>
                </a:spcBef>
                <a:spcAft>
                  <a:spcPct val="0"/>
                </a:spcAft>
                <a:defRPr/>
              </a:pPr>
              <a:t>‹#›</a:t>
            </a:fld>
            <a:endParaRPr lang="en-US">
              <a:solidFill>
                <a:srgbClr val="FFFFFF"/>
              </a:solidFill>
              <a:sym typeface="Arial" pitchFamily="34" charset="0"/>
            </a:endParaRPr>
          </a:p>
        </p:txBody>
      </p:sp>
    </p:spTree>
    <p:extLst>
      <p:ext uri="{BB962C8B-B14F-4D97-AF65-F5344CB8AC3E}">
        <p14:creationId xmlns:p14="http://schemas.microsoft.com/office/powerpoint/2010/main" val="234341221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iming>
    <p:tnLst>
      <p:par>
        <p:cTn id="1" dur="indefinite" restart="never" nodeType="tmRoot"/>
      </p:par>
    </p:tnLst>
  </p:timing>
  <p:hf hdr="0" ftr="0" dt="0"/>
  <p:txStyles>
    <p:titleStyle>
      <a:lvl1pPr marL="39688" indent="-39688" algn="ctr" rtl="0" eaLnBrk="0" fontAlgn="base" hangingPunct="0">
        <a:spcBef>
          <a:spcPct val="0"/>
        </a:spcBef>
        <a:spcAft>
          <a:spcPct val="0"/>
        </a:spcAft>
        <a:defRPr sz="3600">
          <a:solidFill>
            <a:schemeClr val="bg1"/>
          </a:solidFill>
          <a:latin typeface="+mj-lt"/>
          <a:ea typeface="+mj-ea"/>
          <a:cs typeface="+mj-cs"/>
          <a:sym typeface="Arial" pitchFamily="34" charset="0"/>
        </a:defRPr>
      </a:lvl1pPr>
      <a:lvl2pPr marL="39688" indent="-39688" algn="ctr" rtl="0" eaLnBrk="0" fontAlgn="base" hangingPunct="0">
        <a:spcBef>
          <a:spcPct val="0"/>
        </a:spcBef>
        <a:spcAft>
          <a:spcPct val="0"/>
        </a:spcAft>
        <a:defRPr sz="3600">
          <a:solidFill>
            <a:schemeClr val="bg1"/>
          </a:solidFill>
          <a:latin typeface="Arial" charset="0"/>
          <a:ea typeface="ヒラギノ角ゴ ProN W3" charset="-128"/>
          <a:cs typeface="ヒラギノ角ゴ ProN W3" charset="-128"/>
          <a:sym typeface="Arial" pitchFamily="34" charset="0"/>
        </a:defRPr>
      </a:lvl2pPr>
      <a:lvl3pPr marL="39688" indent="-39688" algn="ctr" rtl="0" eaLnBrk="0" fontAlgn="base" hangingPunct="0">
        <a:spcBef>
          <a:spcPct val="0"/>
        </a:spcBef>
        <a:spcAft>
          <a:spcPct val="0"/>
        </a:spcAft>
        <a:defRPr sz="3600">
          <a:solidFill>
            <a:schemeClr val="bg1"/>
          </a:solidFill>
          <a:latin typeface="Arial" charset="0"/>
          <a:ea typeface="ヒラギノ角ゴ ProN W3" charset="-128"/>
          <a:cs typeface="ヒラギノ角ゴ ProN W3" charset="-128"/>
          <a:sym typeface="Arial" pitchFamily="34" charset="0"/>
        </a:defRPr>
      </a:lvl3pPr>
      <a:lvl4pPr marL="39688" indent="-39688" algn="ctr" rtl="0" eaLnBrk="0" fontAlgn="base" hangingPunct="0">
        <a:spcBef>
          <a:spcPct val="0"/>
        </a:spcBef>
        <a:spcAft>
          <a:spcPct val="0"/>
        </a:spcAft>
        <a:defRPr sz="3600">
          <a:solidFill>
            <a:schemeClr val="bg1"/>
          </a:solidFill>
          <a:latin typeface="Arial" charset="0"/>
          <a:ea typeface="ヒラギノ角ゴ ProN W3" charset="-128"/>
          <a:cs typeface="ヒラギノ角ゴ ProN W3" charset="-128"/>
          <a:sym typeface="Arial" pitchFamily="34" charset="0"/>
        </a:defRPr>
      </a:lvl4pPr>
      <a:lvl5pPr marL="39688" indent="-39688" algn="ctr" rtl="0" eaLnBrk="0" fontAlgn="base" hangingPunct="0">
        <a:spcBef>
          <a:spcPct val="0"/>
        </a:spcBef>
        <a:spcAft>
          <a:spcPct val="0"/>
        </a:spcAft>
        <a:defRPr sz="3600">
          <a:solidFill>
            <a:schemeClr val="bg1"/>
          </a:solidFill>
          <a:latin typeface="Arial" charset="0"/>
          <a:ea typeface="ヒラギノ角ゴ ProN W3" charset="-128"/>
          <a:cs typeface="ヒラギノ角ゴ ProN W3" charset="-128"/>
          <a:sym typeface="Arial" pitchFamily="34" charset="0"/>
        </a:defRPr>
      </a:lvl5pPr>
      <a:lvl6pPr marL="496888" algn="ctr" rtl="0" fontAlgn="base">
        <a:spcBef>
          <a:spcPct val="0"/>
        </a:spcBef>
        <a:spcAft>
          <a:spcPct val="0"/>
        </a:spcAft>
        <a:defRPr sz="4400">
          <a:solidFill>
            <a:srgbClr val="CCFFFF"/>
          </a:solidFill>
          <a:latin typeface="Arial" charset="0"/>
          <a:ea typeface="ヒラギノ角ゴ ProN W3" charset="-128"/>
          <a:cs typeface="ヒラギノ角ゴ ProN W3" charset="-128"/>
          <a:sym typeface="Arial" charset="0"/>
        </a:defRPr>
      </a:lvl6pPr>
      <a:lvl7pPr marL="954088" algn="ctr" rtl="0" fontAlgn="base">
        <a:spcBef>
          <a:spcPct val="0"/>
        </a:spcBef>
        <a:spcAft>
          <a:spcPct val="0"/>
        </a:spcAft>
        <a:defRPr sz="4400">
          <a:solidFill>
            <a:srgbClr val="CCFFFF"/>
          </a:solidFill>
          <a:latin typeface="Arial" charset="0"/>
          <a:ea typeface="ヒラギノ角ゴ ProN W3" charset="-128"/>
          <a:cs typeface="ヒラギノ角ゴ ProN W3" charset="-128"/>
          <a:sym typeface="Arial" charset="0"/>
        </a:defRPr>
      </a:lvl7pPr>
      <a:lvl8pPr marL="1411288" algn="ctr" rtl="0" fontAlgn="base">
        <a:spcBef>
          <a:spcPct val="0"/>
        </a:spcBef>
        <a:spcAft>
          <a:spcPct val="0"/>
        </a:spcAft>
        <a:defRPr sz="4400">
          <a:solidFill>
            <a:srgbClr val="CCFFFF"/>
          </a:solidFill>
          <a:latin typeface="Arial" charset="0"/>
          <a:ea typeface="ヒラギノ角ゴ ProN W3" charset="-128"/>
          <a:cs typeface="ヒラギノ角ゴ ProN W3" charset="-128"/>
          <a:sym typeface="Arial" charset="0"/>
        </a:defRPr>
      </a:lvl8pPr>
      <a:lvl9pPr marL="1868488" algn="ctr" rtl="0" fontAlgn="base">
        <a:spcBef>
          <a:spcPct val="0"/>
        </a:spcBef>
        <a:spcAft>
          <a:spcPct val="0"/>
        </a:spcAft>
        <a:defRPr sz="4400">
          <a:solidFill>
            <a:srgbClr val="CCFFFF"/>
          </a:solidFill>
          <a:latin typeface="Arial" charset="0"/>
          <a:ea typeface="ヒラギノ角ゴ ProN W3" charset="-128"/>
          <a:cs typeface="ヒラギノ角ゴ ProN W3" charset="-128"/>
          <a:sym typeface="Arial" charset="0"/>
        </a:defRPr>
      </a:lvl9pPr>
    </p:titleStyle>
    <p:bodyStyle>
      <a:lvl1pPr marL="496888" indent="-457200" algn="l" rtl="0" eaLnBrk="0" fontAlgn="base" hangingPunct="0">
        <a:spcBef>
          <a:spcPts val="700"/>
        </a:spcBef>
        <a:spcAft>
          <a:spcPct val="0"/>
        </a:spcAft>
        <a:buSzPct val="100000"/>
        <a:buFont typeface="Arial" pitchFamily="34" charset="0"/>
        <a:buChar char="•"/>
        <a:defRPr sz="2800">
          <a:solidFill>
            <a:schemeClr val="bg2"/>
          </a:solidFill>
          <a:latin typeface="+mn-lt"/>
          <a:ea typeface="+mn-ea"/>
          <a:cs typeface="+mn-cs"/>
          <a:sym typeface="Arial" pitchFamily="34" charset="0"/>
        </a:defRPr>
      </a:lvl1pPr>
      <a:lvl2pPr marL="731838" indent="-285750" algn="l" rtl="0" eaLnBrk="0" fontAlgn="base" hangingPunct="0">
        <a:spcBef>
          <a:spcPts val="600"/>
        </a:spcBef>
        <a:spcAft>
          <a:spcPct val="0"/>
        </a:spcAft>
        <a:buSzPct val="100000"/>
        <a:buFont typeface="Arial" pitchFamily="34" charset="0"/>
        <a:buChar char="–"/>
        <a:defRPr sz="2400">
          <a:solidFill>
            <a:schemeClr val="bg2"/>
          </a:solidFill>
          <a:latin typeface="+mn-lt"/>
          <a:ea typeface="+mn-ea"/>
          <a:cs typeface="+mn-cs"/>
          <a:sym typeface="Arial" pitchFamily="34" charset="0"/>
        </a:defRPr>
      </a:lvl2pPr>
      <a:lvl3pPr marL="1131888" indent="-228600" algn="l" rtl="0" eaLnBrk="0" fontAlgn="base" hangingPunct="0">
        <a:spcBef>
          <a:spcPts val="600"/>
        </a:spcBef>
        <a:spcAft>
          <a:spcPct val="0"/>
        </a:spcAft>
        <a:buSzPct val="100000"/>
        <a:buFont typeface="Arial" pitchFamily="34" charset="0"/>
        <a:buChar char="•"/>
        <a:defRPr sz="2400">
          <a:solidFill>
            <a:schemeClr val="tx1"/>
          </a:solidFill>
          <a:latin typeface="+mn-lt"/>
          <a:ea typeface="+mn-ea"/>
          <a:cs typeface="+mn-cs"/>
          <a:sym typeface="Arial" pitchFamily="34" charset="0"/>
        </a:defRPr>
      </a:lvl3pPr>
      <a:lvl4pPr marL="1589088" indent="-228600" algn="l" rtl="0" eaLnBrk="0" fontAlgn="base" hangingPunct="0">
        <a:spcBef>
          <a:spcPts val="500"/>
        </a:spcBef>
        <a:spcAft>
          <a:spcPct val="0"/>
        </a:spcAft>
        <a:buSzPct val="100000"/>
        <a:buFont typeface="Arial" pitchFamily="34" charset="0"/>
        <a:buChar char="–"/>
        <a:defRPr sz="2000">
          <a:solidFill>
            <a:schemeClr val="tx1"/>
          </a:solidFill>
          <a:latin typeface="+mn-lt"/>
          <a:ea typeface="+mn-ea"/>
          <a:cs typeface="+mn-cs"/>
          <a:sym typeface="Arial" pitchFamily="34" charset="0"/>
        </a:defRPr>
      </a:lvl4pPr>
      <a:lvl5pPr marL="2046288" indent="-228600" algn="l" rtl="0" eaLnBrk="0" fontAlgn="base" hangingPunct="0">
        <a:spcBef>
          <a:spcPts val="500"/>
        </a:spcBef>
        <a:spcAft>
          <a:spcPct val="0"/>
        </a:spcAft>
        <a:buSzPct val="100000"/>
        <a:buFont typeface="Arial" pitchFamily="34" charset="0"/>
        <a:buChar char="»"/>
        <a:defRPr sz="2000">
          <a:solidFill>
            <a:schemeClr val="tx1"/>
          </a:solidFill>
          <a:latin typeface="+mn-lt"/>
          <a:ea typeface="+mn-ea"/>
          <a:cs typeface="+mn-cs"/>
          <a:sym typeface="Arial" pitchFamily="34"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43"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charset="0"/>
              </a:defRPr>
            </a:lvl1pPr>
          </a:lstStyle>
          <a:p>
            <a:pPr fontAlgn="base">
              <a:spcBef>
                <a:spcPct val="0"/>
              </a:spcBef>
              <a:spcAft>
                <a:spcPct val="0"/>
              </a:spcAft>
              <a:defRPr/>
            </a:pPr>
            <a:endParaRPr lang="en-US">
              <a:ea typeface="ヒラギノ角ゴ ProN W3" charset="0"/>
              <a:cs typeface="ヒラギノ角ゴ ProN W3" charset="0"/>
              <a:sym typeface="Arial" charset="0"/>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ea typeface="ヒラギノ角ゴ ProN W3"/>
                <a:cs typeface="ヒラギノ角ゴ ProN W3"/>
                <a:sym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charset="0"/>
              </a:defRPr>
            </a:lvl1pPr>
          </a:lstStyle>
          <a:p>
            <a:pPr fontAlgn="base">
              <a:spcBef>
                <a:spcPct val="0"/>
              </a:spcBef>
              <a:spcAft>
                <a:spcPct val="0"/>
              </a:spcAft>
              <a:defRPr/>
            </a:pPr>
            <a:fld id="{B236DA19-AE80-184D-9515-B094334E5145}" type="slidenum">
              <a:rPr lang="en-US">
                <a:ea typeface="ヒラギノ角ゴ ProN W3" charset="0"/>
                <a:cs typeface="ヒラギノ角ゴ ProN W3" charset="0"/>
                <a:sym typeface="Arial" charset="0"/>
              </a:rPr>
              <a:pPr fontAlgn="base">
                <a:spcBef>
                  <a:spcPct val="0"/>
                </a:spcBef>
                <a:spcAft>
                  <a:spcPct val="0"/>
                </a:spcAft>
                <a:defRPr/>
              </a:pPr>
              <a:t>‹#›</a:t>
            </a:fld>
            <a:endParaRPr lang="en-US">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40538440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B4D00-919A-4605-BF4A-25EA507CE4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7685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a:sym typeface="Arial" pitchFamily="34" charset="0"/>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sym typeface="Arial" pitchFamily="34"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10D8E7CC-0F77-4B13-9956-07F4D394B44E}" type="slidenum">
              <a:rPr lang="en-US">
                <a:sym typeface="Arial" pitchFamily="34" charset="0"/>
              </a:rPr>
              <a:pPr>
                <a:defRPr/>
              </a:pPr>
              <a:t>‹#›</a:t>
            </a:fld>
            <a:endParaRPr lang="en-US">
              <a:sym typeface="Arial" pitchFamily="34" charset="0"/>
            </a:endParaRPr>
          </a:p>
        </p:txBody>
      </p:sp>
    </p:spTree>
    <p:extLst>
      <p:ext uri="{BB962C8B-B14F-4D97-AF65-F5344CB8AC3E}">
        <p14:creationId xmlns:p14="http://schemas.microsoft.com/office/powerpoint/2010/main" val="267765289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a:sym typeface="Arial" pitchFamily="34" charset="0"/>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sym typeface="Arial" pitchFamily="34" charset="0"/>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B0FE8462-8C6C-44CB-A094-595A12BB1A32}" type="slidenum">
              <a:rPr lang="en-US">
                <a:sym typeface="Arial" pitchFamily="34" charset="0"/>
              </a:rPr>
              <a:pPr>
                <a:defRPr/>
              </a:pPr>
              <a:t>‹#›</a:t>
            </a:fld>
            <a:endParaRPr lang="en-US">
              <a:sym typeface="Arial" pitchFamily="34" charset="0"/>
            </a:endParaRPr>
          </a:p>
        </p:txBody>
      </p:sp>
    </p:spTree>
    <p:extLst>
      <p:ext uri="{BB962C8B-B14F-4D97-AF65-F5344CB8AC3E}">
        <p14:creationId xmlns:p14="http://schemas.microsoft.com/office/powerpoint/2010/main" val="365296623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B129E-D19A-4B2A-BC03-F65F978653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25008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a:sym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sym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B0FE8462-8C6C-44CB-A094-595A12BB1A32}" type="slidenum">
              <a:rPr lang="en-US">
                <a:sym typeface="Arial" pitchFamily="34" charset="0"/>
              </a:rPr>
              <a:pPr>
                <a:defRPr/>
              </a:pPr>
              <a:t>‹#›</a:t>
            </a:fld>
            <a:endParaRPr lang="en-US">
              <a:sym typeface="Arial" pitchFamily="34" charset="0"/>
            </a:endParaRPr>
          </a:p>
        </p:txBody>
      </p:sp>
    </p:spTree>
    <p:extLst>
      <p:ext uri="{BB962C8B-B14F-4D97-AF65-F5344CB8AC3E}">
        <p14:creationId xmlns:p14="http://schemas.microsoft.com/office/powerpoint/2010/main" val="275785431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ヒラギノ角ゴ ProN W3" charset="-128"/>
                <a:cs typeface="+mn-cs"/>
              </a:defRPr>
            </a:lvl1pPr>
          </a:lstStyle>
          <a:p>
            <a:pPr fontAlgn="base">
              <a:spcBef>
                <a:spcPct val="0"/>
              </a:spcBef>
              <a:spcAft>
                <a:spcPct val="0"/>
              </a:spcAft>
              <a:defRPr/>
            </a:pPr>
            <a:endParaRPr lang="en-US" altLang="en-US">
              <a:sym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ヒラギノ角ゴ ProN W3"/>
                <a:cs typeface="ヒラギノ角ゴ ProN W3"/>
                <a:sym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ea typeface="ヒラギノ角ゴ ProN W3" charset="-128"/>
                <a:cs typeface="+mn-cs"/>
              </a:defRPr>
            </a:lvl1pPr>
          </a:lstStyle>
          <a:p>
            <a:pPr fontAlgn="base">
              <a:spcBef>
                <a:spcPct val="0"/>
              </a:spcBef>
              <a:spcAft>
                <a:spcPct val="0"/>
              </a:spcAft>
              <a:defRPr/>
            </a:pPr>
            <a:fld id="{1900206A-557A-456B-8EAD-36640C6D5923}" type="slidenum">
              <a:rPr lang="en-US" altLang="en-US">
                <a:sym typeface="Arial" pitchFamily="34" charset="0"/>
              </a:rPr>
              <a:pPr fontAlgn="base">
                <a:spcBef>
                  <a:spcPct val="0"/>
                </a:spcBef>
                <a:spcAft>
                  <a:spcPct val="0"/>
                </a:spcAft>
                <a:defRPr/>
              </a:pPr>
              <a:t>‹#›</a:t>
            </a:fld>
            <a:endParaRPr lang="en-US" altLang="en-US">
              <a:sym typeface="Arial" pitchFamily="34" charset="0"/>
            </a:endParaRPr>
          </a:p>
        </p:txBody>
      </p:sp>
    </p:spTree>
    <p:extLst>
      <p:ext uri="{BB962C8B-B14F-4D97-AF65-F5344CB8AC3E}">
        <p14:creationId xmlns:p14="http://schemas.microsoft.com/office/powerpoint/2010/main" val="318044530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9.xml"/><Relationship Id="rId1" Type="http://schemas.openxmlformats.org/officeDocument/2006/relationships/vmlDrawing" Target="../drawings/vmlDrawing1.vml"/><Relationship Id="rId5" Type="http://schemas.openxmlformats.org/officeDocument/2006/relationships/hyperlink" Target="http://www.census.gov/prod/cen2010/briefs/c2010br-03.pdf"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9.xml"/><Relationship Id="rId1" Type="http://schemas.openxmlformats.org/officeDocument/2006/relationships/tags" Target="../tags/tag1.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4.xml"/><Relationship Id="rId1" Type="http://schemas.openxmlformats.org/officeDocument/2006/relationships/vmlDrawing" Target="../drawings/vmlDrawing6.v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4.xml"/><Relationship Id="rId1" Type="http://schemas.openxmlformats.org/officeDocument/2006/relationships/vmlDrawing" Target="../drawings/vmlDrawing7.v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2" Type="http://schemas.openxmlformats.org/officeDocument/2006/relationships/hyperlink" Target="http://www.iom.edu/Reports/2010/Hepatitis-and-Liver-Cancer-A-National-Strategy-for-Prevention-and-Control-of-Hepatitis-B-and-C.aspx"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altLang="en-US" sz="3600" b="1" dirty="0" smtClean="0">
                <a:solidFill>
                  <a:srgbClr val="FF0000"/>
                </a:solidFill>
              </a:rPr>
              <a:t/>
            </a:r>
            <a:br>
              <a:rPr lang="en-US" altLang="en-US" sz="3600" b="1" dirty="0" smtClean="0">
                <a:solidFill>
                  <a:srgbClr val="FF0000"/>
                </a:solidFill>
              </a:rPr>
            </a:br>
            <a:r>
              <a:rPr lang="en-US" altLang="en-US" sz="3600" b="1" dirty="0" smtClean="0">
                <a:solidFill>
                  <a:srgbClr val="FF0000"/>
                </a:solidFill>
              </a:rPr>
              <a:t/>
            </a:r>
            <a:br>
              <a:rPr lang="en-US" altLang="en-US" sz="3600" b="1" dirty="0" smtClean="0">
                <a:solidFill>
                  <a:srgbClr val="FF0000"/>
                </a:solidFill>
              </a:rPr>
            </a:br>
            <a:r>
              <a:rPr lang="en-US" altLang="en-US" sz="3600" b="1" dirty="0">
                <a:solidFill>
                  <a:srgbClr val="FF0000"/>
                </a:solidFill>
              </a:rPr>
              <a:t/>
            </a:r>
            <a:br>
              <a:rPr lang="en-US" altLang="en-US" sz="3600" b="1" dirty="0">
                <a:solidFill>
                  <a:srgbClr val="FF0000"/>
                </a:solidFill>
              </a:rPr>
            </a:br>
            <a:r>
              <a:rPr lang="en-US" altLang="en-US" sz="3600" b="1" dirty="0"/>
              <a:t>HCV </a:t>
            </a:r>
            <a:r>
              <a:rPr lang="en-US" altLang="en-US" sz="3600" b="1" dirty="0" smtClean="0"/>
              <a:t>Screening and </a:t>
            </a:r>
            <a:r>
              <a:rPr lang="en-US" altLang="en-US" sz="3600" b="1" dirty="0"/>
              <a:t>Linkage to Care </a:t>
            </a:r>
            <a:r>
              <a:rPr lang="en-US" altLang="en-US" sz="3600" b="1" dirty="0" smtClean="0"/>
              <a:t>Program in a Pharmacy Setting</a:t>
            </a:r>
            <a:br>
              <a:rPr lang="en-US" altLang="en-US" sz="3600" b="1" dirty="0" smtClean="0"/>
            </a:br>
            <a:endParaRPr lang="en-US" sz="3600" b="1" dirty="0">
              <a:solidFill>
                <a:srgbClr val="000099"/>
              </a:solidFill>
            </a:endParaRPr>
          </a:p>
        </p:txBody>
      </p:sp>
      <p:sp>
        <p:nvSpPr>
          <p:cNvPr id="5" name="Rectangle 4"/>
          <p:cNvSpPr/>
          <p:nvPr/>
        </p:nvSpPr>
        <p:spPr>
          <a:xfrm>
            <a:off x="457200" y="3810000"/>
            <a:ext cx="7924800" cy="1569660"/>
          </a:xfrm>
          <a:prstGeom prst="rect">
            <a:avLst/>
          </a:prstGeom>
        </p:spPr>
        <p:txBody>
          <a:bodyPr wrap="square">
            <a:spAutoFit/>
          </a:bodyPr>
          <a:lstStyle/>
          <a:p>
            <a:pPr algn="ctr" fontAlgn="base"/>
            <a:endParaRPr lang="en-US" sz="3200" b="1" dirty="0" smtClean="0">
              <a:solidFill>
                <a:srgbClr val="114C7F"/>
              </a:solidFill>
              <a:latin typeface="Arial" panose="020B0604020202020204" pitchFamily="34" charset="0"/>
            </a:endParaRPr>
          </a:p>
          <a:p>
            <a:pPr algn="ctr" fontAlgn="base"/>
            <a:r>
              <a:rPr lang="en-US" sz="3200" b="1" dirty="0" smtClean="0">
                <a:solidFill>
                  <a:srgbClr val="114C7F"/>
                </a:solidFill>
                <a:latin typeface="Arial" panose="020B0604020202020204" pitchFamily="34" charset="0"/>
              </a:rPr>
              <a:t>Conveying </a:t>
            </a:r>
            <a:r>
              <a:rPr lang="en-US" sz="3200" b="1" dirty="0">
                <a:solidFill>
                  <a:srgbClr val="114C7F"/>
                </a:solidFill>
                <a:latin typeface="Arial" panose="020B0604020202020204" pitchFamily="34" charset="0"/>
              </a:rPr>
              <a:t>the Urgency of </a:t>
            </a:r>
            <a:endParaRPr lang="en-US" sz="3200" b="1" dirty="0" smtClean="0">
              <a:solidFill>
                <a:srgbClr val="114C7F"/>
              </a:solidFill>
              <a:latin typeface="Arial" panose="020B0604020202020204" pitchFamily="34" charset="0"/>
            </a:endParaRPr>
          </a:p>
          <a:p>
            <a:pPr algn="ctr" fontAlgn="base"/>
            <a:r>
              <a:rPr lang="en-US" sz="3200" b="1" dirty="0" smtClean="0">
                <a:solidFill>
                  <a:srgbClr val="114C7F"/>
                </a:solidFill>
                <a:latin typeface="Arial" panose="020B0604020202020204" pitchFamily="34" charset="0"/>
              </a:rPr>
              <a:t>HCV Testing</a:t>
            </a:r>
          </a:p>
        </p:txBody>
      </p:sp>
      <p:sp>
        <p:nvSpPr>
          <p:cNvPr id="6" name="Slide Number Placeholder 5"/>
          <p:cNvSpPr>
            <a:spLocks noGrp="1"/>
          </p:cNvSpPr>
          <p:nvPr>
            <p:ph type="sldNum" sz="quarter" idx="12"/>
          </p:nvPr>
        </p:nvSpPr>
        <p:spPr/>
        <p:txBody>
          <a:bodyPr/>
          <a:lstStyle/>
          <a:p>
            <a:fld id="{83BE46DE-3CCA-4957-8799-0F75DF6DA83E}" type="slidenum">
              <a:rPr lang="en-US" smtClean="0"/>
              <a:t>1</a:t>
            </a:fld>
            <a:endParaRPr lang="en-US"/>
          </a:p>
        </p:txBody>
      </p:sp>
    </p:spTree>
    <p:extLst>
      <p:ext uri="{BB962C8B-B14F-4D97-AF65-F5344CB8AC3E}">
        <p14:creationId xmlns:p14="http://schemas.microsoft.com/office/powerpoint/2010/main" val="3770206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19050"/>
            <a:ext cx="7772400" cy="1600200"/>
          </a:xfrm>
        </p:spPr>
        <p:txBody>
          <a:bodyPr/>
          <a:lstStyle/>
          <a:p>
            <a:r>
              <a:rPr lang="en-US" dirty="0" smtClean="0"/>
              <a:t>HCV Testing: Elevated </a:t>
            </a:r>
            <a:r>
              <a:rPr lang="en-US" dirty="0"/>
              <a:t>L</a:t>
            </a:r>
            <a:r>
              <a:rPr lang="en-US" dirty="0" smtClean="0"/>
              <a:t>iver Enzymes? </a:t>
            </a:r>
          </a:p>
        </p:txBody>
      </p:sp>
      <p:graphicFrame>
        <p:nvGraphicFramePr>
          <p:cNvPr id="5" name="Content Placeholder 4"/>
          <p:cNvGraphicFramePr>
            <a:graphicFrameLocks noGrp="1"/>
          </p:cNvGraphicFramePr>
          <p:nvPr>
            <p:ph idx="1"/>
          </p:nvPr>
        </p:nvGraphicFramePr>
        <p:xfrm>
          <a:off x="390525" y="2057400"/>
          <a:ext cx="8286750" cy="2939144"/>
        </p:xfrm>
        <a:graphic>
          <a:graphicData uri="http://schemas.openxmlformats.org/drawingml/2006/table">
            <a:tbl>
              <a:tblPr firstRow="1" bandRow="1">
                <a:tableStyleId>{5C22544A-7EE6-4342-B048-85BDC9FD1C3A}</a:tableStyleId>
              </a:tblPr>
              <a:tblGrid>
                <a:gridCol w="6347460">
                  <a:extLst>
                    <a:ext uri="{9D8B030D-6E8A-4147-A177-3AD203B41FA5}">
                      <a16:colId xmlns:a16="http://schemas.microsoft.com/office/drawing/2014/main" val="20000"/>
                    </a:ext>
                  </a:extLst>
                </a:gridCol>
                <a:gridCol w="1939290">
                  <a:extLst>
                    <a:ext uri="{9D8B030D-6E8A-4147-A177-3AD203B41FA5}">
                      <a16:colId xmlns:a16="http://schemas.microsoft.com/office/drawing/2014/main" val="20001"/>
                    </a:ext>
                  </a:extLst>
                </a:gridCol>
              </a:tblGrid>
              <a:tr h="7119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smtClean="0">
                          <a:solidFill>
                            <a:schemeClr val="bg2"/>
                          </a:solidFill>
                        </a:rPr>
                        <a:t>Patients with at least 1 clinical encounter and no previous HCV diagnosis</a:t>
                      </a:r>
                    </a:p>
                  </a:txBody>
                  <a:tcPr>
                    <a:solidFill>
                      <a:schemeClr val="accent5">
                        <a:lumMod val="20000"/>
                        <a:lumOff val="80000"/>
                      </a:schemeClr>
                    </a:solidFill>
                  </a:tcPr>
                </a:tc>
                <a:tc>
                  <a:txBody>
                    <a:bodyPr/>
                    <a:lstStyle/>
                    <a:p>
                      <a:pPr algn="ctr"/>
                      <a:r>
                        <a:rPr lang="en-US" sz="2000" b="0" dirty="0" smtClean="0">
                          <a:solidFill>
                            <a:schemeClr val="bg2"/>
                          </a:solidFill>
                        </a:rPr>
                        <a:t>865,659</a:t>
                      </a:r>
                      <a:endParaRPr lang="en-US" sz="2000" b="0" dirty="0">
                        <a:solidFill>
                          <a:schemeClr val="bg2"/>
                        </a:solidFill>
                      </a:endParaRPr>
                    </a:p>
                  </a:txBody>
                  <a:tcPr>
                    <a:solidFill>
                      <a:schemeClr val="accent5">
                        <a:lumMod val="20000"/>
                        <a:lumOff val="80000"/>
                      </a:schemeClr>
                    </a:solidFill>
                  </a:tcPr>
                </a:tc>
                <a:extLst>
                  <a:ext uri="{0D108BD9-81ED-4DB2-BD59-A6C34878D82A}">
                    <a16:rowId xmlns:a16="http://schemas.microsoft.com/office/drawing/2014/main" val="10000"/>
                  </a:ext>
                </a:extLst>
              </a:tr>
              <a:tr h="401683">
                <a:tc>
                  <a:txBody>
                    <a:bodyPr/>
                    <a:lstStyle/>
                    <a:p>
                      <a:r>
                        <a:rPr lang="en-US" sz="2000" dirty="0" smtClean="0"/>
                        <a:t>Percent tested for HCV </a:t>
                      </a:r>
                      <a:endParaRPr lang="en-US" sz="2000" dirty="0"/>
                    </a:p>
                  </a:txBody>
                  <a:tcPr/>
                </a:tc>
                <a:tc>
                  <a:txBody>
                    <a:bodyPr/>
                    <a:lstStyle/>
                    <a:p>
                      <a:pPr algn="ctr"/>
                      <a:r>
                        <a:rPr lang="en-US" sz="2000" dirty="0" smtClean="0"/>
                        <a:t>13%</a:t>
                      </a:r>
                      <a:endParaRPr lang="en-US" sz="2000" dirty="0"/>
                    </a:p>
                  </a:txBody>
                  <a:tcPr/>
                </a:tc>
                <a:extLst>
                  <a:ext uri="{0D108BD9-81ED-4DB2-BD59-A6C34878D82A}">
                    <a16:rowId xmlns:a16="http://schemas.microsoft.com/office/drawing/2014/main" val="10001"/>
                  </a:ext>
                </a:extLst>
              </a:tr>
              <a:tr h="711926">
                <a:tc>
                  <a:txBody>
                    <a:bodyPr/>
                    <a:lstStyle/>
                    <a:p>
                      <a:r>
                        <a:rPr lang="en-US" sz="2000" dirty="0" smtClean="0"/>
                        <a:t>Percent of tested patients who were</a:t>
                      </a:r>
                      <a:r>
                        <a:rPr lang="en-US" sz="2000" baseline="0" dirty="0" smtClean="0"/>
                        <a:t> HCV </a:t>
                      </a:r>
                      <a:r>
                        <a:rPr lang="en-US" sz="2000" dirty="0" smtClean="0"/>
                        <a:t>positive </a:t>
                      </a:r>
                      <a:endParaRPr lang="en-US" sz="2000" dirty="0"/>
                    </a:p>
                  </a:txBody>
                  <a:tcPr/>
                </a:tc>
                <a:tc>
                  <a:txBody>
                    <a:bodyPr/>
                    <a:lstStyle/>
                    <a:p>
                      <a:pPr algn="ctr"/>
                      <a:r>
                        <a:rPr lang="en-US" sz="2000" dirty="0" smtClean="0"/>
                        <a:t>5.1%</a:t>
                      </a:r>
                    </a:p>
                    <a:p>
                      <a:pPr algn="ctr"/>
                      <a:endParaRPr lang="en-US" sz="2000" dirty="0"/>
                    </a:p>
                  </a:txBody>
                  <a:tcPr/>
                </a:tc>
                <a:extLst>
                  <a:ext uri="{0D108BD9-81ED-4DB2-BD59-A6C34878D82A}">
                    <a16:rowId xmlns:a16="http://schemas.microsoft.com/office/drawing/2014/main" val="10002"/>
                  </a:ext>
                </a:extLst>
              </a:tr>
              <a:tr h="711926">
                <a:tc>
                  <a:txBody>
                    <a:bodyPr/>
                    <a:lstStyle/>
                    <a:p>
                      <a:r>
                        <a:rPr lang="en-US" sz="2000" dirty="0" smtClean="0"/>
                        <a:t>Percent patients with ≥2 elevated ALT results tested for HCV</a:t>
                      </a:r>
                      <a:endParaRPr lang="en-US" sz="2000" dirty="0"/>
                    </a:p>
                  </a:txBody>
                  <a:tcPr/>
                </a:tc>
                <a:tc>
                  <a:txBody>
                    <a:bodyPr/>
                    <a:lstStyle/>
                    <a:p>
                      <a:pPr algn="ctr"/>
                      <a:r>
                        <a:rPr lang="en-US" sz="2000" dirty="0" smtClean="0"/>
                        <a:t>43.9%</a:t>
                      </a:r>
                      <a:endParaRPr lang="en-US" sz="2000" dirty="0"/>
                    </a:p>
                  </a:txBody>
                  <a:tcPr/>
                </a:tc>
                <a:extLst>
                  <a:ext uri="{0D108BD9-81ED-4DB2-BD59-A6C34878D82A}">
                    <a16:rowId xmlns:a16="http://schemas.microsoft.com/office/drawing/2014/main" val="10003"/>
                  </a:ext>
                </a:extLst>
              </a:tr>
              <a:tr h="401683">
                <a:tc>
                  <a:txBody>
                    <a:bodyPr/>
                    <a:lstStyle/>
                    <a:p>
                      <a:r>
                        <a:rPr lang="en-US" sz="2000" dirty="0" smtClean="0"/>
                        <a:t>Percent positive for HCV after ≥2 elevated ALT results </a:t>
                      </a:r>
                      <a:endParaRPr lang="en-US" sz="2000" dirty="0"/>
                    </a:p>
                  </a:txBody>
                  <a:tcPr/>
                </a:tc>
                <a:tc>
                  <a:txBody>
                    <a:bodyPr/>
                    <a:lstStyle/>
                    <a:p>
                      <a:pPr algn="ctr"/>
                      <a:r>
                        <a:rPr lang="en-US" sz="2000" dirty="0" smtClean="0"/>
                        <a:t>8.2%</a:t>
                      </a:r>
                      <a:endParaRPr lang="en-US" sz="2000" dirty="0"/>
                    </a:p>
                  </a:txBody>
                  <a:tcPr/>
                </a:tc>
                <a:extLst>
                  <a:ext uri="{0D108BD9-81ED-4DB2-BD59-A6C34878D82A}">
                    <a16:rowId xmlns:a16="http://schemas.microsoft.com/office/drawing/2014/main" val="10004"/>
                  </a:ext>
                </a:extLst>
              </a:tr>
            </a:tbl>
          </a:graphicData>
        </a:graphic>
      </p:graphicFrame>
      <p:sp>
        <p:nvSpPr>
          <p:cNvPr id="32792" name="TextBox 5"/>
          <p:cNvSpPr txBox="1">
            <a:spLocks noChangeArrowheads="1"/>
          </p:cNvSpPr>
          <p:nvPr/>
        </p:nvSpPr>
        <p:spPr bwMode="auto">
          <a:xfrm>
            <a:off x="228600" y="5235575"/>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400" smtClean="0">
                <a:solidFill>
                  <a:srgbClr val="000000"/>
                </a:solidFill>
              </a:rPr>
              <a:t>Study included patients followed at Kaiser Permanente of Hawaii and Oregon, Henry Ford Health System, Detroit, and Geisinger Health System, PA </a:t>
            </a:r>
          </a:p>
        </p:txBody>
      </p:sp>
      <p:sp>
        <p:nvSpPr>
          <p:cNvPr id="32793" name="TextBox 6"/>
          <p:cNvSpPr txBox="1">
            <a:spLocks noChangeArrowheads="1"/>
          </p:cNvSpPr>
          <p:nvPr/>
        </p:nvSpPr>
        <p:spPr bwMode="auto">
          <a:xfrm>
            <a:off x="182563" y="6583369"/>
            <a:ext cx="472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200" smtClean="0">
                <a:solidFill>
                  <a:srgbClr val="000000"/>
                </a:solidFill>
              </a:rPr>
              <a:t>Spradling et al CID 2012; 55:1047-55.</a:t>
            </a:r>
          </a:p>
        </p:txBody>
      </p:sp>
      <p:sp>
        <p:nvSpPr>
          <p:cNvPr id="2" name="Slide Number Placeholder 1"/>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10</a:t>
            </a:fld>
            <a:endParaRPr lang="en-US">
              <a:solidFill>
                <a:srgbClr val="FFFFFF"/>
              </a:solidFill>
            </a:endParaRPr>
          </a:p>
        </p:txBody>
      </p:sp>
    </p:spTree>
    <p:extLst>
      <p:ext uri="{BB962C8B-B14F-4D97-AF65-F5344CB8AC3E}">
        <p14:creationId xmlns:p14="http://schemas.microsoft.com/office/powerpoint/2010/main" val="22897435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644525" y="155575"/>
            <a:ext cx="7772400" cy="1600200"/>
          </a:xfrm>
        </p:spPr>
        <p:txBody>
          <a:bodyPr/>
          <a:lstStyle/>
          <a:p>
            <a:r>
              <a:rPr lang="en-US" sz="3200" b="1">
                <a:latin typeface="Helvetica" charset="0"/>
                <a:ea typeface="ヒラギノ角ゴ ProN W3" charset="0"/>
                <a:cs typeface="ヒラギノ角ゴ ProN W3" charset="0"/>
                <a:sym typeface="Helvetica" charset="0"/>
              </a:rPr>
              <a:t>Baby Boomers (Born in 1945–1965) Account for 76.5% of HCV in the US</a:t>
            </a:r>
            <a:r>
              <a:rPr lang="en-US" sz="3200" b="1" baseline="30000">
                <a:latin typeface="Helvetica" charset="0"/>
                <a:ea typeface="ヒラギノ角ゴ ProN W3" charset="0"/>
                <a:cs typeface="ヒラギノ角ゴ ProN W3" charset="0"/>
                <a:sym typeface="Helvetica" charset="0"/>
              </a:rPr>
              <a:t>1</a:t>
            </a:r>
            <a:endParaRPr lang="en-US" sz="3200">
              <a:latin typeface="Arial" charset="0"/>
              <a:ea typeface="ヒラギノ角ゴ ProN W3" charset="0"/>
              <a:cs typeface="ヒラギノ角ゴ ProN W3" charset="0"/>
            </a:endParaRPr>
          </a:p>
        </p:txBody>
      </p:sp>
      <p:grpSp>
        <p:nvGrpSpPr>
          <p:cNvPr id="154627" name="Group 104"/>
          <p:cNvGrpSpPr>
            <a:grpSpLocks/>
          </p:cNvGrpSpPr>
          <p:nvPr/>
        </p:nvGrpSpPr>
        <p:grpSpPr bwMode="auto">
          <a:xfrm>
            <a:off x="920750" y="1817694"/>
            <a:ext cx="7221538" cy="3765550"/>
            <a:chOff x="890647" y="1424814"/>
            <a:chExt cx="7221974" cy="3765567"/>
          </a:xfrm>
        </p:grpSpPr>
        <p:grpSp>
          <p:nvGrpSpPr>
            <p:cNvPr id="154630" name="Group 48"/>
            <p:cNvGrpSpPr>
              <a:grpSpLocks/>
            </p:cNvGrpSpPr>
            <p:nvPr/>
          </p:nvGrpSpPr>
          <p:grpSpPr bwMode="auto">
            <a:xfrm>
              <a:off x="1029147" y="1523628"/>
              <a:ext cx="7083474" cy="3666753"/>
              <a:chOff x="1029147" y="1523628"/>
              <a:chExt cx="7083474" cy="3666753"/>
            </a:xfrm>
          </p:grpSpPr>
          <p:grpSp>
            <p:nvGrpSpPr>
              <p:cNvPr id="154632" name="Group 6"/>
              <p:cNvGrpSpPr>
                <a:grpSpLocks/>
              </p:cNvGrpSpPr>
              <p:nvPr/>
            </p:nvGrpSpPr>
            <p:grpSpPr bwMode="auto">
              <a:xfrm>
                <a:off x="1773660" y="2050480"/>
                <a:ext cx="6158135" cy="2359670"/>
                <a:chOff x="0" y="0"/>
                <a:chExt cx="690" cy="265"/>
              </a:xfrm>
            </p:grpSpPr>
            <p:sp>
              <p:nvSpPr>
                <p:cNvPr id="120886" name="Rectangle 7"/>
                <p:cNvSpPr>
                  <a:spLocks/>
                </p:cNvSpPr>
                <p:nvPr/>
              </p:nvSpPr>
              <p:spPr bwMode="auto">
                <a:xfrm>
                  <a:off x="403" y="115"/>
                  <a:ext cx="48" cy="149"/>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87" name="Rectangle 8"/>
                <p:cNvSpPr>
                  <a:spLocks/>
                </p:cNvSpPr>
                <p:nvPr/>
              </p:nvSpPr>
              <p:spPr bwMode="auto">
                <a:xfrm>
                  <a:off x="484" y="222"/>
                  <a:ext cx="48" cy="42"/>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88" name="Rectangle 9"/>
                <p:cNvSpPr>
                  <a:spLocks/>
                </p:cNvSpPr>
                <p:nvPr/>
              </p:nvSpPr>
              <p:spPr bwMode="auto">
                <a:xfrm>
                  <a:off x="0" y="258"/>
                  <a:ext cx="47" cy="6"/>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89" name="Rectangle 10"/>
                <p:cNvSpPr>
                  <a:spLocks/>
                </p:cNvSpPr>
                <p:nvPr/>
              </p:nvSpPr>
              <p:spPr bwMode="auto">
                <a:xfrm>
                  <a:off x="80" y="257"/>
                  <a:ext cx="48" cy="7"/>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0" name="Rectangle 11"/>
                <p:cNvSpPr>
                  <a:spLocks/>
                </p:cNvSpPr>
                <p:nvPr/>
              </p:nvSpPr>
              <p:spPr bwMode="auto">
                <a:xfrm>
                  <a:off x="161" y="247"/>
                  <a:ext cx="48" cy="17"/>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1" name="Rectangle 12"/>
                <p:cNvSpPr>
                  <a:spLocks/>
                </p:cNvSpPr>
                <p:nvPr/>
              </p:nvSpPr>
              <p:spPr bwMode="auto">
                <a:xfrm>
                  <a:off x="242" y="209"/>
                  <a:ext cx="47" cy="55"/>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2" name="Rectangle 13"/>
                <p:cNvSpPr>
                  <a:spLocks/>
                </p:cNvSpPr>
                <p:nvPr/>
              </p:nvSpPr>
              <p:spPr bwMode="auto">
                <a:xfrm>
                  <a:off x="323" y="0"/>
                  <a:ext cx="47" cy="264"/>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3" name="Rectangle 14"/>
                <p:cNvSpPr>
                  <a:spLocks/>
                </p:cNvSpPr>
                <p:nvPr/>
              </p:nvSpPr>
              <p:spPr bwMode="auto">
                <a:xfrm>
                  <a:off x="565" y="258"/>
                  <a:ext cx="48" cy="6"/>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sp>
              <p:nvSpPr>
                <p:cNvPr id="120894" name="Rectangle 15"/>
                <p:cNvSpPr>
                  <a:spLocks/>
                </p:cNvSpPr>
                <p:nvPr/>
              </p:nvSpPr>
              <p:spPr bwMode="auto">
                <a:xfrm>
                  <a:off x="643" y="252"/>
                  <a:ext cx="47" cy="13"/>
                </a:xfrm>
                <a:prstGeom prst="rect">
                  <a:avLst/>
                </a:prstGeom>
                <a:solidFill>
                  <a:srgbClr val="EFA60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72248" tIns="72248" rIns="72248" bIns="72248" anchor="ctr"/>
                <a:lstStyle/>
                <a:p>
                  <a:pPr fontAlgn="base">
                    <a:spcBef>
                      <a:spcPct val="0"/>
                    </a:spcBef>
                    <a:spcAft>
                      <a:spcPct val="0"/>
                    </a:spcAft>
                    <a:defRPr/>
                  </a:pPr>
                  <a:endParaRPr lang="en-US" sz="2400">
                    <a:solidFill>
                      <a:srgbClr val="FFFFFF"/>
                    </a:solidFill>
                    <a:sym typeface="Arial" charset="0"/>
                  </a:endParaRPr>
                </a:p>
              </p:txBody>
            </p:sp>
          </p:grpSp>
          <p:grpSp>
            <p:nvGrpSpPr>
              <p:cNvPr id="154633" name="Group 50"/>
              <p:cNvGrpSpPr>
                <a:grpSpLocks/>
              </p:cNvGrpSpPr>
              <p:nvPr/>
            </p:nvGrpSpPr>
            <p:grpSpPr bwMode="auto">
              <a:xfrm>
                <a:off x="1029147" y="1523628"/>
                <a:ext cx="7083474" cy="3666753"/>
                <a:chOff x="1029147" y="1438796"/>
                <a:chExt cx="7083474" cy="3666753"/>
              </a:xfrm>
            </p:grpSpPr>
            <p:sp>
              <p:nvSpPr>
                <p:cNvPr id="154634" name="AutoShape 5"/>
                <p:cNvSpPr>
                  <a:spLocks/>
                </p:cNvSpPr>
                <p:nvPr/>
              </p:nvSpPr>
              <p:spPr bwMode="auto">
                <a:xfrm>
                  <a:off x="3373189" y="1950021"/>
                  <a:ext cx="2924473" cy="254496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800" y="21600"/>
                      </a:cubicBezTo>
                      <a:lnTo>
                        <a:pt x="10800" y="21599"/>
                      </a:lnTo>
                      <a:cubicBezTo>
                        <a:pt x="4835" y="21599"/>
                        <a:pt x="0" y="16764"/>
                        <a:pt x="0" y="10800"/>
                      </a:cubicBezTo>
                      <a:cubicBezTo>
                        <a:pt x="0" y="10799"/>
                        <a:pt x="0" y="10799"/>
                        <a:pt x="0" y="10799"/>
                      </a:cubicBezTo>
                      <a:close/>
                    </a:path>
                  </a:pathLst>
                </a:custGeom>
                <a:solidFill>
                  <a:srgbClr val="FEDB8C">
                    <a:alpha val="50195"/>
                  </a:srgbClr>
                </a:solidFill>
                <a:ln w="27093">
                  <a:solidFill>
                    <a:srgbClr val="EFA603"/>
                  </a:solidFill>
                  <a:prstDash val="sysDot"/>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798" tIns="50798" rIns="50798" bIns="50798" anchor="ctr"/>
                <a:lstStyle/>
                <a:p>
                  <a:pPr fontAlgn="base">
                    <a:spcBef>
                      <a:spcPct val="0"/>
                    </a:spcBef>
                    <a:spcAft>
                      <a:spcPct val="0"/>
                    </a:spcAft>
                  </a:pPr>
                  <a:endParaRPr lang="en-US" sz="2400">
                    <a:solidFill>
                      <a:srgbClr val="FFFFFF"/>
                    </a:solidFill>
                    <a:sym typeface="Arial" charset="0"/>
                  </a:endParaRPr>
                </a:p>
              </p:txBody>
            </p:sp>
            <p:grpSp>
              <p:nvGrpSpPr>
                <p:cNvPr id="154635" name="Group 16"/>
                <p:cNvGrpSpPr>
                  <a:grpSpLocks/>
                </p:cNvGrpSpPr>
                <p:nvPr/>
              </p:nvGrpSpPr>
              <p:grpSpPr bwMode="auto">
                <a:xfrm>
                  <a:off x="1504653" y="1670968"/>
                  <a:ext cx="6605736" cy="2781598"/>
                  <a:chOff x="0" y="0"/>
                  <a:chExt cx="740" cy="312"/>
                </a:xfrm>
              </p:grpSpPr>
              <p:sp>
                <p:nvSpPr>
                  <p:cNvPr id="120867" name="Line 17"/>
                  <p:cNvSpPr>
                    <a:spLocks noChangeShapeType="1"/>
                  </p:cNvSpPr>
                  <p:nvPr/>
                </p:nvSpPr>
                <p:spPr bwMode="auto">
                  <a:xfrm>
                    <a:off x="11" y="0"/>
                    <a:ext cx="1" cy="312"/>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68" name="Line 18"/>
                  <p:cNvSpPr>
                    <a:spLocks noChangeShapeType="1"/>
                  </p:cNvSpPr>
                  <p:nvPr/>
                </p:nvSpPr>
                <p:spPr bwMode="auto">
                  <a:xfrm>
                    <a:off x="0" y="0"/>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69" name="Line 19"/>
                  <p:cNvSpPr>
                    <a:spLocks noChangeShapeType="1"/>
                  </p:cNvSpPr>
                  <p:nvPr/>
                </p:nvSpPr>
                <p:spPr bwMode="auto">
                  <a:xfrm>
                    <a:off x="0" y="36"/>
                    <a:ext cx="12" cy="2"/>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0" name="Line 20"/>
                  <p:cNvSpPr>
                    <a:spLocks noChangeShapeType="1"/>
                  </p:cNvSpPr>
                  <p:nvPr/>
                </p:nvSpPr>
                <p:spPr bwMode="auto">
                  <a:xfrm>
                    <a:off x="0" y="76"/>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1" name="Line 21"/>
                  <p:cNvSpPr>
                    <a:spLocks noChangeShapeType="1"/>
                  </p:cNvSpPr>
                  <p:nvPr/>
                </p:nvSpPr>
                <p:spPr bwMode="auto">
                  <a:xfrm>
                    <a:off x="0" y="113"/>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2" name="Line 22"/>
                  <p:cNvSpPr>
                    <a:spLocks noChangeShapeType="1"/>
                  </p:cNvSpPr>
                  <p:nvPr/>
                </p:nvSpPr>
                <p:spPr bwMode="auto">
                  <a:xfrm>
                    <a:off x="0" y="151"/>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3" name="Line 23"/>
                  <p:cNvSpPr>
                    <a:spLocks noChangeShapeType="1"/>
                  </p:cNvSpPr>
                  <p:nvPr/>
                </p:nvSpPr>
                <p:spPr bwMode="auto">
                  <a:xfrm>
                    <a:off x="0" y="190"/>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4" name="Line 24"/>
                  <p:cNvSpPr>
                    <a:spLocks noChangeShapeType="1"/>
                  </p:cNvSpPr>
                  <p:nvPr/>
                </p:nvSpPr>
                <p:spPr bwMode="auto">
                  <a:xfrm>
                    <a:off x="0" y="228"/>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5" name="Line 25"/>
                  <p:cNvSpPr>
                    <a:spLocks noChangeShapeType="1"/>
                  </p:cNvSpPr>
                  <p:nvPr/>
                </p:nvSpPr>
                <p:spPr bwMode="auto">
                  <a:xfrm>
                    <a:off x="0" y="266"/>
                    <a:ext cx="12"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6" name="Line 26"/>
                  <p:cNvSpPr>
                    <a:spLocks noChangeShapeType="1"/>
                  </p:cNvSpPr>
                  <p:nvPr/>
                </p:nvSpPr>
                <p:spPr bwMode="auto">
                  <a:xfrm>
                    <a:off x="92"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7" name="Line 27"/>
                  <p:cNvSpPr>
                    <a:spLocks noChangeShapeType="1"/>
                  </p:cNvSpPr>
                  <p:nvPr/>
                </p:nvSpPr>
                <p:spPr bwMode="auto">
                  <a:xfrm>
                    <a:off x="173"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8" name="Line 28"/>
                  <p:cNvSpPr>
                    <a:spLocks noChangeShapeType="1"/>
                  </p:cNvSpPr>
                  <p:nvPr/>
                </p:nvSpPr>
                <p:spPr bwMode="auto">
                  <a:xfrm>
                    <a:off x="253"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79" name="Line 29"/>
                  <p:cNvSpPr>
                    <a:spLocks noChangeShapeType="1"/>
                  </p:cNvSpPr>
                  <p:nvPr/>
                </p:nvSpPr>
                <p:spPr bwMode="auto">
                  <a:xfrm>
                    <a:off x="334"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0" name="Line 30"/>
                  <p:cNvSpPr>
                    <a:spLocks noChangeShapeType="1"/>
                  </p:cNvSpPr>
                  <p:nvPr/>
                </p:nvSpPr>
                <p:spPr bwMode="auto">
                  <a:xfrm>
                    <a:off x="415" y="305"/>
                    <a:ext cx="2"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1" name="Line 31"/>
                  <p:cNvSpPr>
                    <a:spLocks noChangeShapeType="1"/>
                  </p:cNvSpPr>
                  <p:nvPr/>
                </p:nvSpPr>
                <p:spPr bwMode="auto">
                  <a:xfrm>
                    <a:off x="497"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2" name="Line 32"/>
                  <p:cNvSpPr>
                    <a:spLocks noChangeShapeType="1"/>
                  </p:cNvSpPr>
                  <p:nvPr/>
                </p:nvSpPr>
                <p:spPr bwMode="auto">
                  <a:xfrm>
                    <a:off x="576"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3" name="Line 33"/>
                  <p:cNvSpPr>
                    <a:spLocks noChangeShapeType="1"/>
                  </p:cNvSpPr>
                  <p:nvPr/>
                </p:nvSpPr>
                <p:spPr bwMode="auto">
                  <a:xfrm>
                    <a:off x="657" y="305"/>
                    <a:ext cx="1"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4" name="Line 34"/>
                  <p:cNvSpPr>
                    <a:spLocks noChangeShapeType="1"/>
                  </p:cNvSpPr>
                  <p:nvPr/>
                </p:nvSpPr>
                <p:spPr bwMode="auto">
                  <a:xfrm>
                    <a:off x="738" y="305"/>
                    <a:ext cx="2" cy="7"/>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sp>
                <p:nvSpPr>
                  <p:cNvPr id="120885" name="Line 35"/>
                  <p:cNvSpPr>
                    <a:spLocks noChangeShapeType="1"/>
                  </p:cNvSpPr>
                  <p:nvPr/>
                </p:nvSpPr>
                <p:spPr bwMode="auto">
                  <a:xfrm>
                    <a:off x="3" y="305"/>
                    <a:ext cx="737" cy="1"/>
                  </a:xfrm>
                  <a:prstGeom prst="line">
                    <a:avLst/>
                  </a:prstGeom>
                  <a:noFill/>
                  <a:ln w="18062">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fontAlgn="base">
                      <a:spcBef>
                        <a:spcPct val="0"/>
                      </a:spcBef>
                      <a:spcAft>
                        <a:spcPct val="0"/>
                      </a:spcAft>
                      <a:defRPr/>
                    </a:pPr>
                    <a:endParaRPr lang="en-US" sz="2400">
                      <a:solidFill>
                        <a:srgbClr val="FFFFFF"/>
                      </a:solidFill>
                      <a:sym typeface="Arial" charset="0"/>
                    </a:endParaRPr>
                  </a:p>
                </p:txBody>
              </p:sp>
            </p:grpSp>
            <p:sp>
              <p:nvSpPr>
                <p:cNvPr id="120845" name="Rectangle 36"/>
                <p:cNvSpPr>
                  <a:spLocks/>
                </p:cNvSpPr>
                <p:nvPr/>
              </p:nvSpPr>
              <p:spPr bwMode="auto">
                <a:xfrm>
                  <a:off x="1522510" y="1438407"/>
                  <a:ext cx="6478979" cy="325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lstStyle/>
                <a:p>
                  <a:pPr defTabSz="455613" fontAlgn="base">
                    <a:spcBef>
                      <a:spcPts val="700"/>
                    </a:spcBef>
                    <a:spcAft>
                      <a:spcPct val="0"/>
                    </a:spcAft>
                    <a:defRPr/>
                  </a:pPr>
                  <a:r>
                    <a:rPr lang="en-US" sz="1500" b="1">
                      <a:solidFill>
                        <a:srgbClr val="333333"/>
                      </a:solidFill>
                      <a:latin typeface="Helvetica" charset="0"/>
                      <a:sym typeface="Helvetica" charset="0"/>
                    </a:rPr>
                    <a:t>Estimated Prevalence by Age Group</a:t>
                  </a:r>
                  <a:r>
                    <a:rPr lang="en-US" sz="1500" b="1" baseline="31000">
                      <a:solidFill>
                        <a:srgbClr val="333333"/>
                      </a:solidFill>
                      <a:latin typeface="Helvetica" charset="0"/>
                      <a:sym typeface="Helvetica" charset="0"/>
                    </a:rPr>
                    <a:t>2</a:t>
                  </a:r>
                  <a:endParaRPr lang="en-US" sz="2400">
                    <a:solidFill>
                      <a:srgbClr val="FFFFFF"/>
                    </a:solidFill>
                    <a:sym typeface="Arial" charset="0"/>
                  </a:endParaRPr>
                </a:p>
              </p:txBody>
            </p:sp>
            <p:sp>
              <p:nvSpPr>
                <p:cNvPr id="120846" name="Rectangle 38"/>
                <p:cNvSpPr>
                  <a:spLocks/>
                </p:cNvSpPr>
                <p:nvPr/>
              </p:nvSpPr>
              <p:spPr bwMode="auto">
                <a:xfrm>
                  <a:off x="3427625" y="4775347"/>
                  <a:ext cx="2810045" cy="330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8896" tIns="50798" rIns="88896" bIns="50798"/>
                <a:lstStyle/>
                <a:p>
                  <a:pPr defTabSz="455613" fontAlgn="base">
                    <a:spcBef>
                      <a:spcPct val="0"/>
                    </a:spcBef>
                    <a:spcAft>
                      <a:spcPct val="0"/>
                    </a:spcAft>
                    <a:defRPr/>
                  </a:pPr>
                  <a:r>
                    <a:rPr lang="en-US" sz="1300" b="1">
                      <a:solidFill>
                        <a:srgbClr val="333333"/>
                      </a:solidFill>
                      <a:latin typeface="Helvetica" charset="0"/>
                      <a:sym typeface="Helvetica" charset="0"/>
                    </a:rPr>
                    <a:t>Birth Year Group</a:t>
                  </a:r>
                  <a:endParaRPr lang="en-US" sz="2400">
                    <a:solidFill>
                      <a:srgbClr val="FFFFFF"/>
                    </a:solidFill>
                    <a:sym typeface="Arial" charset="0"/>
                  </a:endParaRPr>
                </a:p>
              </p:txBody>
            </p:sp>
            <p:grpSp>
              <p:nvGrpSpPr>
                <p:cNvPr id="154638" name="Group 39"/>
                <p:cNvGrpSpPr>
                  <a:grpSpLocks/>
                </p:cNvGrpSpPr>
                <p:nvPr/>
              </p:nvGrpSpPr>
              <p:grpSpPr bwMode="auto">
                <a:xfrm>
                  <a:off x="1029147" y="1523628"/>
                  <a:ext cx="533549" cy="3053953"/>
                  <a:chOff x="0" y="0"/>
                  <a:chExt cx="60" cy="342"/>
                </a:xfrm>
              </p:grpSpPr>
              <p:sp>
                <p:nvSpPr>
                  <p:cNvPr id="120858" name="Rectangle 40"/>
                  <p:cNvSpPr>
                    <a:spLocks/>
                  </p:cNvSpPr>
                  <p:nvPr/>
                </p:nvSpPr>
                <p:spPr bwMode="auto">
                  <a:xfrm>
                    <a:off x="0" y="306"/>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a:t>
                    </a:r>
                    <a:endParaRPr lang="en-US" sz="2400">
                      <a:solidFill>
                        <a:srgbClr val="FFFFFF"/>
                      </a:solidFill>
                      <a:sym typeface="Arial" charset="0"/>
                    </a:endParaRPr>
                  </a:p>
                </p:txBody>
              </p:sp>
              <p:sp>
                <p:nvSpPr>
                  <p:cNvPr id="120859" name="Rectangle 41"/>
                  <p:cNvSpPr>
                    <a:spLocks/>
                  </p:cNvSpPr>
                  <p:nvPr/>
                </p:nvSpPr>
                <p:spPr bwMode="auto">
                  <a:xfrm>
                    <a:off x="0" y="0"/>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1.6</a:t>
                    </a:r>
                    <a:endParaRPr lang="en-US" sz="2400">
                      <a:solidFill>
                        <a:srgbClr val="FFFFFF"/>
                      </a:solidFill>
                      <a:sym typeface="Arial" charset="0"/>
                    </a:endParaRPr>
                  </a:p>
                </p:txBody>
              </p:sp>
              <p:sp>
                <p:nvSpPr>
                  <p:cNvPr id="120860" name="Rectangle 42"/>
                  <p:cNvSpPr>
                    <a:spLocks/>
                  </p:cNvSpPr>
                  <p:nvPr/>
                </p:nvSpPr>
                <p:spPr bwMode="auto">
                  <a:xfrm>
                    <a:off x="0" y="38"/>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1.4</a:t>
                    </a:r>
                    <a:endParaRPr lang="en-US" sz="2400">
                      <a:solidFill>
                        <a:srgbClr val="FFFFFF"/>
                      </a:solidFill>
                      <a:sym typeface="Arial" charset="0"/>
                    </a:endParaRPr>
                  </a:p>
                </p:txBody>
              </p:sp>
              <p:sp>
                <p:nvSpPr>
                  <p:cNvPr id="120861" name="Rectangle 43"/>
                  <p:cNvSpPr>
                    <a:spLocks/>
                  </p:cNvSpPr>
                  <p:nvPr/>
                </p:nvSpPr>
                <p:spPr bwMode="auto">
                  <a:xfrm>
                    <a:off x="0" y="76"/>
                    <a:ext cx="60"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1.2</a:t>
                    </a:r>
                    <a:endParaRPr lang="en-US" sz="2400">
                      <a:solidFill>
                        <a:srgbClr val="FFFFFF"/>
                      </a:solidFill>
                      <a:sym typeface="Arial" charset="0"/>
                    </a:endParaRPr>
                  </a:p>
                </p:txBody>
              </p:sp>
              <p:sp>
                <p:nvSpPr>
                  <p:cNvPr id="120862" name="Rectangle 44"/>
                  <p:cNvSpPr>
                    <a:spLocks/>
                  </p:cNvSpPr>
                  <p:nvPr/>
                </p:nvSpPr>
                <p:spPr bwMode="auto">
                  <a:xfrm>
                    <a:off x="0" y="114"/>
                    <a:ext cx="60"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1.0</a:t>
                    </a:r>
                    <a:endParaRPr lang="en-US" sz="2400">
                      <a:solidFill>
                        <a:srgbClr val="FFFFFF"/>
                      </a:solidFill>
                      <a:sym typeface="Arial" charset="0"/>
                    </a:endParaRPr>
                  </a:p>
                </p:txBody>
              </p:sp>
              <p:sp>
                <p:nvSpPr>
                  <p:cNvPr id="120863" name="Rectangle 45"/>
                  <p:cNvSpPr>
                    <a:spLocks/>
                  </p:cNvSpPr>
                  <p:nvPr/>
                </p:nvSpPr>
                <p:spPr bwMode="auto">
                  <a:xfrm>
                    <a:off x="0" y="153"/>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0.8</a:t>
                    </a:r>
                    <a:endParaRPr lang="en-US" sz="2400">
                      <a:solidFill>
                        <a:srgbClr val="FFFFFF"/>
                      </a:solidFill>
                      <a:sym typeface="Arial" charset="0"/>
                    </a:endParaRPr>
                  </a:p>
                </p:txBody>
              </p:sp>
              <p:sp>
                <p:nvSpPr>
                  <p:cNvPr id="120864" name="Rectangle 46"/>
                  <p:cNvSpPr>
                    <a:spLocks/>
                  </p:cNvSpPr>
                  <p:nvPr/>
                </p:nvSpPr>
                <p:spPr bwMode="auto">
                  <a:xfrm>
                    <a:off x="0" y="191"/>
                    <a:ext cx="60"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0.6</a:t>
                    </a:r>
                    <a:endParaRPr lang="en-US" sz="2400">
                      <a:solidFill>
                        <a:srgbClr val="FFFFFF"/>
                      </a:solidFill>
                      <a:sym typeface="Arial" charset="0"/>
                    </a:endParaRPr>
                  </a:p>
                </p:txBody>
              </p:sp>
              <p:sp>
                <p:nvSpPr>
                  <p:cNvPr id="120865" name="Rectangle 47"/>
                  <p:cNvSpPr>
                    <a:spLocks/>
                  </p:cNvSpPr>
                  <p:nvPr/>
                </p:nvSpPr>
                <p:spPr bwMode="auto">
                  <a:xfrm>
                    <a:off x="0" y="229"/>
                    <a:ext cx="60" cy="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0.4</a:t>
                    </a:r>
                    <a:endParaRPr lang="en-US" sz="2400">
                      <a:solidFill>
                        <a:srgbClr val="FFFFFF"/>
                      </a:solidFill>
                      <a:sym typeface="Arial" charset="0"/>
                    </a:endParaRPr>
                  </a:p>
                </p:txBody>
              </p:sp>
              <p:sp>
                <p:nvSpPr>
                  <p:cNvPr id="120866" name="Rectangle 48"/>
                  <p:cNvSpPr>
                    <a:spLocks/>
                  </p:cNvSpPr>
                  <p:nvPr/>
                </p:nvSpPr>
                <p:spPr bwMode="auto">
                  <a:xfrm>
                    <a:off x="0" y="268"/>
                    <a:ext cx="6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algn="r" defTabSz="455613" fontAlgn="base">
                      <a:spcBef>
                        <a:spcPct val="0"/>
                      </a:spcBef>
                      <a:spcAft>
                        <a:spcPct val="0"/>
                      </a:spcAft>
                      <a:defRPr/>
                    </a:pPr>
                    <a:r>
                      <a:rPr lang="en-US" sz="1300">
                        <a:solidFill>
                          <a:srgbClr val="333333"/>
                        </a:solidFill>
                        <a:latin typeface="Helvetica" charset="0"/>
                        <a:sym typeface="Helvetica" charset="0"/>
                      </a:rPr>
                      <a:t>0.2</a:t>
                    </a:r>
                    <a:endParaRPr lang="en-US" sz="2400">
                      <a:solidFill>
                        <a:srgbClr val="FFFFFF"/>
                      </a:solidFill>
                      <a:sym typeface="Arial" charset="0"/>
                    </a:endParaRPr>
                  </a:p>
                </p:txBody>
              </p:sp>
            </p:grpSp>
            <p:grpSp>
              <p:nvGrpSpPr>
                <p:cNvPr id="154639" name="Group 49"/>
                <p:cNvGrpSpPr>
                  <a:grpSpLocks/>
                </p:cNvGrpSpPr>
                <p:nvPr/>
              </p:nvGrpSpPr>
              <p:grpSpPr bwMode="auto">
                <a:xfrm>
                  <a:off x="1628552" y="4409033"/>
                  <a:ext cx="6484069" cy="317004"/>
                  <a:chOff x="0" y="0"/>
                  <a:chExt cx="727" cy="36"/>
                </a:xfrm>
              </p:grpSpPr>
              <p:sp>
                <p:nvSpPr>
                  <p:cNvPr id="120849" name="Rectangle 50"/>
                  <p:cNvSpPr>
                    <a:spLocks/>
                  </p:cNvSpPr>
                  <p:nvPr/>
                </p:nvSpPr>
                <p:spPr bwMode="auto">
                  <a:xfrm>
                    <a:off x="646"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1990+</a:t>
                    </a:r>
                    <a:endParaRPr lang="en-US" sz="2400">
                      <a:solidFill>
                        <a:srgbClr val="FFFFFF"/>
                      </a:solidFill>
                      <a:sym typeface="Arial" charset="0"/>
                    </a:endParaRPr>
                  </a:p>
                </p:txBody>
              </p:sp>
              <p:sp>
                <p:nvSpPr>
                  <p:cNvPr id="120850" name="Rectangle 51"/>
                  <p:cNvSpPr>
                    <a:spLocks/>
                  </p:cNvSpPr>
                  <p:nvPr/>
                </p:nvSpPr>
                <p:spPr bwMode="auto">
                  <a:xfrm>
                    <a:off x="562"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1980s</a:t>
                    </a:r>
                    <a:endParaRPr lang="en-US" sz="2400">
                      <a:solidFill>
                        <a:srgbClr val="FFFFFF"/>
                      </a:solidFill>
                      <a:sym typeface="Arial" charset="0"/>
                    </a:endParaRPr>
                  </a:p>
                </p:txBody>
              </p:sp>
              <p:sp>
                <p:nvSpPr>
                  <p:cNvPr id="120851" name="Rectangle 52"/>
                  <p:cNvSpPr>
                    <a:spLocks/>
                  </p:cNvSpPr>
                  <p:nvPr/>
                </p:nvSpPr>
                <p:spPr bwMode="auto">
                  <a:xfrm>
                    <a:off x="483" y="0"/>
                    <a:ext cx="8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1970s</a:t>
                    </a:r>
                    <a:endParaRPr lang="en-US" sz="2400">
                      <a:solidFill>
                        <a:srgbClr val="FFFFFF"/>
                      </a:solidFill>
                      <a:sym typeface="Arial" charset="0"/>
                    </a:endParaRPr>
                  </a:p>
                </p:txBody>
              </p:sp>
              <p:sp>
                <p:nvSpPr>
                  <p:cNvPr id="120852" name="Rectangle 53"/>
                  <p:cNvSpPr>
                    <a:spLocks/>
                  </p:cNvSpPr>
                  <p:nvPr/>
                </p:nvSpPr>
                <p:spPr bwMode="auto">
                  <a:xfrm>
                    <a:off x="402" y="0"/>
                    <a:ext cx="8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1960s</a:t>
                    </a:r>
                    <a:endParaRPr lang="en-US" sz="2400">
                      <a:solidFill>
                        <a:srgbClr val="FFFFFF"/>
                      </a:solidFill>
                      <a:sym typeface="Arial" charset="0"/>
                    </a:endParaRPr>
                  </a:p>
                </p:txBody>
              </p:sp>
              <p:sp>
                <p:nvSpPr>
                  <p:cNvPr id="120853" name="Rectangle 54"/>
                  <p:cNvSpPr>
                    <a:spLocks/>
                  </p:cNvSpPr>
                  <p:nvPr/>
                </p:nvSpPr>
                <p:spPr bwMode="auto">
                  <a:xfrm>
                    <a:off x="321"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1950s</a:t>
                    </a:r>
                    <a:endParaRPr lang="en-US" sz="2400">
                      <a:solidFill>
                        <a:srgbClr val="FFFFFF"/>
                      </a:solidFill>
                      <a:sym typeface="Arial" charset="0"/>
                    </a:endParaRPr>
                  </a:p>
                </p:txBody>
              </p:sp>
              <p:sp>
                <p:nvSpPr>
                  <p:cNvPr id="120854" name="Rectangle 55"/>
                  <p:cNvSpPr>
                    <a:spLocks/>
                  </p:cNvSpPr>
                  <p:nvPr/>
                </p:nvSpPr>
                <p:spPr bwMode="auto">
                  <a:xfrm>
                    <a:off x="241"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1940s</a:t>
                    </a:r>
                    <a:endParaRPr lang="en-US" sz="2400">
                      <a:solidFill>
                        <a:srgbClr val="FFFFFF"/>
                      </a:solidFill>
                      <a:sym typeface="Arial" charset="0"/>
                    </a:endParaRPr>
                  </a:p>
                </p:txBody>
              </p:sp>
              <p:sp>
                <p:nvSpPr>
                  <p:cNvPr id="120855" name="Rectangle 56"/>
                  <p:cNvSpPr>
                    <a:spLocks/>
                  </p:cNvSpPr>
                  <p:nvPr/>
                </p:nvSpPr>
                <p:spPr bwMode="auto">
                  <a:xfrm>
                    <a:off x="160" y="0"/>
                    <a:ext cx="8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1930s</a:t>
                    </a:r>
                    <a:endParaRPr lang="en-US" sz="2400">
                      <a:solidFill>
                        <a:srgbClr val="FFFFFF"/>
                      </a:solidFill>
                      <a:sym typeface="Arial" charset="0"/>
                    </a:endParaRPr>
                  </a:p>
                </p:txBody>
              </p:sp>
              <p:sp>
                <p:nvSpPr>
                  <p:cNvPr id="120856" name="Rectangle 57"/>
                  <p:cNvSpPr>
                    <a:spLocks/>
                  </p:cNvSpPr>
                  <p:nvPr/>
                </p:nvSpPr>
                <p:spPr bwMode="auto">
                  <a:xfrm>
                    <a:off x="79" y="0"/>
                    <a:ext cx="81"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1920s</a:t>
                    </a:r>
                    <a:endParaRPr lang="en-US" sz="2400">
                      <a:solidFill>
                        <a:srgbClr val="FFFFFF"/>
                      </a:solidFill>
                      <a:sym typeface="Arial" charset="0"/>
                    </a:endParaRPr>
                  </a:p>
                </p:txBody>
              </p:sp>
              <p:sp>
                <p:nvSpPr>
                  <p:cNvPr id="120857" name="Rectangle 58"/>
                  <p:cNvSpPr>
                    <a:spLocks/>
                  </p:cNvSpPr>
                  <p:nvPr/>
                </p:nvSpPr>
                <p:spPr bwMode="auto">
                  <a:xfrm>
                    <a:off x="0" y="0"/>
                    <a:ext cx="80" cy="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26435" tIns="72248" rIns="126435" bIns="72248"/>
                  <a:lstStyle/>
                  <a:p>
                    <a:pPr defTabSz="455613" fontAlgn="base">
                      <a:spcBef>
                        <a:spcPct val="0"/>
                      </a:spcBef>
                      <a:spcAft>
                        <a:spcPct val="0"/>
                      </a:spcAft>
                      <a:defRPr/>
                    </a:pPr>
                    <a:r>
                      <a:rPr lang="en-US" sz="1300">
                        <a:solidFill>
                          <a:srgbClr val="333333"/>
                        </a:solidFill>
                        <a:latin typeface="Helvetica" charset="0"/>
                        <a:sym typeface="Helvetica" charset="0"/>
                      </a:rPr>
                      <a:t>&lt;1920</a:t>
                    </a:r>
                    <a:endParaRPr lang="en-US" sz="2400">
                      <a:solidFill>
                        <a:srgbClr val="FFFFFF"/>
                      </a:solidFill>
                      <a:sym typeface="Arial" charset="0"/>
                    </a:endParaRPr>
                  </a:p>
                </p:txBody>
              </p:sp>
            </p:grpSp>
          </p:grpSp>
        </p:grpSp>
        <p:sp>
          <p:nvSpPr>
            <p:cNvPr id="154631" name="TextBox 103"/>
            <p:cNvSpPr txBox="1">
              <a:spLocks noChangeArrowheads="1"/>
            </p:cNvSpPr>
            <p:nvPr/>
          </p:nvSpPr>
          <p:spPr bwMode="auto">
            <a:xfrm rot="16200000" flipH="1">
              <a:off x="-537230" y="2852691"/>
              <a:ext cx="3132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1200" b="1" smtClean="0">
                  <a:solidFill>
                    <a:srgbClr val="000000"/>
                  </a:solidFill>
                </a:rPr>
                <a:t>Number with chronic HCV (millions)</a:t>
              </a:r>
            </a:p>
          </p:txBody>
        </p:sp>
      </p:grpSp>
      <p:sp>
        <p:nvSpPr>
          <p:cNvPr id="154628" name="TextBox 105"/>
          <p:cNvSpPr txBox="1">
            <a:spLocks noChangeArrowheads="1"/>
          </p:cNvSpPr>
          <p:nvPr/>
        </p:nvSpPr>
        <p:spPr bwMode="auto">
          <a:xfrm>
            <a:off x="288927" y="5702299"/>
            <a:ext cx="818991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1400" b="1" smtClean="0">
                <a:solidFill>
                  <a:srgbClr val="000000"/>
                </a:solidFill>
                <a:latin typeface="Helvetica" charset="0"/>
                <a:sym typeface="Helvetica" charset="0"/>
              </a:rPr>
              <a:t>An estimated 35% of undiagnosed baby boomers with HCV currently have advanced fibrosis (F3-F4; bridging fibrosis to cirrhosis)</a:t>
            </a:r>
            <a:r>
              <a:rPr lang="en-US" sz="1400" b="1" baseline="30000" smtClean="0">
                <a:solidFill>
                  <a:srgbClr val="000000"/>
                </a:solidFill>
                <a:latin typeface="Helvetica" charset="0"/>
                <a:sym typeface="Helvetica" charset="0"/>
              </a:rPr>
              <a:t>3</a:t>
            </a:r>
            <a:endParaRPr lang="en-US" sz="1400" b="1" smtClean="0">
              <a:solidFill>
                <a:srgbClr val="000000"/>
              </a:solidFill>
              <a:latin typeface="Helvetica" charset="0"/>
              <a:sym typeface="Helvetica" charset="0"/>
            </a:endParaRPr>
          </a:p>
          <a:p>
            <a:pPr eaLnBrk="1" fontAlgn="base" hangingPunct="1">
              <a:spcBef>
                <a:spcPct val="0"/>
              </a:spcBef>
              <a:spcAft>
                <a:spcPct val="0"/>
              </a:spcAft>
            </a:pPr>
            <a:endParaRPr lang="en-US" smtClean="0"/>
          </a:p>
        </p:txBody>
      </p:sp>
      <p:sp>
        <p:nvSpPr>
          <p:cNvPr id="154629" name="TextBox 106"/>
          <p:cNvSpPr txBox="1">
            <a:spLocks noChangeArrowheads="1"/>
          </p:cNvSpPr>
          <p:nvPr/>
        </p:nvSpPr>
        <p:spPr bwMode="auto">
          <a:xfrm>
            <a:off x="76200" y="6378581"/>
            <a:ext cx="89154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900" smtClean="0">
                <a:solidFill>
                  <a:srgbClr val="333333"/>
                </a:solidFill>
                <a:latin typeface="Helvetica" charset="0"/>
                <a:sym typeface="Helvetica" charset="0"/>
              </a:rPr>
              <a:t>1. Centers for Disease Control and Prevention. </a:t>
            </a:r>
            <a:r>
              <a:rPr lang="en-US" sz="900" i="1" smtClean="0">
                <a:solidFill>
                  <a:srgbClr val="333333"/>
                </a:solidFill>
                <a:latin typeface="Helvetica" charset="0"/>
                <a:sym typeface="Helvetica" charset="0"/>
              </a:rPr>
              <a:t>MMWR</a:t>
            </a:r>
            <a:r>
              <a:rPr lang="en-US" sz="900" smtClean="0">
                <a:solidFill>
                  <a:srgbClr val="333333"/>
                </a:solidFill>
                <a:latin typeface="Helvetica" charset="0"/>
                <a:sym typeface="Helvetica" charset="0"/>
              </a:rPr>
              <a:t>. 2012;61:1-32; Adapted from Pyenson B, et al. </a:t>
            </a:r>
            <a:r>
              <a:rPr lang="en-US" sz="900" i="1" smtClean="0">
                <a:solidFill>
                  <a:srgbClr val="333333"/>
                </a:solidFill>
                <a:latin typeface="Helvetica" charset="0"/>
                <a:sym typeface="Helvetica" charset="0"/>
              </a:rPr>
              <a:t>Consequences of Hepatitis C Virus (HCV): Costs of a baby boomer Epidemic of Liver Disease</a:t>
            </a:r>
            <a:r>
              <a:rPr lang="en-US" sz="900" smtClean="0">
                <a:solidFill>
                  <a:srgbClr val="333333"/>
                </a:solidFill>
                <a:latin typeface="Helvetica" charset="0"/>
                <a:sym typeface="Helvetica" charset="0"/>
              </a:rPr>
              <a:t>. New York, NY: Milliman, Inc; May 18, 2009. http://www.milliman.com/expertise/healthcare/publications/rr/consequences-hepatitis-c-virus-RR05-15-09.php Milliman report was commissioned by Vertex Pharmaceuticals; 3. McGarry LJ et al. </a:t>
            </a:r>
            <a:r>
              <a:rPr lang="en-US" sz="900" i="1" smtClean="0">
                <a:solidFill>
                  <a:srgbClr val="333333"/>
                </a:solidFill>
                <a:latin typeface="Helvetica" charset="0"/>
                <a:sym typeface="Helvetica" charset="0"/>
              </a:rPr>
              <a:t>Hepatology. </a:t>
            </a:r>
            <a:r>
              <a:rPr lang="en-US" sz="900" smtClean="0">
                <a:solidFill>
                  <a:srgbClr val="333333"/>
                </a:solidFill>
                <a:latin typeface="Helvetica" charset="0"/>
                <a:sym typeface="Helvetica" charset="0"/>
              </a:rPr>
              <a:t>2012;55(5):1344-1355. </a:t>
            </a:r>
            <a:endParaRPr lang="en-US" sz="900" smtClean="0"/>
          </a:p>
          <a:p>
            <a:pPr eaLnBrk="1" fontAlgn="base" hangingPunct="1">
              <a:spcBef>
                <a:spcPct val="0"/>
              </a:spcBef>
              <a:spcAft>
                <a:spcPct val="0"/>
              </a:spcAft>
            </a:pPr>
            <a:endParaRPr lang="en-US" smtClean="0"/>
          </a:p>
        </p:txBody>
      </p:sp>
      <p:sp>
        <p:nvSpPr>
          <p:cNvPr id="2" name="Slide Number Placeholder 1"/>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11</a:t>
            </a:fld>
            <a:endParaRPr lang="en-US">
              <a:solidFill>
                <a:srgbClr val="FFFFFF"/>
              </a:solidFill>
            </a:endParaRPr>
          </a:p>
        </p:txBody>
      </p:sp>
    </p:spTree>
    <p:extLst>
      <p:ext uri="{BB962C8B-B14F-4D97-AF65-F5344CB8AC3E}">
        <p14:creationId xmlns:p14="http://schemas.microsoft.com/office/powerpoint/2010/main" val="27013243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solidFill>
                  <a:srgbClr val="000099"/>
                </a:solidFill>
              </a:rPr>
              <a:t>Estimates of People with HCV in </a:t>
            </a:r>
            <a:r>
              <a:rPr lang="en-US" dirty="0" smtClean="0">
                <a:solidFill>
                  <a:srgbClr val="000099"/>
                </a:solidFill>
              </a:rPr>
              <a:t>MA</a:t>
            </a:r>
            <a:r>
              <a:rPr lang="en-US" dirty="0" smtClean="0">
                <a:solidFill>
                  <a:schemeClr val="tx2"/>
                </a:solidFill>
              </a:rPr>
              <a:t/>
            </a:r>
            <a:br>
              <a:rPr lang="en-US" dirty="0" smtClean="0">
                <a:solidFill>
                  <a:schemeClr val="tx2"/>
                </a:solidFill>
              </a:rPr>
            </a:br>
            <a:r>
              <a:rPr lang="en-US" sz="1600" dirty="0" err="1" smtClean="0"/>
              <a:t>MA</a:t>
            </a:r>
            <a:r>
              <a:rPr lang="en-US" sz="1600" dirty="0" smtClean="0"/>
              <a:t> adult population = 5.8 million </a:t>
            </a:r>
            <a:endParaRPr lang="en-US" sz="1600" dirty="0"/>
          </a:p>
        </p:txBody>
      </p:sp>
      <p:graphicFrame>
        <p:nvGraphicFramePr>
          <p:cNvPr id="87043" name="Content Placeholder 3"/>
          <p:cNvGraphicFramePr>
            <a:graphicFrameLocks noGrp="1"/>
          </p:cNvGraphicFramePr>
          <p:nvPr>
            <p:ph idx="1"/>
          </p:nvPr>
        </p:nvGraphicFramePr>
        <p:xfrm>
          <a:off x="482600" y="1549406"/>
          <a:ext cx="8331200" cy="4627563"/>
        </p:xfrm>
        <a:graphic>
          <a:graphicData uri="http://schemas.openxmlformats.org/presentationml/2006/ole">
            <mc:AlternateContent xmlns:mc="http://schemas.openxmlformats.org/markup-compatibility/2006">
              <mc:Choice xmlns:v="urn:schemas-microsoft-com:vml" Requires="v">
                <p:oleObj spid="_x0000_s4139" r:id="rId3" imgW="8333954" imgH="4627265" progId="Excel.Chart.8">
                  <p:embed/>
                </p:oleObj>
              </mc:Choice>
              <mc:Fallback>
                <p:oleObj r:id="rId3" imgW="8333954"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549406"/>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4" name="Rectangle 4"/>
          <p:cNvSpPr>
            <a:spLocks noChangeArrowheads="1"/>
          </p:cNvSpPr>
          <p:nvPr/>
        </p:nvSpPr>
        <p:spPr bwMode="auto">
          <a:xfrm>
            <a:off x="0" y="6396045"/>
            <a:ext cx="899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baseline="30000">
                <a:solidFill>
                  <a:srgbClr val="000000"/>
                </a:solidFill>
                <a:sym typeface="Arial" pitchFamily="34" charset="0"/>
              </a:rPr>
              <a:t>1</a:t>
            </a:r>
            <a:r>
              <a:rPr lang="en-US" altLang="en-US" sz="1200">
                <a:solidFill>
                  <a:srgbClr val="000000"/>
                </a:solidFill>
                <a:sym typeface="Arial" pitchFamily="34" charset="0"/>
              </a:rPr>
              <a:t>Personal communication, Daniel Church, MA DPH; </a:t>
            </a:r>
            <a:r>
              <a:rPr lang="en-US" altLang="en-US" sz="1200" baseline="30000">
                <a:solidFill>
                  <a:srgbClr val="000000"/>
                </a:solidFill>
                <a:sym typeface="Arial" pitchFamily="34" charset="0"/>
              </a:rPr>
              <a:t>2</a:t>
            </a:r>
            <a:r>
              <a:rPr lang="en-US" altLang="en-US" sz="1200">
                <a:solidFill>
                  <a:srgbClr val="000000"/>
                </a:solidFill>
                <a:sym typeface="Arial" pitchFamily="34" charset="0"/>
              </a:rPr>
              <a:t>Smith; MMWR. August 17, 2012/61(RR04); 1-18. </a:t>
            </a:r>
            <a:r>
              <a:rPr lang="en-US" altLang="en-US" sz="1200" baseline="30000">
                <a:solidFill>
                  <a:srgbClr val="000000"/>
                </a:solidFill>
                <a:sym typeface="Arial" pitchFamily="34" charset="0"/>
              </a:rPr>
              <a:t>3</a:t>
            </a:r>
            <a:r>
              <a:rPr lang="en-US" altLang="en-US" sz="1200">
                <a:solidFill>
                  <a:srgbClr val="000000"/>
                </a:solidFill>
                <a:sym typeface="Arial" pitchFamily="34" charset="0"/>
                <a:hlinkClick r:id="rId5"/>
              </a:rPr>
              <a:t>http://www.census.gov/prod/cen2010/briefs/c2010br-03.pdf</a:t>
            </a:r>
            <a:r>
              <a:rPr lang="en-US" altLang="en-US" sz="1200">
                <a:solidFill>
                  <a:srgbClr val="000000"/>
                </a:solidFill>
                <a:sym typeface="Arial" pitchFamily="34" charset="0"/>
              </a:rPr>
              <a:t>. </a:t>
            </a:r>
            <a:r>
              <a:rPr lang="en-US" altLang="en-US" sz="1200" baseline="30000">
                <a:solidFill>
                  <a:srgbClr val="000000"/>
                </a:solidFill>
                <a:sym typeface="Arial" pitchFamily="34" charset="0"/>
              </a:rPr>
              <a:t>4</a:t>
            </a:r>
            <a:r>
              <a:rPr lang="en-US" altLang="en-US" sz="1200">
                <a:solidFill>
                  <a:srgbClr val="000000"/>
                </a:solidFill>
                <a:sym typeface="Arial" pitchFamily="34" charset="0"/>
              </a:rPr>
              <a:t>Armstrong; Ann Int Med 2006; 144:705-14. </a:t>
            </a:r>
            <a:r>
              <a:rPr lang="en-US" altLang="en-US" sz="1200" baseline="30000">
                <a:solidFill>
                  <a:srgbClr val="000000"/>
                </a:solidFill>
                <a:sym typeface="Arial" pitchFamily="34" charset="0"/>
              </a:rPr>
              <a:t>5</a:t>
            </a:r>
            <a:r>
              <a:rPr lang="en-US" altLang="en-US" sz="1200">
                <a:solidFill>
                  <a:srgbClr val="000000"/>
                </a:solidFill>
                <a:sym typeface="Arial" pitchFamily="34" charset="0"/>
              </a:rPr>
              <a:t>Davis; Gastro 2010; 138:513-21</a:t>
            </a:r>
          </a:p>
        </p:txBody>
      </p:sp>
      <p:sp>
        <p:nvSpPr>
          <p:cNvPr id="3" name="Rectangle 2"/>
          <p:cNvSpPr/>
          <p:nvPr/>
        </p:nvSpPr>
        <p:spPr>
          <a:xfrm>
            <a:off x="7391400" y="4591050"/>
            <a:ext cx="685800" cy="381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sym typeface="Arial" pitchFamily="34" charset="0"/>
            </a:endParaRPr>
          </a:p>
        </p:txBody>
      </p:sp>
      <p:sp>
        <p:nvSpPr>
          <p:cNvPr id="5" name="Slide Number Placeholder 4"/>
          <p:cNvSpPr>
            <a:spLocks noGrp="1"/>
          </p:cNvSpPr>
          <p:nvPr>
            <p:ph type="sldNum" sz="quarter" idx="12"/>
          </p:nvPr>
        </p:nvSpPr>
        <p:spPr/>
        <p:txBody>
          <a:bodyPr/>
          <a:lstStyle/>
          <a:p>
            <a:pPr>
              <a:defRPr/>
            </a:pPr>
            <a:fld id="{6E5BDD5E-E49A-41D5-97BB-2C73294B62F4}" type="slidenum">
              <a:rPr lang="en-US" smtClean="0"/>
              <a:pPr>
                <a:defRPr/>
              </a:pPr>
              <a:t>12</a:t>
            </a:fld>
            <a:endParaRPr lang="en-US"/>
          </a:p>
        </p:txBody>
      </p:sp>
    </p:spTree>
    <p:extLst>
      <p:ext uri="{BB962C8B-B14F-4D97-AF65-F5344CB8AC3E}">
        <p14:creationId xmlns:p14="http://schemas.microsoft.com/office/powerpoint/2010/main" val="1594153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000" b="1" dirty="0" smtClean="0">
                <a:solidFill>
                  <a:schemeClr val="accent1"/>
                </a:solidFill>
              </a:rPr>
              <a:t>WA State HCV Epidemiology</a:t>
            </a:r>
            <a:endParaRPr lang="en-US" sz="4000" b="1" dirty="0">
              <a:solidFill>
                <a:schemeClr val="accent1"/>
              </a:solidFill>
            </a:endParaRPr>
          </a:p>
        </p:txBody>
      </p:sp>
      <p:sp>
        <p:nvSpPr>
          <p:cNvPr id="5" name="Slide Number Placeholder 4"/>
          <p:cNvSpPr>
            <a:spLocks noGrp="1"/>
          </p:cNvSpPr>
          <p:nvPr>
            <p:ph type="sldNum" sz="quarter" idx="12"/>
          </p:nvPr>
        </p:nvSpPr>
        <p:spPr/>
        <p:txBody>
          <a:bodyPr/>
          <a:lstStyle/>
          <a:p>
            <a:pPr>
              <a:defRPr/>
            </a:pPr>
            <a:fld id="{6E5BDD5E-E49A-41D5-97BB-2C73294B62F4}" type="slidenum">
              <a:rPr lang="en-US" smtClean="0"/>
              <a:pPr>
                <a:defRPr/>
              </a:pPr>
              <a:t>13</a:t>
            </a:fld>
            <a:endParaRPr lang="en-US" dirty="0"/>
          </a:p>
        </p:txBody>
      </p:sp>
      <p:sp>
        <p:nvSpPr>
          <p:cNvPr id="4" name="TextBox 3"/>
          <p:cNvSpPr txBox="1"/>
          <p:nvPr/>
        </p:nvSpPr>
        <p:spPr>
          <a:xfrm>
            <a:off x="228600" y="6308737"/>
            <a:ext cx="8001000" cy="461665"/>
          </a:xfrm>
          <a:prstGeom prst="rect">
            <a:avLst/>
          </a:prstGeom>
          <a:noFill/>
        </p:spPr>
        <p:txBody>
          <a:bodyPr wrap="square" rtlCol="0">
            <a:spAutoFit/>
          </a:bodyPr>
          <a:lstStyle/>
          <a:p>
            <a:r>
              <a:rPr lang="en-US" sz="1200" dirty="0" smtClean="0"/>
              <a:t>Washington State Chronic Hepatitis B and Chronic Hepatitis C Surveillance Report. WA </a:t>
            </a:r>
            <a:r>
              <a:rPr lang="en-US" sz="1200" dirty="0"/>
              <a:t>State DOH, Apr 2013; Washington State COMMUNICABLE DISEASE REPORT 2013</a:t>
            </a:r>
          </a:p>
        </p:txBody>
      </p:sp>
      <p:sp>
        <p:nvSpPr>
          <p:cNvPr id="6" name="Content Placeholder 5"/>
          <p:cNvSpPr>
            <a:spLocks noGrp="1"/>
          </p:cNvSpPr>
          <p:nvPr>
            <p:ph idx="1"/>
          </p:nvPr>
        </p:nvSpPr>
        <p:spPr>
          <a:xfrm>
            <a:off x="457200" y="1600201"/>
            <a:ext cx="8305800" cy="4495799"/>
          </a:xfrm>
        </p:spPr>
        <p:txBody>
          <a:bodyPr/>
          <a:lstStyle/>
          <a:p>
            <a:r>
              <a:rPr lang="en-US" sz="2800" dirty="0" smtClean="0">
                <a:latin typeface="Arial" panose="020B0604020202020204" pitchFamily="34" charset="0"/>
                <a:cs typeface="Arial" panose="020B0604020202020204" pitchFamily="34" charset="0"/>
              </a:rPr>
              <a:t>Between </a:t>
            </a:r>
            <a:r>
              <a:rPr lang="en-US" sz="2800" dirty="0">
                <a:latin typeface="Arial" panose="020B0604020202020204" pitchFamily="34" charset="0"/>
                <a:cs typeface="Arial" panose="020B0604020202020204" pitchFamily="34" charset="0"/>
              </a:rPr>
              <a:t>2000-11, there were 69,459 </a:t>
            </a:r>
            <a:r>
              <a:rPr lang="en-US" sz="2800" dirty="0" smtClean="0">
                <a:latin typeface="Arial" panose="020B0604020202020204" pitchFamily="34" charset="0"/>
                <a:cs typeface="Arial" panose="020B0604020202020204" pitchFamily="34" charset="0"/>
              </a:rPr>
              <a:t>reported cases </a:t>
            </a:r>
            <a:r>
              <a:rPr lang="en-US" sz="2800" dirty="0">
                <a:latin typeface="Arial" panose="020B0604020202020204" pitchFamily="34" charset="0"/>
                <a:cs typeface="Arial" panose="020B0604020202020204" pitchFamily="34" charset="0"/>
              </a:rPr>
              <a:t>of Hep </a:t>
            </a:r>
            <a:r>
              <a:rPr lang="en-US" sz="2800" dirty="0" smtClean="0">
                <a:latin typeface="Arial" panose="020B0604020202020204" pitchFamily="34" charset="0"/>
                <a:cs typeface="Arial" panose="020B0604020202020204" pitchFamily="34" charset="0"/>
              </a:rPr>
              <a:t>C</a:t>
            </a:r>
          </a:p>
          <a:p>
            <a:pPr marL="0" indent="0">
              <a:buNone/>
            </a:pPr>
            <a:endParaRPr lang="en-US" sz="12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62</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male</a:t>
            </a:r>
          </a:p>
          <a:p>
            <a:pPr lvl="1"/>
            <a:r>
              <a:rPr lang="en-US" sz="2400" dirty="0" smtClean="0">
                <a:latin typeface="Arial" panose="020B0604020202020204" pitchFamily="34" charset="0"/>
                <a:cs typeface="Arial" panose="020B0604020202020204" pitchFamily="34" charset="0"/>
              </a:rPr>
              <a:t>Most </a:t>
            </a:r>
            <a:r>
              <a:rPr lang="en-US" sz="2400" dirty="0">
                <a:latin typeface="Arial" panose="020B0604020202020204" pitchFamily="34" charset="0"/>
                <a:cs typeface="Arial" panose="020B0604020202020204" pitchFamily="34" charset="0"/>
              </a:rPr>
              <a:t>were 35-54 </a:t>
            </a:r>
            <a:r>
              <a:rPr lang="en-US" sz="2400" dirty="0" err="1" smtClean="0">
                <a:latin typeface="Arial" panose="020B0604020202020204" pitchFamily="34" charset="0"/>
                <a:cs typeface="Arial" panose="020B0604020202020204" pitchFamily="34" charset="0"/>
              </a:rPr>
              <a:t>yo</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5800 </a:t>
            </a:r>
            <a:r>
              <a:rPr lang="en-US" sz="2400" dirty="0">
                <a:latin typeface="Arial" panose="020B0604020202020204" pitchFamily="34" charset="0"/>
                <a:cs typeface="Arial" panose="020B0604020202020204" pitchFamily="34" charset="0"/>
              </a:rPr>
              <a:t>cases diagnosed </a:t>
            </a:r>
            <a:r>
              <a:rPr lang="en-US" sz="2400" dirty="0" smtClean="0">
                <a:latin typeface="Arial" panose="020B0604020202020204" pitchFamily="34" charset="0"/>
                <a:cs typeface="Arial" panose="020B0604020202020204" pitchFamily="34" charset="0"/>
              </a:rPr>
              <a:t>annually</a:t>
            </a:r>
          </a:p>
          <a:p>
            <a:pPr lvl="1"/>
            <a:r>
              <a:rPr lang="en-US" sz="2400" dirty="0" smtClean="0">
                <a:latin typeface="Arial" panose="020B0604020202020204" pitchFamily="34" charset="0"/>
                <a:cs typeface="Arial" panose="020B0604020202020204" pitchFamily="34" charset="0"/>
              </a:rPr>
              <a:t>2013</a:t>
            </a:r>
            <a:r>
              <a:rPr lang="en-US" sz="2400" dirty="0">
                <a:latin typeface="Arial" panose="020B0604020202020204" pitchFamily="34" charset="0"/>
                <a:cs typeface="Arial" panose="020B0604020202020204" pitchFamily="34" charset="0"/>
              </a:rPr>
              <a:t>: 63 acute cases (0.9 </a:t>
            </a:r>
            <a:r>
              <a:rPr lang="en-US" sz="2400" dirty="0" smtClean="0">
                <a:latin typeface="Arial" panose="020B0604020202020204" pitchFamily="34" charset="0"/>
                <a:cs typeface="Arial" panose="020B0604020202020204" pitchFamily="34" charset="0"/>
              </a:rPr>
              <a:t>cases/100,000 population</a:t>
            </a:r>
            <a:r>
              <a:rPr lang="en-US" sz="2400" dirty="0">
                <a:latin typeface="Arial" panose="020B0604020202020204" pitchFamily="34" charset="0"/>
                <a:cs typeface="Arial" panose="020B0604020202020204" pitchFamily="34" charset="0"/>
              </a:rPr>
              <a:t>) were reported, including one </a:t>
            </a:r>
            <a:r>
              <a:rPr lang="en-US" sz="2400" dirty="0" smtClean="0">
                <a:latin typeface="Arial" panose="020B0604020202020204" pitchFamily="34" charset="0"/>
                <a:cs typeface="Arial" panose="020B0604020202020204" pitchFamily="34" charset="0"/>
              </a:rPr>
              <a:t>case exposed perinatally</a:t>
            </a:r>
          </a:p>
          <a:p>
            <a:pPr lvl="1"/>
            <a:r>
              <a:rPr lang="en-US" sz="2400" dirty="0" smtClean="0">
                <a:latin typeface="Arial" panose="020B0604020202020204" pitchFamily="34" charset="0"/>
                <a:cs typeface="Arial" panose="020B0604020202020204" pitchFamily="34" charset="0"/>
              </a:rPr>
              <a:t>45 </a:t>
            </a:r>
            <a:r>
              <a:rPr lang="en-US" sz="2400" dirty="0">
                <a:latin typeface="Arial" panose="020B0604020202020204" pitchFamily="34" charset="0"/>
                <a:cs typeface="Arial" panose="020B0604020202020204" pitchFamily="34" charset="0"/>
              </a:rPr>
              <a:t>of 54 cases interviewed had injection </a:t>
            </a:r>
            <a:r>
              <a:rPr lang="en-US" sz="2400" dirty="0" smtClean="0">
                <a:latin typeface="Arial" panose="020B0604020202020204" pitchFamily="34" charset="0"/>
                <a:cs typeface="Arial" panose="020B0604020202020204" pitchFamily="34" charset="0"/>
              </a:rPr>
              <a:t>drug use </a:t>
            </a:r>
            <a:r>
              <a:rPr lang="en-US" sz="2400" dirty="0">
                <a:latin typeface="Arial" panose="020B0604020202020204" pitchFamily="34" charset="0"/>
                <a:cs typeface="Arial" panose="020B0604020202020204" pitchFamily="34" charset="0"/>
              </a:rPr>
              <a:t>as a risk </a:t>
            </a:r>
            <a:r>
              <a:rPr lang="en-US" sz="2400" dirty="0" smtClean="0">
                <a:latin typeface="Arial" panose="020B0604020202020204" pitchFamily="34" charset="0"/>
                <a:cs typeface="Arial" panose="020B0604020202020204" pitchFamily="34" charset="0"/>
              </a:rPr>
              <a:t>factor                                                                            </a:t>
            </a:r>
            <a:endParaRPr lang="en-US" sz="2400" dirty="0">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3999806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Content Placeholder 3"/>
          <p:cNvSpPr>
            <a:spLocks noGrp="1"/>
          </p:cNvSpPr>
          <p:nvPr>
            <p:ph idx="1"/>
          </p:nvPr>
        </p:nvSpPr>
        <p:spPr>
          <a:xfrm>
            <a:off x="6246814" y="3513139"/>
            <a:ext cx="2816225" cy="1938337"/>
          </a:xfrm>
        </p:spPr>
        <p:txBody>
          <a:bodyPr/>
          <a:lstStyle/>
          <a:p>
            <a:pPr marL="163513" indent="-163513" eaLnBrk="1" hangingPunct="1">
              <a:spcAft>
                <a:spcPts val="1200"/>
              </a:spcAft>
            </a:pPr>
            <a:r>
              <a:rPr lang="is-IS" altLang="en-US" sz="1500"/>
              <a:t>1990 → 77.6% F0/1;</a:t>
            </a:r>
            <a:br>
              <a:rPr lang="is-IS" altLang="en-US" sz="1500"/>
            </a:br>
            <a:r>
              <a:rPr lang="is-IS" altLang="en-US" sz="1500"/>
              <a:t>cirrhosis =5%</a:t>
            </a:r>
          </a:p>
          <a:p>
            <a:pPr marL="163513" indent="-163513" eaLnBrk="1" hangingPunct="1">
              <a:spcAft>
                <a:spcPts val="1200"/>
              </a:spcAft>
            </a:pPr>
            <a:r>
              <a:rPr lang="is-IS" altLang="en-US" sz="1500"/>
              <a:t>2010 → 41.8% F0/1;</a:t>
            </a:r>
            <a:br>
              <a:rPr lang="is-IS" altLang="en-US" sz="1500"/>
            </a:br>
            <a:r>
              <a:rPr lang="is-IS" altLang="en-US" sz="1500"/>
              <a:t>cirrhosis =25% </a:t>
            </a:r>
          </a:p>
          <a:p>
            <a:pPr marL="163513" indent="-163513" eaLnBrk="1" hangingPunct="1">
              <a:spcAft>
                <a:spcPts val="1200"/>
              </a:spcAft>
            </a:pPr>
            <a:r>
              <a:rPr lang="is-IS" altLang="en-US" sz="1500"/>
              <a:t>2020 → cirrhosis =  </a:t>
            </a:r>
            <a:r>
              <a:rPr lang="is-IS" altLang="en-US" sz="1500" b="1"/>
              <a:t>37.2%</a:t>
            </a:r>
          </a:p>
          <a:p>
            <a:pPr marL="163513" indent="-163513" eaLnBrk="1" hangingPunct="1">
              <a:spcAft>
                <a:spcPts val="1200"/>
              </a:spcAft>
            </a:pPr>
            <a:endParaRPr lang="en-US" altLang="en-US" sz="1500"/>
          </a:p>
        </p:txBody>
      </p:sp>
      <p:sp>
        <p:nvSpPr>
          <p:cNvPr id="291842" name="Oval 5"/>
          <p:cNvSpPr>
            <a:spLocks noChangeArrowheads="1"/>
          </p:cNvSpPr>
          <p:nvPr/>
        </p:nvSpPr>
        <p:spPr bwMode="auto">
          <a:xfrm>
            <a:off x="8121651" y="4816475"/>
            <a:ext cx="733425" cy="33178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29184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6" y="2225675"/>
            <a:ext cx="7662863"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4" name="TextBox 6"/>
          <p:cNvSpPr txBox="1">
            <a:spLocks noChangeArrowheads="1"/>
          </p:cNvSpPr>
          <p:nvPr/>
        </p:nvSpPr>
        <p:spPr bwMode="auto">
          <a:xfrm>
            <a:off x="228600" y="5657851"/>
            <a:ext cx="7696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solidFill>
                  <a:srgbClr val="2A3177"/>
                </a:solidFill>
              </a:rPr>
              <a:t>Davis GL, </a:t>
            </a:r>
            <a:r>
              <a:rPr lang="en-US" altLang="en-US" sz="1000" i="1">
                <a:solidFill>
                  <a:srgbClr val="2A3177"/>
                </a:solidFill>
              </a:rPr>
              <a:t>Gastroenterology</a:t>
            </a:r>
            <a:r>
              <a:rPr lang="en-US" altLang="en-US" sz="1000">
                <a:solidFill>
                  <a:srgbClr val="2A3177"/>
                </a:solidFill>
              </a:rPr>
              <a:t>. 2010;138:513-521.</a:t>
            </a:r>
          </a:p>
        </p:txBody>
      </p:sp>
      <p:sp>
        <p:nvSpPr>
          <p:cNvPr id="291845" name="Title 1"/>
          <p:cNvSpPr>
            <a:spLocks noGrp="1"/>
          </p:cNvSpPr>
          <p:nvPr>
            <p:ph type="title"/>
          </p:nvPr>
        </p:nvSpPr>
        <p:spPr/>
        <p:txBody>
          <a:bodyPr/>
          <a:lstStyle/>
          <a:p>
            <a:pPr eaLnBrk="1" hangingPunct="1"/>
            <a:r>
              <a:rPr lang="en-US" altLang="en-US" dirty="0" smtClean="0"/>
              <a:t/>
            </a:r>
            <a:br>
              <a:rPr lang="en-US" altLang="en-US" dirty="0" smtClean="0"/>
            </a:br>
            <a:r>
              <a:rPr lang="en-US" altLang="en-US" dirty="0" smtClean="0"/>
              <a:t>Projected Burden of Advanced Fibrosis </a:t>
            </a:r>
            <a:br>
              <a:rPr lang="en-US" altLang="en-US" dirty="0" smtClean="0"/>
            </a:br>
            <a:r>
              <a:rPr lang="en-US" altLang="en-US" dirty="0" smtClean="0"/>
              <a:t>Over the Next Decade</a:t>
            </a:r>
          </a:p>
        </p:txBody>
      </p:sp>
    </p:spTree>
    <p:custDataLst>
      <p:tags r:id="rId1"/>
    </p:custDataLst>
    <p:extLst>
      <p:ext uri="{BB962C8B-B14F-4D97-AF65-F5344CB8AC3E}">
        <p14:creationId xmlns:p14="http://schemas.microsoft.com/office/powerpoint/2010/main" val="14287507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2" name="Object 6"/>
          <p:cNvGraphicFramePr>
            <a:graphicFrameLocks noGrp="1" noChangeAspect="1"/>
          </p:cNvGraphicFramePr>
          <p:nvPr>
            <p:ph sz="half" idx="2"/>
            <p:extLst>
              <p:ext uri="{D42A27DB-BD31-4B8C-83A1-F6EECF244321}">
                <p14:modId xmlns:p14="http://schemas.microsoft.com/office/powerpoint/2010/main" val="3128425678"/>
              </p:ext>
            </p:extLst>
          </p:nvPr>
        </p:nvGraphicFramePr>
        <p:xfrm>
          <a:off x="-62735" y="1676413"/>
          <a:ext cx="9142543" cy="3984625"/>
        </p:xfrm>
        <a:graphic>
          <a:graphicData uri="http://schemas.openxmlformats.org/presentationml/2006/ole">
            <mc:AlternateContent xmlns:mc="http://schemas.openxmlformats.org/markup-compatibility/2006">
              <mc:Choice xmlns:v="urn:schemas-microsoft-com:vml" Requires="v">
                <p:oleObj spid="_x0000_s5162" name="Chart" r:id="rId4" imgW="7820108" imgH="3409946" progId="Excel.Chart.8">
                  <p:embed/>
                </p:oleObj>
              </mc:Choice>
              <mc:Fallback>
                <p:oleObj name="Chart" r:id="rId4" imgW="7820108" imgH="3409946"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5" y="1676413"/>
                        <a:ext cx="9142543" cy="3984625"/>
                      </a:xfrm>
                      <a:prstGeom prst="rect">
                        <a:avLst/>
                      </a:prstGeom>
                      <a:noFill/>
                      <a:ln>
                        <a:noFill/>
                      </a:ln>
                      <a:effectLst/>
                      <a:extLst/>
                    </p:spPr>
                  </p:pic>
                </p:oleObj>
              </mc:Fallback>
            </mc:AlternateContent>
          </a:graphicData>
        </a:graphic>
      </p:graphicFrame>
      <p:cxnSp>
        <p:nvCxnSpPr>
          <p:cNvPr id="3" name="Straight Arrow Connector 2"/>
          <p:cNvCxnSpPr/>
          <p:nvPr/>
        </p:nvCxnSpPr>
        <p:spPr>
          <a:xfrm>
            <a:off x="2537020" y="2675981"/>
            <a:ext cx="0" cy="4910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894" name="TextBox 4"/>
          <p:cNvSpPr txBox="1">
            <a:spLocks noChangeArrowheads="1"/>
          </p:cNvSpPr>
          <p:nvPr/>
        </p:nvSpPr>
        <p:spPr bwMode="auto">
          <a:xfrm>
            <a:off x="1819846" y="2008111"/>
            <a:ext cx="335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600" dirty="0" smtClean="0">
                <a:solidFill>
                  <a:srgbClr val="000099"/>
                </a:solidFill>
              </a:rPr>
              <a:t>  </a:t>
            </a:r>
            <a:r>
              <a:rPr lang="en-US" sz="1600" b="1" dirty="0" smtClean="0">
                <a:solidFill>
                  <a:srgbClr val="000099"/>
                </a:solidFill>
              </a:rPr>
              <a:t>Median interval: 3 years</a:t>
            </a:r>
          </a:p>
          <a:p>
            <a:pPr eaLnBrk="1" fontAlgn="base" hangingPunct="1">
              <a:spcBef>
                <a:spcPct val="0"/>
              </a:spcBef>
              <a:spcAft>
                <a:spcPct val="0"/>
              </a:spcAft>
            </a:pPr>
            <a:r>
              <a:rPr lang="en-US" sz="1600" b="1" dirty="0" smtClean="0">
                <a:solidFill>
                  <a:srgbClr val="000099"/>
                </a:solidFill>
              </a:rPr>
              <a:t>  Median age: 53 years</a:t>
            </a:r>
          </a:p>
        </p:txBody>
      </p:sp>
      <p:sp>
        <p:nvSpPr>
          <p:cNvPr id="37895" name="Text Box 7"/>
          <p:cNvSpPr txBox="1">
            <a:spLocks noChangeArrowheads="1"/>
          </p:cNvSpPr>
          <p:nvPr/>
        </p:nvSpPr>
        <p:spPr bwMode="auto">
          <a:xfrm>
            <a:off x="1436420" y="5645157"/>
            <a:ext cx="626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200" dirty="0" smtClean="0">
                <a:solidFill>
                  <a:srgbClr val="000000"/>
                </a:solidFill>
              </a:rPr>
              <a:t>76,122 HCV diagnoses were reported to the MDPH between 1992 and 2009, 8,499 of these reported HCV cases died and are represented in the figure. Data as of 1/11/2011.</a:t>
            </a:r>
          </a:p>
          <a:p>
            <a:pPr eaLnBrk="1" fontAlgn="base" hangingPunct="1">
              <a:spcBef>
                <a:spcPct val="0"/>
              </a:spcBef>
              <a:spcAft>
                <a:spcPct val="0"/>
              </a:spcAft>
            </a:pPr>
            <a:endParaRPr lang="en-US" sz="1200" dirty="0" smtClean="0"/>
          </a:p>
        </p:txBody>
      </p:sp>
      <p:sp>
        <p:nvSpPr>
          <p:cNvPr id="37896" name="Text Box 8"/>
          <p:cNvSpPr txBox="1">
            <a:spLocks noChangeArrowheads="1"/>
          </p:cNvSpPr>
          <p:nvPr/>
        </p:nvSpPr>
        <p:spPr bwMode="auto">
          <a:xfrm>
            <a:off x="667871" y="215157"/>
            <a:ext cx="7848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algn="ctr" eaLnBrk="1" fontAlgn="base" hangingPunct="1">
              <a:spcBef>
                <a:spcPct val="50000"/>
              </a:spcBef>
              <a:spcAft>
                <a:spcPct val="0"/>
              </a:spcAft>
            </a:pPr>
            <a:r>
              <a:rPr lang="en-US" sz="3200" dirty="0" smtClean="0">
                <a:solidFill>
                  <a:srgbClr val="000099"/>
                </a:solidFill>
              </a:rPr>
              <a:t>Timing of Mortality </a:t>
            </a:r>
            <a:r>
              <a:rPr lang="en-US" sz="3200" dirty="0">
                <a:solidFill>
                  <a:srgbClr val="000099"/>
                </a:solidFill>
              </a:rPr>
              <a:t>A</a:t>
            </a:r>
            <a:r>
              <a:rPr lang="en-US" sz="3200" dirty="0" smtClean="0">
                <a:solidFill>
                  <a:srgbClr val="000099"/>
                </a:solidFill>
              </a:rPr>
              <a:t>mong </a:t>
            </a:r>
            <a:r>
              <a:rPr lang="en-US" sz="3200" dirty="0">
                <a:solidFill>
                  <a:srgbClr val="000099"/>
                </a:solidFill>
              </a:rPr>
              <a:t>K</a:t>
            </a:r>
            <a:r>
              <a:rPr lang="en-US" sz="3200" dirty="0" smtClean="0">
                <a:solidFill>
                  <a:srgbClr val="000099"/>
                </a:solidFill>
              </a:rPr>
              <a:t>nown HCV Cases in Massachusetts, 1992-2009</a:t>
            </a:r>
          </a:p>
        </p:txBody>
      </p:sp>
      <p:sp>
        <p:nvSpPr>
          <p:cNvPr id="2" name="TextBox 1"/>
          <p:cNvSpPr txBox="1"/>
          <p:nvPr/>
        </p:nvSpPr>
        <p:spPr>
          <a:xfrm>
            <a:off x="170329" y="6461368"/>
            <a:ext cx="5943600" cy="646331"/>
          </a:xfrm>
          <a:prstGeom prst="rect">
            <a:avLst/>
          </a:prstGeom>
          <a:noFill/>
        </p:spPr>
        <p:txBody>
          <a:bodyPr wrap="square" rtlCol="0">
            <a:spAutoFit/>
          </a:bodyPr>
          <a:lstStyle/>
          <a:p>
            <a:r>
              <a:rPr lang="en-US" dirty="0" err="1">
                <a:solidFill>
                  <a:srgbClr val="000000"/>
                </a:solidFill>
              </a:rPr>
              <a:t>Lijewski</a:t>
            </a:r>
            <a:r>
              <a:rPr lang="en-US" dirty="0">
                <a:solidFill>
                  <a:srgbClr val="000000"/>
                </a:solidFill>
              </a:rPr>
              <a:t>, et al, 2012</a:t>
            </a:r>
          </a:p>
          <a:p>
            <a:endParaRPr lang="en-US" dirty="0">
              <a:solidFill>
                <a:srgbClr val="FFFFFF"/>
              </a:solidFill>
            </a:endParaRPr>
          </a:p>
        </p:txBody>
      </p:sp>
      <p:sp>
        <p:nvSpPr>
          <p:cNvPr id="5" name="Slide Number Placeholder 4"/>
          <p:cNvSpPr>
            <a:spLocks noGrp="1"/>
          </p:cNvSpPr>
          <p:nvPr>
            <p:ph type="sldNum" sz="quarter" idx="10"/>
          </p:nvPr>
        </p:nvSpPr>
        <p:spPr/>
        <p:txBody>
          <a:bodyPr/>
          <a:lstStyle/>
          <a:p>
            <a:pPr>
              <a:defRPr/>
            </a:pPr>
            <a:fld id="{5D5577B5-C728-41B6-A18E-87E672B69EF6}" type="slidenum">
              <a:rPr lang="en-US" smtClean="0">
                <a:solidFill>
                  <a:srgbClr val="FFFFFF"/>
                </a:solidFill>
              </a:rPr>
              <a:pPr>
                <a:defRPr/>
              </a:pPr>
              <a:t>15</a:t>
            </a:fld>
            <a:endParaRPr lang="en-US">
              <a:solidFill>
                <a:srgbClr val="FFFFFF"/>
              </a:solidFill>
            </a:endParaRPr>
          </a:p>
        </p:txBody>
      </p:sp>
    </p:spTree>
    <p:extLst>
      <p:ext uri="{BB962C8B-B14F-4D97-AF65-F5344CB8AC3E}">
        <p14:creationId xmlns:p14="http://schemas.microsoft.com/office/powerpoint/2010/main" val="37296389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Importance of State-Specific HCV Epidemiology Data</a:t>
            </a:r>
            <a:endParaRPr lang="en-US" dirty="0"/>
          </a:p>
        </p:txBody>
      </p:sp>
      <p:sp>
        <p:nvSpPr>
          <p:cNvPr id="7" name="Content Placeholder 6"/>
          <p:cNvSpPr>
            <a:spLocks noGrp="1"/>
          </p:cNvSpPr>
          <p:nvPr>
            <p:ph idx="1"/>
          </p:nvPr>
        </p:nvSpPr>
        <p:spPr>
          <a:xfrm>
            <a:off x="685800" y="1981200"/>
            <a:ext cx="7772400" cy="3886200"/>
          </a:xfrm>
        </p:spPr>
        <p:txBody>
          <a:bodyPr/>
          <a:lstStyle/>
          <a:p>
            <a:r>
              <a:rPr lang="en-US" sz="2400" dirty="0" smtClean="0"/>
              <a:t>Education of primary care providers</a:t>
            </a:r>
            <a:r>
              <a:rPr lang="en-US" dirty="0" smtClean="0"/>
              <a:t>:</a:t>
            </a:r>
          </a:p>
          <a:p>
            <a:pPr lvl="1"/>
            <a:r>
              <a:rPr lang="en-US" sz="2000" dirty="0" smtClean="0"/>
              <a:t>Personalize the importance of hepatitis C as a disease they will see and manage</a:t>
            </a:r>
          </a:p>
          <a:p>
            <a:pPr lvl="1"/>
            <a:r>
              <a:rPr lang="en-US" sz="2000" dirty="0" smtClean="0"/>
              <a:t>Increase interest in implementation of HCV screening programs in their health systems</a:t>
            </a:r>
          </a:p>
          <a:p>
            <a:r>
              <a:rPr lang="en-US" sz="2400" dirty="0" smtClean="0"/>
              <a:t>Increase awareness with policy makers</a:t>
            </a:r>
          </a:p>
          <a:p>
            <a:pPr lvl="1"/>
            <a:r>
              <a:rPr lang="en-US" sz="2000" dirty="0" smtClean="0"/>
              <a:t>Advocate for legislation</a:t>
            </a:r>
          </a:p>
          <a:p>
            <a:pPr lvl="1"/>
            <a:r>
              <a:rPr lang="en-US" sz="2000" dirty="0" smtClean="0"/>
              <a:t>Mobilize resources for local and state departments of public health</a:t>
            </a:r>
          </a:p>
          <a:p>
            <a:r>
              <a:rPr lang="en-US" sz="2400" dirty="0" smtClean="0"/>
              <a:t>Encourage community awareness and advocacy</a:t>
            </a:r>
            <a:endParaRPr lang="en-US" sz="2400" dirty="0"/>
          </a:p>
        </p:txBody>
      </p:sp>
      <p:sp>
        <p:nvSpPr>
          <p:cNvPr id="2" name="Slide Number Placeholder 1"/>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16</a:t>
            </a:fld>
            <a:endParaRPr lang="en-US">
              <a:solidFill>
                <a:srgbClr val="FFFFFF"/>
              </a:solidFill>
            </a:endParaRPr>
          </a:p>
        </p:txBody>
      </p:sp>
    </p:spTree>
    <p:extLst>
      <p:ext uri="{BB962C8B-B14F-4D97-AF65-F5344CB8AC3E}">
        <p14:creationId xmlns:p14="http://schemas.microsoft.com/office/powerpoint/2010/main" val="26448213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State-Level Hepatitis C Data</a:t>
            </a:r>
            <a:endParaRPr lang="en-US" dirty="0"/>
          </a:p>
        </p:txBody>
      </p:sp>
      <p:sp>
        <p:nvSpPr>
          <p:cNvPr id="3" name="Content Placeholder 2"/>
          <p:cNvSpPr>
            <a:spLocks noGrp="1"/>
          </p:cNvSpPr>
          <p:nvPr>
            <p:ph idx="1"/>
          </p:nvPr>
        </p:nvSpPr>
        <p:spPr>
          <a:xfrm>
            <a:off x="685800" y="1981200"/>
            <a:ext cx="7772400" cy="3581400"/>
          </a:xfrm>
        </p:spPr>
        <p:txBody>
          <a:bodyPr/>
          <a:lstStyle/>
          <a:p>
            <a:r>
              <a:rPr lang="en-US" dirty="0" smtClean="0"/>
              <a:t>State viral hepatitis coordinators spear-head state-level research with minimal resources</a:t>
            </a:r>
          </a:p>
          <a:p>
            <a:r>
              <a:rPr lang="en-US" dirty="0" smtClean="0"/>
              <a:t>NVHR is helping NASTAD showcase hepatitis C data by state </a:t>
            </a:r>
          </a:p>
        </p:txBody>
      </p:sp>
      <p:sp>
        <p:nvSpPr>
          <p:cNvPr id="5" name="Slide Number Placeholder 4"/>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val="18466310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4000" dirty="0" smtClean="0">
                <a:solidFill>
                  <a:srgbClr val="003399"/>
                </a:solidFill>
              </a:rPr>
              <a:t>PCP Barriers at </a:t>
            </a:r>
            <a:r>
              <a:rPr lang="en-US" sz="4000" dirty="0" err="1" smtClean="0">
                <a:solidFill>
                  <a:srgbClr val="003399"/>
                </a:solidFill>
              </a:rPr>
              <a:t>CareGroup</a:t>
            </a:r>
            <a:r>
              <a:rPr lang="en-US" sz="4000" dirty="0" smtClean="0">
                <a:solidFill>
                  <a:srgbClr val="003399"/>
                </a:solidFill>
              </a:rPr>
              <a:t> Boston Mass</a:t>
            </a:r>
            <a:endParaRPr lang="en-US" sz="4000" dirty="0">
              <a:solidFill>
                <a:srgbClr val="003399"/>
              </a:solidFill>
            </a:endParaRPr>
          </a:p>
        </p:txBody>
      </p:sp>
      <p:sp>
        <p:nvSpPr>
          <p:cNvPr id="3" name="Content Placeholder 2"/>
          <p:cNvSpPr>
            <a:spLocks noGrp="1"/>
          </p:cNvSpPr>
          <p:nvPr>
            <p:ph idx="1"/>
          </p:nvPr>
        </p:nvSpPr>
        <p:spPr>
          <a:xfrm>
            <a:off x="533400" y="1143000"/>
            <a:ext cx="8229600" cy="5715000"/>
          </a:xfrm>
        </p:spPr>
        <p:txBody>
          <a:bodyPr>
            <a:normAutofit fontScale="77500" lnSpcReduction="20000"/>
          </a:bodyPr>
          <a:lstStyle/>
          <a:p>
            <a:pPr lvl="0"/>
            <a:r>
              <a:rPr lang="en-US" dirty="0"/>
              <a:t>R</a:t>
            </a:r>
            <a:r>
              <a:rPr lang="en-US" dirty="0" smtClean="0"/>
              <a:t>ecommendations </a:t>
            </a:r>
            <a:r>
              <a:rPr lang="en-US" dirty="0"/>
              <a:t>to test everyone born from 1945 </a:t>
            </a:r>
            <a:r>
              <a:rPr lang="en-US" dirty="0" smtClean="0"/>
              <a:t>- 1965 </a:t>
            </a:r>
            <a:r>
              <a:rPr lang="en-US" dirty="0"/>
              <a:t>means testing too many people and this is too expensive</a:t>
            </a:r>
          </a:p>
          <a:p>
            <a:pPr lvl="0"/>
            <a:r>
              <a:rPr lang="en-US" dirty="0"/>
              <a:t>There is no need to screen since clinicians can identify people who have clinically significant liver disease by their clinical presentation and will test for HCV at that point</a:t>
            </a:r>
          </a:p>
          <a:p>
            <a:pPr lvl="0"/>
            <a:r>
              <a:rPr lang="en-US" dirty="0"/>
              <a:t>Patients will die with their HCV, not of it, and a lot of patients will be upset/harmed by this testing in an effort to identify the few who will actually develop significant disease</a:t>
            </a:r>
          </a:p>
          <a:p>
            <a:pPr lvl="0"/>
            <a:r>
              <a:rPr lang="en-US" dirty="0"/>
              <a:t>There is nothing to do for HCV (if not aware that HCV is potentially curable) or, the treatment is more toxic than the disease</a:t>
            </a:r>
          </a:p>
          <a:p>
            <a:pPr lvl="0"/>
            <a:r>
              <a:rPr lang="en-US" dirty="0"/>
              <a:t>Everybody with anti-HCV antibody </a:t>
            </a:r>
            <a:r>
              <a:rPr lang="en-US" dirty="0" err="1"/>
              <a:t>seropositivity</a:t>
            </a:r>
            <a:r>
              <a:rPr lang="en-US" dirty="0"/>
              <a:t> has active HCV infection</a:t>
            </a:r>
          </a:p>
          <a:p>
            <a:pPr lvl="0"/>
            <a:r>
              <a:rPr lang="en-US" dirty="0" smtClean="0"/>
              <a:t>There </a:t>
            </a:r>
            <a:r>
              <a:rPr lang="en-US" dirty="0"/>
              <a:t>are too many electronic medical records prompts already and any more will overwhelm clinicians</a:t>
            </a:r>
          </a:p>
          <a:p>
            <a:endParaRPr lang="en-US" dirty="0"/>
          </a:p>
        </p:txBody>
      </p:sp>
      <p:sp>
        <p:nvSpPr>
          <p:cNvPr id="5" name="Slide Number Placeholder 4"/>
          <p:cNvSpPr>
            <a:spLocks noGrp="1"/>
          </p:cNvSpPr>
          <p:nvPr>
            <p:ph type="sldNum" sz="quarter" idx="12"/>
          </p:nvPr>
        </p:nvSpPr>
        <p:spPr/>
        <p:txBody>
          <a:bodyPr/>
          <a:lstStyle/>
          <a:p>
            <a:fld id="{E1EB129E-D19A-4B2A-BC03-F65F978653A5}"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636189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3600" dirty="0" smtClean="0">
                <a:solidFill>
                  <a:srgbClr val="000099"/>
                </a:solidFill>
              </a:rPr>
              <a:t>Steps to Implement Birth Cohort HCV Testing</a:t>
            </a:r>
            <a:endParaRPr lang="en-US" sz="3600" dirty="0">
              <a:solidFill>
                <a:srgbClr val="000099"/>
              </a:solidFill>
            </a:endParaRPr>
          </a:p>
        </p:txBody>
      </p:sp>
      <p:sp>
        <p:nvSpPr>
          <p:cNvPr id="3" name="Content Placeholder 2"/>
          <p:cNvSpPr>
            <a:spLocks noGrp="1"/>
          </p:cNvSpPr>
          <p:nvPr>
            <p:ph idx="1"/>
          </p:nvPr>
        </p:nvSpPr>
        <p:spPr>
          <a:xfrm>
            <a:off x="228600" y="990600"/>
            <a:ext cx="8686800" cy="6096000"/>
          </a:xfrm>
        </p:spPr>
        <p:txBody>
          <a:bodyPr>
            <a:normAutofit/>
          </a:bodyPr>
          <a:lstStyle/>
          <a:p>
            <a:pPr lvl="0"/>
            <a:r>
              <a:rPr lang="en-US" sz="4200" dirty="0"/>
              <a:t>C</a:t>
            </a:r>
            <a:r>
              <a:rPr lang="en-US" sz="4200" dirty="0" smtClean="0"/>
              <a:t>ore team: Pharmacy, Primary </a:t>
            </a:r>
            <a:r>
              <a:rPr lang="en-US" sz="4200" dirty="0"/>
              <a:t>Care, Infectious Disease, Hepatology, Database Management, and </a:t>
            </a:r>
            <a:r>
              <a:rPr lang="en-US" sz="4200" dirty="0" smtClean="0"/>
              <a:t>Clinical Pathology</a:t>
            </a:r>
            <a:endParaRPr lang="en-US" sz="4200" dirty="0"/>
          </a:p>
        </p:txBody>
      </p:sp>
      <p:sp>
        <p:nvSpPr>
          <p:cNvPr id="5" name="Slide Number Placeholder 4"/>
          <p:cNvSpPr>
            <a:spLocks noGrp="1"/>
          </p:cNvSpPr>
          <p:nvPr>
            <p:ph type="sldNum" sz="quarter" idx="12"/>
          </p:nvPr>
        </p:nvSpPr>
        <p:spPr/>
        <p:txBody>
          <a:bodyPr/>
          <a:lstStyle/>
          <a:p>
            <a:fld id="{F18B4D00-919A-4605-BF4A-25EA507CE481}"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380541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0099"/>
                </a:solidFill>
              </a:rPr>
              <a:t>How to Talk about Hepatitis C Testing</a:t>
            </a:r>
            <a:endParaRPr lang="en-US" b="1" dirty="0">
              <a:solidFill>
                <a:srgbClr val="000099"/>
              </a:solidFill>
            </a:endParaRPr>
          </a:p>
        </p:txBody>
      </p:sp>
      <p:sp>
        <p:nvSpPr>
          <p:cNvPr id="5" name="Slide Number Placeholder 4"/>
          <p:cNvSpPr>
            <a:spLocks noGrp="1"/>
          </p:cNvSpPr>
          <p:nvPr>
            <p:ph type="sldNum" sz="quarter" idx="12"/>
          </p:nvPr>
        </p:nvSpPr>
        <p:spPr/>
        <p:txBody>
          <a:bodyPr/>
          <a:lstStyle/>
          <a:p>
            <a:fld id="{83BE46DE-3CCA-4957-8799-0F75DF6DA83E}" type="slidenum">
              <a:rPr lang="en-US" smtClean="0"/>
              <a:t>2</a:t>
            </a:fld>
            <a:endParaRPr lang="en-US"/>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3939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427413" y="4062419"/>
            <a:ext cx="4697412" cy="4222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sym typeface="Arial" pitchFamily="34" charset="0"/>
            </a:endParaRPr>
          </a:p>
        </p:txBody>
      </p:sp>
      <p:sp>
        <p:nvSpPr>
          <p:cNvPr id="21" name="Rectangle 20"/>
          <p:cNvSpPr/>
          <p:nvPr/>
        </p:nvSpPr>
        <p:spPr>
          <a:xfrm>
            <a:off x="84138" y="5022857"/>
            <a:ext cx="2944812" cy="415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sym typeface="Arial" pitchFamily="34" charset="0"/>
            </a:endParaRPr>
          </a:p>
        </p:txBody>
      </p:sp>
      <p:sp>
        <p:nvSpPr>
          <p:cNvPr id="20" name="Rectangle 19"/>
          <p:cNvSpPr/>
          <p:nvPr/>
        </p:nvSpPr>
        <p:spPr>
          <a:xfrm>
            <a:off x="84138" y="3224213"/>
            <a:ext cx="2944812" cy="406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sym typeface="Arial" pitchFamily="34" charset="0"/>
            </a:endParaRPr>
          </a:p>
        </p:txBody>
      </p:sp>
      <p:sp>
        <p:nvSpPr>
          <p:cNvPr id="19" name="Rectangle 18"/>
          <p:cNvSpPr/>
          <p:nvPr/>
        </p:nvSpPr>
        <p:spPr>
          <a:xfrm>
            <a:off x="92075" y="473075"/>
            <a:ext cx="2944813" cy="2778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sym typeface="Arial" pitchFamily="34" charset="0"/>
            </a:endParaRPr>
          </a:p>
        </p:txBody>
      </p:sp>
      <p:sp>
        <p:nvSpPr>
          <p:cNvPr id="99334" name="TextBox 3"/>
          <p:cNvSpPr txBox="1">
            <a:spLocks noChangeArrowheads="1"/>
          </p:cNvSpPr>
          <p:nvPr/>
        </p:nvSpPr>
        <p:spPr bwMode="auto">
          <a:xfrm>
            <a:off x="1809751" y="-25391"/>
            <a:ext cx="8177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2400" b="1" smtClean="0">
                <a:solidFill>
                  <a:srgbClr val="000000"/>
                </a:solidFill>
                <a:sym typeface="Arial" pitchFamily="34" charset="0"/>
              </a:rPr>
              <a:t>Initial Hepatitis C Testing and Evaluation</a:t>
            </a:r>
          </a:p>
        </p:txBody>
      </p:sp>
      <p:sp>
        <p:nvSpPr>
          <p:cNvPr id="5" name="TextBox 4"/>
          <p:cNvSpPr txBox="1"/>
          <p:nvPr/>
        </p:nvSpPr>
        <p:spPr>
          <a:xfrm>
            <a:off x="87313" y="460382"/>
            <a:ext cx="3200400" cy="3185487"/>
          </a:xfrm>
          <a:prstGeom prst="rect">
            <a:avLst/>
          </a:prstGeom>
          <a:noFill/>
        </p:spPr>
        <p:txBody>
          <a:bodyPr>
            <a:spAutoFit/>
          </a:bodyPr>
          <a:lstStyle/>
          <a:p>
            <a:pPr>
              <a:defRPr/>
            </a:pPr>
            <a:r>
              <a:rPr lang="en-US" sz="1400" b="1" dirty="0">
                <a:solidFill>
                  <a:prstClr val="black"/>
                </a:solidFill>
                <a:sym typeface="Arial" pitchFamily="34" charset="0"/>
              </a:rPr>
              <a:t>Who Should Be Tested for Hepatitis C?</a:t>
            </a:r>
          </a:p>
          <a:p>
            <a:pPr>
              <a:defRPr/>
            </a:pPr>
            <a:endParaRPr lang="en-US" sz="300" b="1" i="1" dirty="0">
              <a:solidFill>
                <a:prstClr val="black"/>
              </a:solidFill>
              <a:sym typeface="Arial" pitchFamily="34" charset="0"/>
            </a:endParaRPr>
          </a:p>
          <a:p>
            <a:pPr>
              <a:defRPr/>
            </a:pPr>
            <a:r>
              <a:rPr lang="en-US" sz="1300" b="1" i="1" dirty="0">
                <a:solidFill>
                  <a:prstClr val="black"/>
                </a:solidFill>
                <a:sym typeface="Arial" pitchFamily="34" charset="0"/>
              </a:rPr>
              <a:t>New: Anyone born between 1945 and 1965 should be tested once, regardless of risk factors</a:t>
            </a:r>
            <a:endParaRPr lang="en-US" sz="1100" dirty="0">
              <a:solidFill>
                <a:prstClr val="black"/>
              </a:solidFill>
              <a:sym typeface="Arial" pitchFamily="34" charset="0"/>
            </a:endParaRPr>
          </a:p>
          <a:p>
            <a:pPr>
              <a:defRPr/>
            </a:pPr>
            <a:r>
              <a:rPr lang="en-US" sz="1100" dirty="0">
                <a:solidFill>
                  <a:prstClr val="black"/>
                </a:solidFill>
                <a:sym typeface="Arial" pitchFamily="34" charset="0"/>
              </a:rPr>
              <a:t>In addition, patients with the following risk factors:</a:t>
            </a:r>
          </a:p>
          <a:p>
            <a:pPr marL="171450" indent="-171450">
              <a:buFont typeface="Arial" pitchFamily="34" charset="0"/>
              <a:buChar char="•"/>
              <a:defRPr/>
            </a:pPr>
            <a:r>
              <a:rPr lang="en-US" sz="1100" dirty="0">
                <a:solidFill>
                  <a:prstClr val="black"/>
                </a:solidFill>
                <a:sym typeface="Arial" pitchFamily="34" charset="0"/>
              </a:rPr>
              <a:t>Elevated ALT (even intermittently)</a:t>
            </a:r>
          </a:p>
          <a:p>
            <a:pPr marL="171450" indent="-171450">
              <a:buFont typeface="Arial" pitchFamily="34" charset="0"/>
              <a:buChar char="•"/>
              <a:defRPr/>
            </a:pPr>
            <a:r>
              <a:rPr lang="en-US" sz="1100" dirty="0">
                <a:solidFill>
                  <a:prstClr val="black"/>
                </a:solidFill>
                <a:sym typeface="Arial" pitchFamily="34" charset="0"/>
              </a:rPr>
              <a:t>A history of illicit injection drug use or intranasal cocaine use (even once)</a:t>
            </a:r>
          </a:p>
          <a:p>
            <a:pPr marL="171450" indent="-171450">
              <a:buFont typeface="Arial" pitchFamily="34" charset="0"/>
              <a:buChar char="•"/>
              <a:defRPr/>
            </a:pPr>
            <a:r>
              <a:rPr lang="en-US" sz="1100" dirty="0">
                <a:solidFill>
                  <a:prstClr val="black"/>
                </a:solidFill>
                <a:sym typeface="Arial" pitchFamily="34" charset="0"/>
              </a:rPr>
              <a:t>Needle stick or mucosal exposure to blood</a:t>
            </a:r>
          </a:p>
          <a:p>
            <a:pPr marL="171450" indent="-171450">
              <a:buFont typeface="Arial" pitchFamily="34" charset="0"/>
              <a:buChar char="•"/>
              <a:defRPr/>
            </a:pPr>
            <a:r>
              <a:rPr lang="en-US" sz="1100" dirty="0">
                <a:solidFill>
                  <a:prstClr val="black"/>
                </a:solidFill>
                <a:sym typeface="Arial" pitchFamily="34" charset="0"/>
              </a:rPr>
              <a:t>Current sexual partners of HCV infected persons</a:t>
            </a:r>
          </a:p>
          <a:p>
            <a:pPr marL="171450" indent="-171450">
              <a:buFont typeface="Arial" pitchFamily="34" charset="0"/>
              <a:buChar char="•"/>
              <a:defRPr/>
            </a:pPr>
            <a:r>
              <a:rPr lang="en-US" sz="1100" dirty="0">
                <a:solidFill>
                  <a:prstClr val="black"/>
                </a:solidFill>
                <a:sym typeface="Arial" pitchFamily="34" charset="0"/>
              </a:rPr>
              <a:t>Received blood/organs before 1992</a:t>
            </a:r>
          </a:p>
          <a:p>
            <a:pPr marL="171450" indent="-171450">
              <a:buFont typeface="Arial" pitchFamily="34" charset="0"/>
              <a:buChar char="•"/>
              <a:defRPr/>
            </a:pPr>
            <a:r>
              <a:rPr lang="en-US" sz="1100" dirty="0">
                <a:solidFill>
                  <a:prstClr val="black"/>
                </a:solidFill>
                <a:sym typeface="Arial" pitchFamily="34" charset="0"/>
              </a:rPr>
              <a:t>Received clotting factors made before 1987</a:t>
            </a:r>
          </a:p>
          <a:p>
            <a:pPr marL="171450" indent="-171450">
              <a:buFont typeface="Arial" pitchFamily="34" charset="0"/>
              <a:buChar char="•"/>
              <a:defRPr/>
            </a:pPr>
            <a:r>
              <a:rPr lang="en-US" sz="1100" dirty="0">
                <a:solidFill>
                  <a:prstClr val="black"/>
                </a:solidFill>
                <a:sym typeface="Arial" pitchFamily="34" charset="0"/>
              </a:rPr>
              <a:t>Chronic hemodialysis</a:t>
            </a:r>
          </a:p>
          <a:p>
            <a:pPr marL="171450" indent="-171450">
              <a:buFont typeface="Arial" pitchFamily="34" charset="0"/>
              <a:buChar char="•"/>
              <a:defRPr/>
            </a:pPr>
            <a:r>
              <a:rPr lang="en-US" sz="1100" dirty="0">
                <a:solidFill>
                  <a:prstClr val="black"/>
                </a:solidFill>
                <a:sym typeface="Arial" pitchFamily="34" charset="0"/>
              </a:rPr>
              <a:t>Infection with HIV</a:t>
            </a:r>
          </a:p>
          <a:p>
            <a:pPr marL="171450" indent="-171450">
              <a:buFont typeface="Arial" pitchFamily="34" charset="0"/>
              <a:buChar char="•"/>
              <a:defRPr/>
            </a:pPr>
            <a:r>
              <a:rPr lang="en-US" sz="1100" dirty="0">
                <a:solidFill>
                  <a:prstClr val="black"/>
                </a:solidFill>
                <a:sym typeface="Arial" pitchFamily="34" charset="0"/>
              </a:rPr>
              <a:t>Children born to HCV-infected mothers</a:t>
            </a:r>
          </a:p>
          <a:p>
            <a:pPr>
              <a:defRPr/>
            </a:pPr>
            <a:endParaRPr lang="en-US" sz="1200" dirty="0">
              <a:solidFill>
                <a:prstClr val="black"/>
              </a:solidFill>
              <a:sym typeface="Arial" pitchFamily="34" charset="0"/>
            </a:endParaRPr>
          </a:p>
          <a:p>
            <a:pPr>
              <a:defRPr/>
            </a:pPr>
            <a:endParaRPr lang="en-US" sz="1200" dirty="0">
              <a:solidFill>
                <a:prstClr val="black"/>
              </a:solidFill>
              <a:sym typeface="Arial" pitchFamily="34" charset="0"/>
            </a:endParaRPr>
          </a:p>
        </p:txBody>
      </p:sp>
      <p:sp>
        <p:nvSpPr>
          <p:cNvPr id="6" name="TextBox 5"/>
          <p:cNvSpPr txBox="1"/>
          <p:nvPr/>
        </p:nvSpPr>
        <p:spPr>
          <a:xfrm>
            <a:off x="73025" y="3181351"/>
            <a:ext cx="3124200" cy="1877437"/>
          </a:xfrm>
          <a:prstGeom prst="rect">
            <a:avLst/>
          </a:prstGeom>
          <a:noFill/>
        </p:spPr>
        <p:txBody>
          <a:bodyPr>
            <a:spAutoFit/>
          </a:bodyPr>
          <a:lstStyle/>
          <a:p>
            <a:pPr>
              <a:defRPr/>
            </a:pPr>
            <a:r>
              <a:rPr lang="en-US" sz="1400" b="1" dirty="0">
                <a:solidFill>
                  <a:prstClr val="black"/>
                </a:solidFill>
                <a:sym typeface="Arial" pitchFamily="34" charset="0"/>
              </a:rPr>
              <a:t>Why Test People Born Between 1945-1965?</a:t>
            </a:r>
          </a:p>
          <a:p>
            <a:pPr marL="171450" indent="-171450">
              <a:buFont typeface="Arial" pitchFamily="34" charset="0"/>
              <a:buChar char="•"/>
              <a:defRPr/>
            </a:pPr>
            <a:r>
              <a:rPr lang="en-US" sz="1100" dirty="0">
                <a:solidFill>
                  <a:prstClr val="black"/>
                </a:solidFill>
                <a:sym typeface="Arial" pitchFamily="34" charset="0"/>
              </a:rPr>
              <a:t>76% of the ~4 million people with HCV infection in the US are baby boomers</a:t>
            </a:r>
          </a:p>
          <a:p>
            <a:pPr marL="171450" indent="-171450">
              <a:buFont typeface="Arial" pitchFamily="34" charset="0"/>
              <a:buChar char="•"/>
              <a:defRPr/>
            </a:pPr>
            <a:r>
              <a:rPr lang="en-US" sz="1100" dirty="0">
                <a:solidFill>
                  <a:prstClr val="black"/>
                </a:solidFill>
                <a:sym typeface="Arial" pitchFamily="34" charset="0"/>
              </a:rPr>
              <a:t>In the 1945-1965 cohort: </a:t>
            </a:r>
          </a:p>
          <a:p>
            <a:pPr marL="628650" lvl="1" indent="-171450">
              <a:buFont typeface="Arial" pitchFamily="34" charset="0"/>
              <a:buChar char="•"/>
              <a:defRPr/>
            </a:pPr>
            <a:r>
              <a:rPr lang="en-US" sz="1100" dirty="0">
                <a:solidFill>
                  <a:prstClr val="black"/>
                </a:solidFill>
                <a:sym typeface="Arial" pitchFamily="34" charset="0"/>
              </a:rPr>
              <a:t>All: 1 out of 30</a:t>
            </a:r>
          </a:p>
          <a:p>
            <a:pPr marL="628650" lvl="1" indent="-171450">
              <a:buFont typeface="Arial" pitchFamily="34" charset="0"/>
              <a:buChar char="•"/>
              <a:defRPr/>
            </a:pPr>
            <a:r>
              <a:rPr lang="en-US" sz="1100" dirty="0">
                <a:solidFill>
                  <a:prstClr val="black"/>
                </a:solidFill>
                <a:sym typeface="Arial" pitchFamily="34" charset="0"/>
              </a:rPr>
              <a:t>Men: 1 out of 23</a:t>
            </a:r>
          </a:p>
          <a:p>
            <a:pPr marL="628650" lvl="1" indent="-171450">
              <a:buFont typeface="Arial" pitchFamily="34" charset="0"/>
              <a:buChar char="•"/>
              <a:defRPr/>
            </a:pPr>
            <a:r>
              <a:rPr lang="en-US" sz="1100" dirty="0">
                <a:solidFill>
                  <a:prstClr val="black"/>
                </a:solidFill>
                <a:sym typeface="Arial" pitchFamily="34" charset="0"/>
              </a:rPr>
              <a:t>African American men: 1 out of 12</a:t>
            </a:r>
          </a:p>
          <a:p>
            <a:pPr marL="171450" indent="-171450">
              <a:buFont typeface="Arial" pitchFamily="34" charset="0"/>
              <a:buChar char="•"/>
              <a:defRPr/>
            </a:pPr>
            <a:r>
              <a:rPr lang="en-US" sz="1100" dirty="0">
                <a:solidFill>
                  <a:prstClr val="black"/>
                </a:solidFill>
                <a:sym typeface="Arial" pitchFamily="34" charset="0"/>
              </a:rPr>
              <a:t>Up to 75% do not know they have HCV</a:t>
            </a:r>
          </a:p>
          <a:p>
            <a:pPr marL="171450" indent="-171450">
              <a:buFont typeface="Arial" pitchFamily="34" charset="0"/>
              <a:buChar char="•"/>
              <a:defRPr/>
            </a:pPr>
            <a:r>
              <a:rPr lang="en-US" sz="1100" dirty="0">
                <a:solidFill>
                  <a:prstClr val="black"/>
                </a:solidFill>
                <a:sym typeface="Arial" pitchFamily="34" charset="0"/>
              </a:rPr>
              <a:t>73% of HCV-related deaths are in baby boomers</a:t>
            </a:r>
          </a:p>
        </p:txBody>
      </p:sp>
      <p:sp>
        <p:nvSpPr>
          <p:cNvPr id="7" name="TextBox 6"/>
          <p:cNvSpPr txBox="1"/>
          <p:nvPr/>
        </p:nvSpPr>
        <p:spPr>
          <a:xfrm>
            <a:off x="80963" y="4972050"/>
            <a:ext cx="3300412" cy="1877437"/>
          </a:xfrm>
          <a:prstGeom prst="rect">
            <a:avLst/>
          </a:prstGeom>
          <a:noFill/>
        </p:spPr>
        <p:txBody>
          <a:bodyPr>
            <a:spAutoFit/>
          </a:bodyPr>
          <a:lstStyle/>
          <a:p>
            <a:pPr>
              <a:defRPr/>
            </a:pPr>
            <a:r>
              <a:rPr lang="en-US" sz="1400" b="1" dirty="0">
                <a:solidFill>
                  <a:prstClr val="black"/>
                </a:solidFill>
                <a:sym typeface="Arial" pitchFamily="34" charset="0"/>
              </a:rPr>
              <a:t>What Can Happen to People with Hepatitis C?</a:t>
            </a:r>
          </a:p>
          <a:p>
            <a:pPr marL="171450" indent="-171450">
              <a:buFont typeface="Arial" pitchFamily="34" charset="0"/>
              <a:buChar char="•"/>
              <a:defRPr/>
            </a:pPr>
            <a:r>
              <a:rPr lang="en-US" sz="1100" dirty="0">
                <a:solidFill>
                  <a:prstClr val="black"/>
                </a:solidFill>
                <a:sym typeface="Arial" pitchFamily="34" charset="0"/>
              </a:rPr>
              <a:t>It is important to identify if patients have cirrhosis</a:t>
            </a:r>
          </a:p>
          <a:p>
            <a:pPr marL="171450" indent="-171450">
              <a:buFont typeface="Arial" pitchFamily="34" charset="0"/>
              <a:buChar char="•"/>
              <a:defRPr/>
            </a:pPr>
            <a:r>
              <a:rPr lang="en-US" sz="1100" dirty="0">
                <a:solidFill>
                  <a:prstClr val="black"/>
                </a:solidFill>
                <a:sym typeface="Arial" pitchFamily="34" charset="0"/>
              </a:rPr>
              <a:t>Patients with cirrhosis are at risk for liver cancer (HCC) and liver </a:t>
            </a:r>
            <a:r>
              <a:rPr lang="en-US" sz="1100" dirty="0" err="1">
                <a:solidFill>
                  <a:prstClr val="black"/>
                </a:solidFill>
                <a:sym typeface="Arial" pitchFamily="34" charset="0"/>
              </a:rPr>
              <a:t>decompensation</a:t>
            </a:r>
            <a:r>
              <a:rPr lang="en-US" sz="1100" dirty="0">
                <a:solidFill>
                  <a:prstClr val="black"/>
                </a:solidFill>
                <a:sym typeface="Arial" pitchFamily="34" charset="0"/>
              </a:rPr>
              <a:t> (ascites, </a:t>
            </a:r>
            <a:r>
              <a:rPr lang="en-US" sz="1100" dirty="0" err="1">
                <a:solidFill>
                  <a:prstClr val="black"/>
                </a:solidFill>
                <a:sym typeface="Arial" pitchFamily="34" charset="0"/>
              </a:rPr>
              <a:t>variceal</a:t>
            </a:r>
            <a:r>
              <a:rPr lang="en-US" sz="1100" dirty="0">
                <a:solidFill>
                  <a:prstClr val="black"/>
                </a:solidFill>
                <a:sym typeface="Arial" pitchFamily="34" charset="0"/>
              </a:rPr>
              <a:t> bleed, hepatic encephalopathy, jaundice)</a:t>
            </a:r>
          </a:p>
          <a:p>
            <a:pPr marL="171450" indent="-171450">
              <a:buFont typeface="Arial" pitchFamily="34" charset="0"/>
              <a:buChar char="•"/>
              <a:defRPr/>
            </a:pPr>
            <a:r>
              <a:rPr lang="en-US" sz="1100" dirty="0">
                <a:solidFill>
                  <a:prstClr val="black"/>
                </a:solidFill>
                <a:sym typeface="Arial" pitchFamily="34" charset="0"/>
              </a:rPr>
              <a:t>Hepatitis  C is curable, and cure reduces the risk of severe complications, even with cirrhosis</a:t>
            </a:r>
          </a:p>
          <a:p>
            <a:pPr marL="171450" indent="-171450">
              <a:buFont typeface="Arial" pitchFamily="34" charset="0"/>
              <a:buChar char="•"/>
              <a:defRPr/>
            </a:pPr>
            <a:r>
              <a:rPr lang="en-US" sz="1100" dirty="0">
                <a:solidFill>
                  <a:prstClr val="black"/>
                </a:solidFill>
                <a:sym typeface="Arial" pitchFamily="34" charset="0"/>
              </a:rPr>
              <a:t>Refer patients to a specialist who has experience treating hepatitis C to see if they need treatment</a:t>
            </a:r>
          </a:p>
        </p:txBody>
      </p:sp>
      <p:sp>
        <p:nvSpPr>
          <p:cNvPr id="26" name="Rectangle 25"/>
          <p:cNvSpPr/>
          <p:nvPr/>
        </p:nvSpPr>
        <p:spPr>
          <a:xfrm>
            <a:off x="3440114" y="4006856"/>
            <a:ext cx="5559425" cy="1538883"/>
          </a:xfrm>
          <a:prstGeom prst="rect">
            <a:avLst/>
          </a:prstGeom>
        </p:spPr>
        <p:txBody>
          <a:bodyPr>
            <a:spAutoFit/>
          </a:bodyPr>
          <a:lstStyle/>
          <a:p>
            <a:pPr>
              <a:defRPr/>
            </a:pPr>
            <a:r>
              <a:rPr lang="en-US" sz="1400" b="1" dirty="0">
                <a:solidFill>
                  <a:prstClr val="black"/>
                </a:solidFill>
                <a:sym typeface="Arial" pitchFamily="34" charset="0"/>
              </a:rPr>
              <a:t>Counsel Patients with HCV Infection About Reducing Risk of Transmission</a:t>
            </a:r>
          </a:p>
          <a:p>
            <a:pPr marL="171450" indent="-171450">
              <a:buFont typeface="Arial" pitchFamily="34" charset="0"/>
              <a:buChar char="•"/>
              <a:defRPr/>
            </a:pPr>
            <a:r>
              <a:rPr lang="en-US" sz="1100" dirty="0">
                <a:solidFill>
                  <a:prstClr val="black"/>
                </a:solidFill>
                <a:sym typeface="Arial" pitchFamily="34" charset="0"/>
              </a:rPr>
              <a:t>Do not donate blood, body organs, other tissue, or semen</a:t>
            </a:r>
          </a:p>
          <a:p>
            <a:pPr marL="171450" indent="-171450">
              <a:buFont typeface="Arial" pitchFamily="34" charset="0"/>
              <a:buChar char="•"/>
              <a:defRPr/>
            </a:pPr>
            <a:r>
              <a:rPr lang="en-US" sz="1100" dirty="0">
                <a:solidFill>
                  <a:prstClr val="black"/>
                </a:solidFill>
                <a:sym typeface="Arial" pitchFamily="34" charset="0"/>
              </a:rPr>
              <a:t>Do not share personal items that might have small amounts of blood (toothbrushes, razors, nail-grooming equipment, needles) and cover cuts and wounds</a:t>
            </a:r>
          </a:p>
          <a:p>
            <a:pPr marL="171450" indent="-171450">
              <a:buFont typeface="Arial" pitchFamily="34" charset="0"/>
              <a:buChar char="•"/>
              <a:defRPr/>
            </a:pPr>
            <a:r>
              <a:rPr lang="en-US" sz="1100" dirty="0">
                <a:solidFill>
                  <a:prstClr val="black"/>
                </a:solidFill>
                <a:sym typeface="Arial" pitchFamily="34" charset="0"/>
              </a:rPr>
              <a:t>HCV is not spread by hugging, kissing, food or water, sharing utensils, or casual contact</a:t>
            </a:r>
          </a:p>
          <a:p>
            <a:pPr marL="171450" indent="-171450">
              <a:buFont typeface="Arial" pitchFamily="34" charset="0"/>
              <a:buChar char="•"/>
              <a:defRPr/>
            </a:pPr>
            <a:r>
              <a:rPr lang="en-US" sz="1100" dirty="0">
                <a:solidFill>
                  <a:prstClr val="black"/>
                </a:solidFill>
                <a:sym typeface="Arial" pitchFamily="34" charset="0"/>
              </a:rPr>
              <a:t>If in short term or multiple relationships, use latex condoms. No condom use is recommended for long-term monogamous couples (risk of transmission is very low)</a:t>
            </a:r>
          </a:p>
        </p:txBody>
      </p:sp>
      <p:sp>
        <p:nvSpPr>
          <p:cNvPr id="27" name="TextBox 26"/>
          <p:cNvSpPr txBox="1"/>
          <p:nvPr/>
        </p:nvSpPr>
        <p:spPr>
          <a:xfrm>
            <a:off x="5480050" y="2909894"/>
            <a:ext cx="3663950" cy="830997"/>
          </a:xfrm>
          <a:prstGeom prst="rect">
            <a:avLst/>
          </a:prstGeom>
          <a:noFill/>
        </p:spPr>
        <p:txBody>
          <a:bodyPr>
            <a:spAutoFit/>
          </a:bodyPr>
          <a:lstStyle/>
          <a:p>
            <a:pPr>
              <a:defRPr/>
            </a:pPr>
            <a:r>
              <a:rPr lang="en-US" sz="1200" baseline="30000" dirty="0">
                <a:solidFill>
                  <a:prstClr val="black"/>
                </a:solidFill>
                <a:sym typeface="Arial" pitchFamily="34" charset="0"/>
              </a:rPr>
              <a:t>1</a:t>
            </a:r>
            <a:r>
              <a:rPr lang="en-US" sz="1200" dirty="0">
                <a:solidFill>
                  <a:prstClr val="black"/>
                </a:solidFill>
                <a:sym typeface="Arial" pitchFamily="34" charset="0"/>
              </a:rPr>
              <a:t>Example </a:t>
            </a:r>
            <a:r>
              <a:rPr lang="en-US" sz="1200" b="1" dirty="0">
                <a:solidFill>
                  <a:prstClr val="black"/>
                </a:solidFill>
                <a:sym typeface="Arial" pitchFamily="34" charset="0"/>
              </a:rPr>
              <a:t>ICD-9 codes </a:t>
            </a:r>
            <a:r>
              <a:rPr lang="en-US" sz="1200" dirty="0">
                <a:solidFill>
                  <a:prstClr val="black"/>
                </a:solidFill>
                <a:sym typeface="Arial" pitchFamily="34" charset="0"/>
              </a:rPr>
              <a:t>for HCV antibody testing: </a:t>
            </a:r>
          </a:p>
          <a:p>
            <a:pPr marL="171450" indent="-171450">
              <a:buFont typeface="Arial" pitchFamily="34" charset="0"/>
              <a:buChar char="•"/>
              <a:defRPr/>
            </a:pPr>
            <a:r>
              <a:rPr lang="en-US" sz="1200" dirty="0">
                <a:solidFill>
                  <a:prstClr val="black"/>
                </a:solidFill>
                <a:sym typeface="Arial" pitchFamily="34" charset="0"/>
              </a:rPr>
              <a:t>V73.89: screening for other specified viral disease</a:t>
            </a:r>
          </a:p>
          <a:p>
            <a:pPr marL="171450" indent="-171450">
              <a:buFont typeface="Arial" pitchFamily="34" charset="0"/>
              <a:buChar char="•"/>
              <a:defRPr/>
            </a:pPr>
            <a:r>
              <a:rPr lang="en-US" sz="1200" dirty="0">
                <a:solidFill>
                  <a:prstClr val="black"/>
                </a:solidFill>
                <a:sym typeface="Arial" pitchFamily="34" charset="0"/>
              </a:rPr>
              <a:t>790.4: nonspecific elevation of levels of transaminase; use if patient ever had an elevated ALT </a:t>
            </a:r>
          </a:p>
        </p:txBody>
      </p:sp>
      <p:sp>
        <p:nvSpPr>
          <p:cNvPr id="34" name="Rectangle 33"/>
          <p:cNvSpPr/>
          <p:nvPr/>
        </p:nvSpPr>
        <p:spPr>
          <a:xfrm>
            <a:off x="3425836" y="5613407"/>
            <a:ext cx="1641475" cy="2079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sym typeface="Arial" pitchFamily="34" charset="0"/>
            </a:endParaRPr>
          </a:p>
        </p:txBody>
      </p:sp>
      <p:sp>
        <p:nvSpPr>
          <p:cNvPr id="33" name="TextBox 32"/>
          <p:cNvSpPr txBox="1"/>
          <p:nvPr/>
        </p:nvSpPr>
        <p:spPr>
          <a:xfrm>
            <a:off x="3416300" y="5435005"/>
            <a:ext cx="7888288" cy="1154162"/>
          </a:xfrm>
          <a:prstGeom prst="rect">
            <a:avLst/>
          </a:prstGeom>
          <a:noFill/>
        </p:spPr>
        <p:txBody>
          <a:bodyPr>
            <a:spAutoFit/>
          </a:bodyPr>
          <a:lstStyle/>
          <a:p>
            <a:pPr>
              <a:defRPr/>
            </a:pPr>
            <a:r>
              <a:rPr lang="en-US" sz="1400" b="1" dirty="0">
                <a:solidFill>
                  <a:prstClr val="black"/>
                </a:solidFill>
                <a:sym typeface="Arial" pitchFamily="34" charset="0"/>
              </a:rPr>
              <a:t>Initial Management</a:t>
            </a:r>
          </a:p>
          <a:p>
            <a:pPr marL="171450" indent="-171450">
              <a:buFont typeface="Arial" pitchFamily="34" charset="0"/>
              <a:buChar char="•"/>
              <a:defRPr/>
            </a:pPr>
            <a:r>
              <a:rPr lang="en-US" sz="1100" dirty="0">
                <a:solidFill>
                  <a:prstClr val="black"/>
                </a:solidFill>
                <a:sym typeface="Arial" pitchFamily="34" charset="0"/>
              </a:rPr>
              <a:t>Evaluate alcohol use (CAGE, AUDIT-C) and recommend stopping use </a:t>
            </a:r>
          </a:p>
          <a:p>
            <a:pPr marL="171450" indent="-171450">
              <a:buFont typeface="Arial" pitchFamily="34" charset="0"/>
              <a:buChar char="•"/>
              <a:defRPr/>
            </a:pPr>
            <a:r>
              <a:rPr lang="en-US" sz="1100" dirty="0">
                <a:solidFill>
                  <a:prstClr val="black"/>
                </a:solidFill>
                <a:sym typeface="Arial" pitchFamily="34" charset="0"/>
              </a:rPr>
              <a:t>Vaccinate for hepatitis A and hepatitis B if not previously exposed</a:t>
            </a:r>
          </a:p>
          <a:p>
            <a:pPr marL="171450" indent="-171450">
              <a:buFont typeface="Arial" pitchFamily="34" charset="0"/>
              <a:buChar char="•"/>
              <a:defRPr/>
            </a:pPr>
            <a:r>
              <a:rPr lang="en-US" sz="1100" dirty="0">
                <a:solidFill>
                  <a:prstClr val="black"/>
                </a:solidFill>
                <a:sym typeface="Arial" pitchFamily="34" charset="0"/>
              </a:rPr>
              <a:t>Evaluate sources of support (social, emotional, financial) needed for HCV </a:t>
            </a:r>
            <a:r>
              <a:rPr lang="en-US" sz="1100" dirty="0" smtClean="0">
                <a:solidFill>
                  <a:prstClr val="black"/>
                </a:solidFill>
                <a:sym typeface="Arial" pitchFamily="34" charset="0"/>
              </a:rPr>
              <a:t>treatment</a:t>
            </a:r>
          </a:p>
          <a:p>
            <a:pPr marL="171450" indent="-171450">
              <a:buFont typeface="Arial" pitchFamily="34" charset="0"/>
              <a:buChar char="•"/>
              <a:defRPr/>
            </a:pPr>
            <a:r>
              <a:rPr lang="en-US" sz="1100" dirty="0" smtClean="0">
                <a:solidFill>
                  <a:prstClr val="black"/>
                </a:solidFill>
                <a:sym typeface="Arial" pitchFamily="34" charset="0"/>
              </a:rPr>
              <a:t>Reduce weight to a normal BMI</a:t>
            </a:r>
          </a:p>
          <a:p>
            <a:pPr marL="171450" indent="-171450">
              <a:buFont typeface="Arial" pitchFamily="34" charset="0"/>
              <a:buChar char="•"/>
              <a:defRPr/>
            </a:pPr>
            <a:r>
              <a:rPr lang="en-US" sz="1100" dirty="0" smtClean="0">
                <a:solidFill>
                  <a:prstClr val="black"/>
                </a:solidFill>
                <a:sym typeface="Arial" pitchFamily="34" charset="0"/>
              </a:rPr>
              <a:t>No THC Marijuana</a:t>
            </a:r>
            <a:endParaRPr lang="en-US" sz="1100" dirty="0">
              <a:solidFill>
                <a:prstClr val="black"/>
              </a:solidFill>
              <a:sym typeface="Arial" pitchFamily="34" charset="0"/>
            </a:endParaRPr>
          </a:p>
        </p:txBody>
      </p:sp>
      <p:sp>
        <p:nvSpPr>
          <p:cNvPr id="99342" name="TextBox 28"/>
          <p:cNvSpPr txBox="1">
            <a:spLocks noChangeArrowheads="1"/>
          </p:cNvSpPr>
          <p:nvPr/>
        </p:nvSpPr>
        <p:spPr bwMode="auto">
          <a:xfrm>
            <a:off x="3416300" y="6534584"/>
            <a:ext cx="57896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dirty="0" smtClean="0">
                <a:solidFill>
                  <a:srgbClr val="000000"/>
                </a:solidFill>
                <a:sym typeface="Arial" pitchFamily="34" charset="0"/>
              </a:rPr>
              <a:t>Smith BD et al.  MMWR. August 17, 2012/61(RR04); 1-18. Adapted from Winston et al. Management of hepatitis C by the primary care provider: Monitoring guidelines; 2010; http://www.hcvadvocate.org/hepatitis/factsheets_pdf/PCP_web_10.pdf </a:t>
            </a:r>
          </a:p>
          <a:p>
            <a:pPr eaLnBrk="1" fontAlgn="base" hangingPunct="1">
              <a:spcBef>
                <a:spcPct val="0"/>
              </a:spcBef>
              <a:spcAft>
                <a:spcPct val="0"/>
              </a:spcAft>
              <a:buFontTx/>
              <a:buNone/>
            </a:pPr>
            <a:endParaRPr lang="en-US" altLang="en-US" sz="800" b="1" dirty="0" smtClean="0">
              <a:solidFill>
                <a:srgbClr val="000000"/>
              </a:solidFill>
              <a:sym typeface="Arial" pitchFamily="34" charset="0"/>
            </a:endParaRPr>
          </a:p>
          <a:p>
            <a:pPr eaLnBrk="1" fontAlgn="base" hangingPunct="1">
              <a:spcBef>
                <a:spcPct val="0"/>
              </a:spcBef>
              <a:spcAft>
                <a:spcPct val="0"/>
              </a:spcAft>
              <a:buFontTx/>
              <a:buNone/>
            </a:pPr>
            <a:endParaRPr lang="en-US" altLang="en-US" sz="800" dirty="0" smtClean="0">
              <a:solidFill>
                <a:srgbClr val="000000"/>
              </a:solidFill>
              <a:sym typeface="Arial" pitchFamily="34" charset="0"/>
            </a:endParaRPr>
          </a:p>
        </p:txBody>
      </p:sp>
      <p:sp>
        <p:nvSpPr>
          <p:cNvPr id="39" name="Rectangle 38"/>
          <p:cNvSpPr/>
          <p:nvPr/>
        </p:nvSpPr>
        <p:spPr>
          <a:xfrm>
            <a:off x="6070600" y="1476375"/>
            <a:ext cx="2616200" cy="10223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sym typeface="Arial" pitchFamily="34" charset="0"/>
            </a:endParaRPr>
          </a:p>
        </p:txBody>
      </p:sp>
      <p:grpSp>
        <p:nvGrpSpPr>
          <p:cNvPr id="99344" name="Group 29"/>
          <p:cNvGrpSpPr>
            <a:grpSpLocks/>
          </p:cNvGrpSpPr>
          <p:nvPr/>
        </p:nvGrpSpPr>
        <p:grpSpPr bwMode="auto">
          <a:xfrm>
            <a:off x="3263900" y="638176"/>
            <a:ext cx="5422900" cy="3025447"/>
            <a:chOff x="3187601" y="429250"/>
            <a:chExt cx="5422999" cy="3025291"/>
          </a:xfrm>
        </p:grpSpPr>
        <p:grpSp>
          <p:nvGrpSpPr>
            <p:cNvPr id="99346" name="Group 17"/>
            <p:cNvGrpSpPr>
              <a:grpSpLocks/>
            </p:cNvGrpSpPr>
            <p:nvPr/>
          </p:nvGrpSpPr>
          <p:grpSpPr bwMode="auto">
            <a:xfrm>
              <a:off x="3187601" y="630853"/>
              <a:ext cx="2012987" cy="2823688"/>
              <a:chOff x="3263803" y="630853"/>
              <a:chExt cx="2012987" cy="2823688"/>
            </a:xfrm>
          </p:grpSpPr>
          <p:sp>
            <p:nvSpPr>
              <p:cNvPr id="9" name="Text Box 52"/>
              <p:cNvSpPr txBox="1">
                <a:spLocks/>
              </p:cNvSpPr>
              <p:nvPr/>
            </p:nvSpPr>
            <p:spPr bwMode="auto">
              <a:xfrm>
                <a:off x="3498757" y="630853"/>
                <a:ext cx="1606580" cy="346231"/>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pitchFamily="-1" charset="-128"/>
                    <a:sym typeface="Arial" pitchFamily="34" charset="0"/>
                  </a:defRPr>
                </a:lvl1pPr>
                <a:lvl2pPr marL="37931725" indent="-37474525" eaLnBrk="0" hangingPunct="0">
                  <a:defRPr sz="2400">
                    <a:solidFill>
                      <a:srgbClr val="FFFFFF"/>
                    </a:solidFill>
                    <a:latin typeface="Arial" pitchFamily="34" charset="0"/>
                    <a:ea typeface="ヒラギノ角ゴ ProN W3" pitchFamily="-1" charset="-128"/>
                    <a:sym typeface="Arial" pitchFamily="34" charset="0"/>
                  </a:defRPr>
                </a:lvl2pPr>
                <a:lvl3pPr eaLnBrk="0" hangingPunct="0">
                  <a:defRPr sz="2400">
                    <a:solidFill>
                      <a:srgbClr val="FFFFFF"/>
                    </a:solidFill>
                    <a:latin typeface="Arial" pitchFamily="34" charset="0"/>
                    <a:ea typeface="ヒラギノ角ゴ ProN W3" pitchFamily="-1" charset="-128"/>
                    <a:sym typeface="Arial" pitchFamily="34" charset="0"/>
                  </a:defRPr>
                </a:lvl3pPr>
                <a:lvl4pPr eaLnBrk="0" hangingPunct="0">
                  <a:defRPr sz="2400">
                    <a:solidFill>
                      <a:srgbClr val="FFFFFF"/>
                    </a:solidFill>
                    <a:latin typeface="Arial" pitchFamily="34" charset="0"/>
                    <a:ea typeface="ヒラギノ角ゴ ProN W3" pitchFamily="-1" charset="-128"/>
                    <a:sym typeface="Arial" pitchFamily="34" charset="0"/>
                  </a:defRPr>
                </a:lvl4pPr>
                <a:lvl5pPr eaLnBrk="0" hangingPunct="0">
                  <a:defRPr sz="2400">
                    <a:solidFill>
                      <a:srgbClr val="FFFFFF"/>
                    </a:solidFill>
                    <a:latin typeface="Arial" pitchFamily="34" charset="0"/>
                    <a:ea typeface="ヒラギノ角ゴ ProN W3" pitchFamily="-1" charset="-128"/>
                    <a:sym typeface="Arial" pitchFamily="34" charset="0"/>
                  </a:defRPr>
                </a:lvl5pPr>
                <a:lvl6pPr marL="4572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6pPr>
                <a:lvl7pPr marL="9144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7pPr>
                <a:lvl8pPr marL="13716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8pPr>
                <a:lvl9pPr marL="18288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9pPr>
              </a:lstStyle>
              <a:p>
                <a:pPr algn="ctr" eaLnBrk="1" hangingPunct="1">
                  <a:lnSpc>
                    <a:spcPct val="75000"/>
                  </a:lnSpc>
                  <a:spcBef>
                    <a:spcPct val="50000"/>
                  </a:spcBef>
                  <a:defRPr/>
                </a:pPr>
                <a:r>
                  <a:rPr lang="en-US" sz="1100" b="1" dirty="0">
                    <a:solidFill>
                      <a:prstClr val="black"/>
                    </a:solidFill>
                  </a:rPr>
                  <a:t>Hepatitis C Antibody (HCV </a:t>
                </a:r>
                <a:r>
                  <a:rPr lang="en-US" sz="1100" b="1" dirty="0" err="1" smtClean="0">
                    <a:solidFill>
                      <a:prstClr val="black"/>
                    </a:solidFill>
                  </a:rPr>
                  <a:t>Ab</a:t>
                </a:r>
                <a:r>
                  <a:rPr lang="en-US" sz="1100" b="1" dirty="0" smtClean="0">
                    <a:solidFill>
                      <a:prstClr val="black"/>
                    </a:solidFill>
                  </a:rPr>
                  <a:t>)</a:t>
                </a:r>
                <a:r>
                  <a:rPr lang="en-US" sz="1100" b="1" baseline="30000" dirty="0" smtClean="0">
                    <a:solidFill>
                      <a:prstClr val="black"/>
                    </a:solidFill>
                  </a:rPr>
                  <a:t>1</a:t>
                </a:r>
                <a:endParaRPr lang="en-US" sz="1100" b="1" baseline="30000" dirty="0">
                  <a:solidFill>
                    <a:prstClr val="black"/>
                  </a:solidFill>
                </a:endParaRPr>
              </a:p>
            </p:txBody>
          </p:sp>
          <p:sp>
            <p:nvSpPr>
              <p:cNvPr id="99356" name="Line 59"/>
              <p:cNvSpPr>
                <a:spLocks noChangeShapeType="1"/>
              </p:cNvSpPr>
              <p:nvPr/>
            </p:nvSpPr>
            <p:spPr bwMode="auto">
              <a:xfrm>
                <a:off x="4302231" y="977029"/>
                <a:ext cx="8106" cy="5180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sym typeface="Arial" pitchFamily="34" charset="0"/>
                </a:endParaRPr>
              </a:p>
            </p:txBody>
          </p:sp>
          <p:sp>
            <p:nvSpPr>
              <p:cNvPr id="99357" name="Text Box 60"/>
              <p:cNvSpPr txBox="1">
                <a:spLocks/>
              </p:cNvSpPr>
              <p:nvPr/>
            </p:nvSpPr>
            <p:spPr bwMode="auto">
              <a:xfrm>
                <a:off x="3263803" y="1074840"/>
                <a:ext cx="995928" cy="2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50000"/>
                  </a:spcBef>
                  <a:spcAft>
                    <a:spcPct val="0"/>
                  </a:spcAft>
                  <a:buFontTx/>
                  <a:buNone/>
                </a:pPr>
                <a:r>
                  <a:rPr lang="en-US" altLang="en-US" sz="1100" smtClean="0">
                    <a:solidFill>
                      <a:srgbClr val="000000"/>
                    </a:solidFill>
                    <a:latin typeface="Arial" pitchFamily="34" charset="0"/>
                    <a:sym typeface="Arial" pitchFamily="34" charset="0"/>
                  </a:rPr>
                  <a:t>Positive (+)</a:t>
                </a:r>
              </a:p>
            </p:txBody>
          </p:sp>
          <p:sp>
            <p:nvSpPr>
              <p:cNvPr id="12" name="Text Box 61"/>
              <p:cNvSpPr txBox="1">
                <a:spLocks/>
              </p:cNvSpPr>
              <p:nvPr/>
            </p:nvSpPr>
            <p:spPr bwMode="auto">
              <a:xfrm>
                <a:off x="3630523" y="1518219"/>
                <a:ext cx="1379562" cy="43086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pitchFamily="-1" charset="-128"/>
                    <a:sym typeface="Arial" pitchFamily="34" charset="0"/>
                  </a:defRPr>
                </a:lvl1pPr>
                <a:lvl2pPr marL="37931725" indent="-37474525" eaLnBrk="0" hangingPunct="0">
                  <a:defRPr sz="2400">
                    <a:solidFill>
                      <a:srgbClr val="FFFFFF"/>
                    </a:solidFill>
                    <a:latin typeface="Arial" pitchFamily="34" charset="0"/>
                    <a:ea typeface="ヒラギノ角ゴ ProN W3" pitchFamily="-1" charset="-128"/>
                    <a:sym typeface="Arial" pitchFamily="34" charset="0"/>
                  </a:defRPr>
                </a:lvl2pPr>
                <a:lvl3pPr eaLnBrk="0" hangingPunct="0">
                  <a:defRPr sz="2400">
                    <a:solidFill>
                      <a:srgbClr val="FFFFFF"/>
                    </a:solidFill>
                    <a:latin typeface="Arial" pitchFamily="34" charset="0"/>
                    <a:ea typeface="ヒラギノ角ゴ ProN W3" pitchFamily="-1" charset="-128"/>
                    <a:sym typeface="Arial" pitchFamily="34" charset="0"/>
                  </a:defRPr>
                </a:lvl3pPr>
                <a:lvl4pPr eaLnBrk="0" hangingPunct="0">
                  <a:defRPr sz="2400">
                    <a:solidFill>
                      <a:srgbClr val="FFFFFF"/>
                    </a:solidFill>
                    <a:latin typeface="Arial" pitchFamily="34" charset="0"/>
                    <a:ea typeface="ヒラギノ角ゴ ProN W3" pitchFamily="-1" charset="-128"/>
                    <a:sym typeface="Arial" pitchFamily="34" charset="0"/>
                  </a:defRPr>
                </a:lvl4pPr>
                <a:lvl5pPr eaLnBrk="0" hangingPunct="0">
                  <a:defRPr sz="2400">
                    <a:solidFill>
                      <a:srgbClr val="FFFFFF"/>
                    </a:solidFill>
                    <a:latin typeface="Arial" pitchFamily="34" charset="0"/>
                    <a:ea typeface="ヒラギノ角ゴ ProN W3" pitchFamily="-1" charset="-128"/>
                    <a:sym typeface="Arial" pitchFamily="34" charset="0"/>
                  </a:defRPr>
                </a:lvl5pPr>
                <a:lvl6pPr marL="4572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6pPr>
                <a:lvl7pPr marL="9144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7pPr>
                <a:lvl8pPr marL="13716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8pPr>
                <a:lvl9pPr marL="18288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9pPr>
              </a:lstStyle>
              <a:p>
                <a:pPr algn="ctr" eaLnBrk="1" hangingPunct="1">
                  <a:spcBef>
                    <a:spcPct val="50000"/>
                  </a:spcBef>
                  <a:defRPr/>
                </a:pPr>
                <a:r>
                  <a:rPr lang="en-US" sz="1100" b="1" dirty="0">
                    <a:solidFill>
                      <a:prstClr val="black"/>
                    </a:solidFill>
                  </a:rPr>
                  <a:t>Check HCV RNA (viral load)</a:t>
                </a:r>
              </a:p>
            </p:txBody>
          </p:sp>
          <p:sp>
            <p:nvSpPr>
              <p:cNvPr id="99359" name="Line 64"/>
              <p:cNvSpPr>
                <a:spLocks noChangeShapeType="1"/>
              </p:cNvSpPr>
              <p:nvPr/>
            </p:nvSpPr>
            <p:spPr bwMode="auto">
              <a:xfrm flipH="1">
                <a:off x="4310337" y="1980786"/>
                <a:ext cx="16733" cy="5281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sym typeface="Arial" pitchFamily="34" charset="0"/>
                </a:endParaRPr>
              </a:p>
            </p:txBody>
          </p:sp>
          <p:sp>
            <p:nvSpPr>
              <p:cNvPr id="99360" name="Text Box 65"/>
              <p:cNvSpPr txBox="1">
                <a:spLocks/>
              </p:cNvSpPr>
              <p:nvPr/>
            </p:nvSpPr>
            <p:spPr bwMode="auto">
              <a:xfrm>
                <a:off x="3290897" y="2082800"/>
                <a:ext cx="995928" cy="26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fontAlgn="base" hangingPunct="1">
                  <a:spcBef>
                    <a:spcPct val="50000"/>
                  </a:spcBef>
                  <a:spcAft>
                    <a:spcPct val="0"/>
                  </a:spcAft>
                  <a:buFontTx/>
                  <a:buNone/>
                </a:pPr>
                <a:r>
                  <a:rPr lang="en-US" altLang="en-US" sz="1100" smtClean="0">
                    <a:solidFill>
                      <a:srgbClr val="000000"/>
                    </a:solidFill>
                    <a:latin typeface="Arial" pitchFamily="34" charset="0"/>
                    <a:sym typeface="Arial" pitchFamily="34" charset="0"/>
                  </a:rPr>
                  <a:t>Positive (+)</a:t>
                </a:r>
              </a:p>
            </p:txBody>
          </p:sp>
          <p:sp>
            <p:nvSpPr>
              <p:cNvPr id="15" name="Text Box 66"/>
              <p:cNvSpPr txBox="1">
                <a:spLocks/>
              </p:cNvSpPr>
              <p:nvPr/>
            </p:nvSpPr>
            <p:spPr bwMode="auto">
              <a:xfrm>
                <a:off x="3538446" y="2508767"/>
                <a:ext cx="1592291" cy="261596"/>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pitchFamily="-1" charset="-128"/>
                    <a:sym typeface="Arial" pitchFamily="34" charset="0"/>
                  </a:defRPr>
                </a:lvl1pPr>
                <a:lvl2pPr marL="37931725" indent="-37474525" eaLnBrk="0" hangingPunct="0">
                  <a:defRPr sz="2400">
                    <a:solidFill>
                      <a:srgbClr val="FFFFFF"/>
                    </a:solidFill>
                    <a:latin typeface="Arial" pitchFamily="34" charset="0"/>
                    <a:ea typeface="ヒラギノ角ゴ ProN W3" pitchFamily="-1" charset="-128"/>
                    <a:sym typeface="Arial" pitchFamily="34" charset="0"/>
                  </a:defRPr>
                </a:lvl2pPr>
                <a:lvl3pPr eaLnBrk="0" hangingPunct="0">
                  <a:defRPr sz="2400">
                    <a:solidFill>
                      <a:srgbClr val="FFFFFF"/>
                    </a:solidFill>
                    <a:latin typeface="Arial" pitchFamily="34" charset="0"/>
                    <a:ea typeface="ヒラギノ角ゴ ProN W3" pitchFamily="-1" charset="-128"/>
                    <a:sym typeface="Arial" pitchFamily="34" charset="0"/>
                  </a:defRPr>
                </a:lvl3pPr>
                <a:lvl4pPr eaLnBrk="0" hangingPunct="0">
                  <a:defRPr sz="2400">
                    <a:solidFill>
                      <a:srgbClr val="FFFFFF"/>
                    </a:solidFill>
                    <a:latin typeface="Arial" pitchFamily="34" charset="0"/>
                    <a:ea typeface="ヒラギノ角ゴ ProN W3" pitchFamily="-1" charset="-128"/>
                    <a:sym typeface="Arial" pitchFamily="34" charset="0"/>
                  </a:defRPr>
                </a:lvl4pPr>
                <a:lvl5pPr eaLnBrk="0" hangingPunct="0">
                  <a:defRPr sz="2400">
                    <a:solidFill>
                      <a:srgbClr val="FFFFFF"/>
                    </a:solidFill>
                    <a:latin typeface="Arial" pitchFamily="34" charset="0"/>
                    <a:ea typeface="ヒラギノ角ゴ ProN W3" pitchFamily="-1" charset="-128"/>
                    <a:sym typeface="Arial" pitchFamily="34" charset="0"/>
                  </a:defRPr>
                </a:lvl5pPr>
                <a:lvl6pPr marL="4572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6pPr>
                <a:lvl7pPr marL="9144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7pPr>
                <a:lvl8pPr marL="13716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8pPr>
                <a:lvl9pPr marL="18288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9pPr>
              </a:lstStyle>
              <a:p>
                <a:pPr algn="ctr" eaLnBrk="1" hangingPunct="1">
                  <a:spcBef>
                    <a:spcPct val="50000"/>
                  </a:spcBef>
                  <a:defRPr/>
                </a:pPr>
                <a:r>
                  <a:rPr lang="en-US" sz="1100" b="1" dirty="0">
                    <a:solidFill>
                      <a:prstClr val="black"/>
                    </a:solidFill>
                  </a:rPr>
                  <a:t>Hepatitis C infection</a:t>
                </a:r>
              </a:p>
            </p:txBody>
          </p:sp>
          <p:sp>
            <p:nvSpPr>
              <p:cNvPr id="99362" name="Line 64"/>
              <p:cNvSpPr>
                <a:spLocks noChangeShapeType="1"/>
              </p:cNvSpPr>
              <p:nvPr/>
            </p:nvSpPr>
            <p:spPr bwMode="auto">
              <a:xfrm>
                <a:off x="4327070" y="2799086"/>
                <a:ext cx="0" cy="39417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sym typeface="Arial" pitchFamily="34" charset="0"/>
                </a:endParaRPr>
              </a:p>
            </p:txBody>
          </p:sp>
          <p:sp>
            <p:nvSpPr>
              <p:cNvPr id="17" name="Text Box 61"/>
              <p:cNvSpPr txBox="1">
                <a:spLocks/>
              </p:cNvSpPr>
              <p:nvPr/>
            </p:nvSpPr>
            <p:spPr bwMode="auto">
              <a:xfrm>
                <a:off x="3384455" y="3192945"/>
                <a:ext cx="1892335" cy="261596"/>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pitchFamily="-1" charset="-128"/>
                    <a:sym typeface="Arial" pitchFamily="34" charset="0"/>
                  </a:defRPr>
                </a:lvl1pPr>
                <a:lvl2pPr marL="37931725" indent="-37474525" eaLnBrk="0" hangingPunct="0">
                  <a:defRPr sz="2400">
                    <a:solidFill>
                      <a:srgbClr val="FFFFFF"/>
                    </a:solidFill>
                    <a:latin typeface="Arial" pitchFamily="34" charset="0"/>
                    <a:ea typeface="ヒラギノ角ゴ ProN W3" pitchFamily="-1" charset="-128"/>
                    <a:sym typeface="Arial" pitchFamily="34" charset="0"/>
                  </a:defRPr>
                </a:lvl2pPr>
                <a:lvl3pPr eaLnBrk="0" hangingPunct="0">
                  <a:defRPr sz="2400">
                    <a:solidFill>
                      <a:srgbClr val="FFFFFF"/>
                    </a:solidFill>
                    <a:latin typeface="Arial" pitchFamily="34" charset="0"/>
                    <a:ea typeface="ヒラギノ角ゴ ProN W3" pitchFamily="-1" charset="-128"/>
                    <a:sym typeface="Arial" pitchFamily="34" charset="0"/>
                  </a:defRPr>
                </a:lvl3pPr>
                <a:lvl4pPr eaLnBrk="0" hangingPunct="0">
                  <a:defRPr sz="2400">
                    <a:solidFill>
                      <a:srgbClr val="FFFFFF"/>
                    </a:solidFill>
                    <a:latin typeface="Arial" pitchFamily="34" charset="0"/>
                    <a:ea typeface="ヒラギノ角ゴ ProN W3" pitchFamily="-1" charset="-128"/>
                    <a:sym typeface="Arial" pitchFamily="34" charset="0"/>
                  </a:defRPr>
                </a:lvl4pPr>
                <a:lvl5pPr eaLnBrk="0" hangingPunct="0">
                  <a:defRPr sz="2400">
                    <a:solidFill>
                      <a:srgbClr val="FFFFFF"/>
                    </a:solidFill>
                    <a:latin typeface="Arial" pitchFamily="34" charset="0"/>
                    <a:ea typeface="ヒラギノ角ゴ ProN W3" pitchFamily="-1" charset="-128"/>
                    <a:sym typeface="Arial" pitchFamily="34" charset="0"/>
                  </a:defRPr>
                </a:lvl5pPr>
                <a:lvl6pPr marL="4572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6pPr>
                <a:lvl7pPr marL="9144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7pPr>
                <a:lvl8pPr marL="13716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8pPr>
                <a:lvl9pPr marL="1828800" eaLnBrk="0" fontAlgn="base" hangingPunct="0">
                  <a:spcBef>
                    <a:spcPct val="0"/>
                  </a:spcBef>
                  <a:spcAft>
                    <a:spcPct val="0"/>
                  </a:spcAft>
                  <a:defRPr sz="2400">
                    <a:solidFill>
                      <a:srgbClr val="FFFFFF"/>
                    </a:solidFill>
                    <a:latin typeface="Arial" pitchFamily="34" charset="0"/>
                    <a:ea typeface="ヒラギノ角ゴ ProN W3" pitchFamily="-1" charset="-128"/>
                    <a:sym typeface="Arial" pitchFamily="34" charset="0"/>
                  </a:defRPr>
                </a:lvl9pPr>
              </a:lstStyle>
              <a:p>
                <a:pPr algn="ctr" eaLnBrk="1" hangingPunct="1">
                  <a:spcBef>
                    <a:spcPct val="50000"/>
                  </a:spcBef>
                  <a:defRPr/>
                </a:pPr>
                <a:r>
                  <a:rPr lang="en-US" sz="1100" b="1" dirty="0" smtClean="0">
                    <a:solidFill>
                      <a:prstClr val="black"/>
                    </a:solidFill>
                  </a:rPr>
                  <a:t>Evaluation and referral</a:t>
                </a:r>
                <a:endParaRPr lang="en-US" sz="1100" b="1" dirty="0">
                  <a:solidFill>
                    <a:prstClr val="black"/>
                  </a:solidFill>
                </a:endParaRPr>
              </a:p>
            </p:txBody>
          </p:sp>
        </p:grpSp>
        <p:sp>
          <p:nvSpPr>
            <p:cNvPr id="99347" name="Line 59"/>
            <p:cNvSpPr>
              <a:spLocks noChangeShapeType="1"/>
            </p:cNvSpPr>
            <p:nvPr/>
          </p:nvSpPr>
          <p:spPr bwMode="auto">
            <a:xfrm>
              <a:off x="5029199" y="797148"/>
              <a:ext cx="870901" cy="675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sym typeface="Arial" pitchFamily="34" charset="0"/>
              </a:endParaRPr>
            </a:p>
          </p:txBody>
        </p:sp>
        <p:sp>
          <p:nvSpPr>
            <p:cNvPr id="99348" name="Rectangle 1"/>
            <p:cNvSpPr>
              <a:spLocks noChangeArrowheads="1"/>
            </p:cNvSpPr>
            <p:nvPr/>
          </p:nvSpPr>
          <p:spPr bwMode="auto">
            <a:xfrm>
              <a:off x="5008231" y="503232"/>
              <a:ext cx="920462" cy="26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100" smtClean="0">
                  <a:solidFill>
                    <a:srgbClr val="000000"/>
                  </a:solidFill>
                  <a:latin typeface="Arial" pitchFamily="34" charset="0"/>
                  <a:cs typeface="Arial" pitchFamily="34" charset="0"/>
                  <a:sym typeface="Arial" pitchFamily="34" charset="0"/>
                </a:rPr>
                <a:t>Negative (-)</a:t>
              </a:r>
            </a:p>
          </p:txBody>
        </p:sp>
        <p:grpSp>
          <p:nvGrpSpPr>
            <p:cNvPr id="99349" name="Group 2"/>
            <p:cNvGrpSpPr>
              <a:grpSpLocks/>
            </p:cNvGrpSpPr>
            <p:nvPr/>
          </p:nvGrpSpPr>
          <p:grpSpPr bwMode="auto">
            <a:xfrm>
              <a:off x="5928675" y="429250"/>
              <a:ext cx="2515235" cy="897631"/>
              <a:chOff x="6678386" y="358160"/>
              <a:chExt cx="2515235" cy="897631"/>
            </a:xfrm>
          </p:grpSpPr>
          <p:sp>
            <p:nvSpPr>
              <p:cNvPr id="99353" name="TextBox 21"/>
              <p:cNvSpPr txBox="1">
                <a:spLocks noChangeArrowheads="1"/>
              </p:cNvSpPr>
              <p:nvPr/>
            </p:nvSpPr>
            <p:spPr bwMode="auto">
              <a:xfrm>
                <a:off x="6678386" y="378674"/>
                <a:ext cx="2514600" cy="87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100" smtClean="0">
                    <a:solidFill>
                      <a:srgbClr val="000000"/>
                    </a:solidFill>
                    <a:sym typeface="Arial" pitchFamily="34" charset="0"/>
                  </a:rPr>
                  <a:t>STOP here if no concern for acute infection or severe immunosuppression. If so, check HCV RNA. </a:t>
                </a:r>
              </a:p>
              <a:p>
                <a:pPr eaLnBrk="1" fontAlgn="base" hangingPunct="1">
                  <a:spcBef>
                    <a:spcPct val="0"/>
                  </a:spcBef>
                  <a:spcAft>
                    <a:spcPct val="0"/>
                  </a:spcAft>
                  <a:buFontTx/>
                  <a:buNone/>
                </a:pPr>
                <a:endParaRPr lang="en-US" altLang="en-US" sz="1800" smtClean="0">
                  <a:solidFill>
                    <a:srgbClr val="000000"/>
                  </a:solidFill>
                  <a:sym typeface="Arial" pitchFamily="34" charset="0"/>
                </a:endParaRPr>
              </a:p>
            </p:txBody>
          </p:sp>
          <p:sp>
            <p:nvSpPr>
              <p:cNvPr id="24" name="Rectangle 23"/>
              <p:cNvSpPr/>
              <p:nvPr/>
            </p:nvSpPr>
            <p:spPr>
              <a:xfrm>
                <a:off x="6736126" y="358160"/>
                <a:ext cx="2457495" cy="64449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sym typeface="Arial" pitchFamily="34" charset="0"/>
                </a:endParaRPr>
              </a:p>
            </p:txBody>
          </p:sp>
        </p:grpSp>
        <p:sp>
          <p:nvSpPr>
            <p:cNvPr id="99350" name="Line 59"/>
            <p:cNvSpPr>
              <a:spLocks noChangeShapeType="1"/>
            </p:cNvSpPr>
            <p:nvPr/>
          </p:nvSpPr>
          <p:spPr bwMode="auto">
            <a:xfrm flipV="1">
              <a:off x="4943474" y="1734249"/>
              <a:ext cx="10137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srgbClr val="FFFFFF"/>
                </a:solidFill>
                <a:latin typeface="Arial" pitchFamily="34" charset="0"/>
                <a:sym typeface="Arial" pitchFamily="34" charset="0"/>
              </a:endParaRPr>
            </a:p>
          </p:txBody>
        </p:sp>
        <p:sp>
          <p:nvSpPr>
            <p:cNvPr id="99351" name="Rectangle 35"/>
            <p:cNvSpPr>
              <a:spLocks noChangeArrowheads="1"/>
            </p:cNvSpPr>
            <p:nvPr/>
          </p:nvSpPr>
          <p:spPr bwMode="auto">
            <a:xfrm>
              <a:off x="4943475" y="1418535"/>
              <a:ext cx="920462" cy="26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100" smtClean="0">
                  <a:solidFill>
                    <a:srgbClr val="000000"/>
                  </a:solidFill>
                  <a:latin typeface="Arial" pitchFamily="34" charset="0"/>
                  <a:cs typeface="Arial" pitchFamily="34" charset="0"/>
                  <a:sym typeface="Arial" pitchFamily="34" charset="0"/>
                </a:rPr>
                <a:t>Negative (-)</a:t>
              </a:r>
            </a:p>
          </p:txBody>
        </p:sp>
        <p:sp>
          <p:nvSpPr>
            <p:cNvPr id="40" name="TextBox 39"/>
            <p:cNvSpPr txBox="1"/>
            <p:nvPr/>
          </p:nvSpPr>
          <p:spPr>
            <a:xfrm>
              <a:off x="5957840" y="1281695"/>
              <a:ext cx="2652760" cy="1030998"/>
            </a:xfrm>
            <a:prstGeom prst="rect">
              <a:avLst/>
            </a:prstGeom>
            <a:noFill/>
          </p:spPr>
          <p:txBody>
            <a:bodyPr>
              <a:spAutoFit/>
            </a:bodyPr>
            <a:lstStyle/>
            <a:p>
              <a:pPr>
                <a:defRPr/>
              </a:pPr>
              <a:r>
                <a:rPr lang="en-US" sz="1100" dirty="0">
                  <a:solidFill>
                    <a:prstClr val="black"/>
                  </a:solidFill>
                  <a:sym typeface="Arial" pitchFamily="34" charset="0"/>
                </a:rPr>
                <a:t>These people are NOT chronically infected. </a:t>
              </a:r>
            </a:p>
            <a:p>
              <a:pPr marL="171450" indent="-171450">
                <a:buFont typeface="Arial" pitchFamily="34" charset="0"/>
                <a:buChar char="•"/>
                <a:defRPr/>
              </a:pPr>
              <a:r>
                <a:rPr lang="en-US" sz="1000" dirty="0">
                  <a:solidFill>
                    <a:prstClr val="black"/>
                  </a:solidFill>
                  <a:sym typeface="Arial" pitchFamily="34" charset="0"/>
                </a:rPr>
                <a:t>Detectable HCV </a:t>
              </a:r>
              <a:r>
                <a:rPr lang="en-US" sz="1000" dirty="0" err="1">
                  <a:solidFill>
                    <a:prstClr val="black"/>
                  </a:solidFill>
                  <a:sym typeface="Arial" pitchFamily="34" charset="0"/>
                </a:rPr>
                <a:t>Ab</a:t>
              </a:r>
              <a:r>
                <a:rPr lang="en-US" sz="1000" dirty="0">
                  <a:solidFill>
                    <a:prstClr val="black"/>
                  </a:solidFill>
                  <a:sym typeface="Arial" pitchFamily="34" charset="0"/>
                </a:rPr>
                <a:t> with negative HCV RNA can occur with spontaneous clearance of infection ( about 25% of people exposed to HCV will clear; verify HCV RNA negative in 4 to 6 months) or with treatment of HCV. </a:t>
              </a:r>
            </a:p>
          </p:txBody>
        </p:sp>
      </p:grpSp>
      <p:cxnSp>
        <p:nvCxnSpPr>
          <p:cNvPr id="38" name="Straight Connector 37"/>
          <p:cNvCxnSpPr/>
          <p:nvPr/>
        </p:nvCxnSpPr>
        <p:spPr>
          <a:xfrm>
            <a:off x="5599113" y="2894013"/>
            <a:ext cx="315436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1D79BC89-88BB-4E34-8DF2-B7FF6A69BD5F}" type="slidenum">
              <a:rPr lang="en-US" smtClean="0"/>
              <a:pPr>
                <a:defRPr/>
              </a:pPr>
              <a:t>20</a:t>
            </a:fld>
            <a:endParaRPr lang="en-US"/>
          </a:p>
        </p:txBody>
      </p:sp>
    </p:spTree>
    <p:extLst>
      <p:ext uri="{BB962C8B-B14F-4D97-AF65-F5344CB8AC3E}">
        <p14:creationId xmlns:p14="http://schemas.microsoft.com/office/powerpoint/2010/main" val="4225913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6975475" y="3475044"/>
            <a:ext cx="1371600" cy="868362"/>
          </a:xfrm>
          <a:prstGeom prst="rect">
            <a:avLst/>
          </a:prstGeom>
          <a:solidFill>
            <a:schemeClr val="bg1">
              <a:lumMod val="20000"/>
              <a:lumOff val="80000"/>
            </a:schemeClr>
          </a:solidFill>
          <a:ln w="9525" cap="flat" cmpd="sng" algn="ctr">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FFFFFF"/>
              </a:solidFill>
              <a:sym typeface="Arial" charset="0"/>
            </a:endParaRPr>
          </a:p>
        </p:txBody>
      </p:sp>
      <p:sp>
        <p:nvSpPr>
          <p:cNvPr id="30" name="Rectangle 29"/>
          <p:cNvSpPr/>
          <p:nvPr/>
        </p:nvSpPr>
        <p:spPr bwMode="auto">
          <a:xfrm>
            <a:off x="6934212" y="2136782"/>
            <a:ext cx="1412875" cy="1025525"/>
          </a:xfrm>
          <a:prstGeom prst="rect">
            <a:avLst/>
          </a:prstGeom>
          <a:solidFill>
            <a:schemeClr val="bg1">
              <a:lumMod val="20000"/>
              <a:lumOff val="80000"/>
            </a:schemeClr>
          </a:solidFill>
          <a:ln w="9525" cap="flat" cmpd="sng" algn="ctr">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FFFFFF"/>
              </a:solidFill>
              <a:sym typeface="Arial" charset="0"/>
            </a:endParaRPr>
          </a:p>
        </p:txBody>
      </p:sp>
      <p:sp>
        <p:nvSpPr>
          <p:cNvPr id="29" name="Rectangle 28"/>
          <p:cNvSpPr/>
          <p:nvPr/>
        </p:nvSpPr>
        <p:spPr bwMode="auto">
          <a:xfrm>
            <a:off x="5418150" y="2416181"/>
            <a:ext cx="1203325" cy="1027113"/>
          </a:xfrm>
          <a:prstGeom prst="rect">
            <a:avLst/>
          </a:prstGeom>
          <a:solidFill>
            <a:schemeClr val="bg1">
              <a:lumMod val="20000"/>
              <a:lumOff val="80000"/>
            </a:schemeClr>
          </a:solidFill>
          <a:ln w="9525" cap="flat" cmpd="sng" algn="ctr">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FFFFFF"/>
              </a:solidFill>
              <a:sym typeface="Arial" charset="0"/>
            </a:endParaRPr>
          </a:p>
        </p:txBody>
      </p:sp>
      <p:sp>
        <p:nvSpPr>
          <p:cNvPr id="28" name="Rectangle 27"/>
          <p:cNvSpPr/>
          <p:nvPr/>
        </p:nvSpPr>
        <p:spPr bwMode="auto">
          <a:xfrm>
            <a:off x="3767150" y="2397131"/>
            <a:ext cx="1201737" cy="1252538"/>
          </a:xfrm>
          <a:prstGeom prst="rect">
            <a:avLst/>
          </a:prstGeom>
          <a:solidFill>
            <a:schemeClr val="bg1">
              <a:lumMod val="20000"/>
              <a:lumOff val="80000"/>
            </a:schemeClr>
          </a:solidFill>
          <a:ln w="9525" cap="flat" cmpd="sng" algn="ctr">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FFFFFF"/>
              </a:solidFill>
              <a:sym typeface="Arial" charset="0"/>
            </a:endParaRPr>
          </a:p>
        </p:txBody>
      </p:sp>
      <p:sp>
        <p:nvSpPr>
          <p:cNvPr id="27" name="Rectangle 26"/>
          <p:cNvSpPr/>
          <p:nvPr/>
        </p:nvSpPr>
        <p:spPr bwMode="auto">
          <a:xfrm>
            <a:off x="2206630" y="2397131"/>
            <a:ext cx="1203325" cy="1027113"/>
          </a:xfrm>
          <a:prstGeom prst="rect">
            <a:avLst/>
          </a:prstGeom>
          <a:solidFill>
            <a:schemeClr val="bg1">
              <a:lumMod val="20000"/>
              <a:lumOff val="80000"/>
            </a:schemeClr>
          </a:solidFill>
          <a:ln w="9525" cap="flat" cmpd="sng" algn="ctr">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FFFFFF"/>
              </a:solidFill>
              <a:sym typeface="Arial" charset="0"/>
            </a:endParaRPr>
          </a:p>
        </p:txBody>
      </p:sp>
      <p:sp>
        <p:nvSpPr>
          <p:cNvPr id="17" name="Rectangle 16"/>
          <p:cNvSpPr/>
          <p:nvPr/>
        </p:nvSpPr>
        <p:spPr bwMode="auto">
          <a:xfrm>
            <a:off x="396875" y="2449519"/>
            <a:ext cx="1203325" cy="1025525"/>
          </a:xfrm>
          <a:prstGeom prst="rect">
            <a:avLst/>
          </a:prstGeom>
          <a:solidFill>
            <a:schemeClr val="bg1">
              <a:lumMod val="20000"/>
              <a:lumOff val="80000"/>
            </a:schemeClr>
          </a:solidFill>
          <a:ln w="9525" cap="flat" cmpd="sng" algn="ctr">
            <a:solidFill>
              <a:srgbClr val="FFFFFF"/>
            </a:solidFill>
            <a:prstDash val="solid"/>
            <a:round/>
            <a:headEnd type="none" w="med" len="med"/>
            <a:tailEnd type="none" w="med" len="med"/>
          </a:ln>
          <a:effectLst/>
        </p:spPr>
        <p:txBody>
          <a:bodyPr/>
          <a:lstStyle/>
          <a:p>
            <a:pPr fontAlgn="base">
              <a:spcBef>
                <a:spcPct val="0"/>
              </a:spcBef>
              <a:spcAft>
                <a:spcPct val="0"/>
              </a:spcAft>
              <a:defRPr/>
            </a:pPr>
            <a:endParaRPr lang="en-US" sz="2400">
              <a:solidFill>
                <a:srgbClr val="FFFFFF"/>
              </a:solidFill>
              <a:sym typeface="Arial" charset="0"/>
            </a:endParaRPr>
          </a:p>
        </p:txBody>
      </p:sp>
      <p:sp>
        <p:nvSpPr>
          <p:cNvPr id="96264" name="Title 5"/>
          <p:cNvSpPr>
            <a:spLocks noGrp="1"/>
          </p:cNvSpPr>
          <p:nvPr>
            <p:ph type="title"/>
          </p:nvPr>
        </p:nvSpPr>
        <p:spPr>
          <a:xfrm>
            <a:off x="679133" y="228600"/>
            <a:ext cx="7772400" cy="1600200"/>
          </a:xfrm>
        </p:spPr>
        <p:txBody>
          <a:bodyPr/>
          <a:lstStyle/>
          <a:p>
            <a:r>
              <a:rPr lang="en-US" altLang="en-US" dirty="0" smtClean="0">
                <a:solidFill>
                  <a:srgbClr val="000099"/>
                </a:solidFill>
              </a:rPr>
              <a:t>PCP Education Example: Screening in Clinic</a:t>
            </a:r>
          </a:p>
        </p:txBody>
      </p:sp>
      <p:sp>
        <p:nvSpPr>
          <p:cNvPr id="96266" name="TextBox 7"/>
          <p:cNvSpPr txBox="1">
            <a:spLocks noChangeArrowheads="1"/>
          </p:cNvSpPr>
          <p:nvPr/>
        </p:nvSpPr>
        <p:spPr bwMode="auto">
          <a:xfrm>
            <a:off x="396875" y="2449514"/>
            <a:ext cx="1104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800" smtClean="0">
                <a:solidFill>
                  <a:srgbClr val="000000"/>
                </a:solidFill>
              </a:rPr>
              <a:t>1,000 adult patients</a:t>
            </a:r>
          </a:p>
        </p:txBody>
      </p:sp>
      <p:sp>
        <p:nvSpPr>
          <p:cNvPr id="96267" name="TextBox 14"/>
          <p:cNvSpPr txBox="1">
            <a:spLocks noChangeArrowheads="1"/>
          </p:cNvSpPr>
          <p:nvPr/>
        </p:nvSpPr>
        <p:spPr bwMode="auto">
          <a:xfrm>
            <a:off x="2255838" y="2449514"/>
            <a:ext cx="1104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800" smtClean="0">
                <a:solidFill>
                  <a:srgbClr val="000000"/>
                </a:solidFill>
              </a:rPr>
              <a:t>330 baby boomers</a:t>
            </a:r>
          </a:p>
        </p:txBody>
      </p:sp>
      <p:sp>
        <p:nvSpPr>
          <p:cNvPr id="96268" name="TextBox 15"/>
          <p:cNvSpPr txBox="1">
            <a:spLocks noChangeArrowheads="1"/>
          </p:cNvSpPr>
          <p:nvPr/>
        </p:nvSpPr>
        <p:spPr bwMode="auto">
          <a:xfrm>
            <a:off x="3856038" y="2449519"/>
            <a:ext cx="1104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800" smtClean="0">
                <a:solidFill>
                  <a:srgbClr val="000000"/>
                </a:solidFill>
              </a:rPr>
              <a:t>10   HCV antibody positive</a:t>
            </a:r>
          </a:p>
        </p:txBody>
      </p:sp>
      <p:sp>
        <p:nvSpPr>
          <p:cNvPr id="96269" name="TextBox 17"/>
          <p:cNvSpPr txBox="1">
            <a:spLocks noChangeArrowheads="1"/>
          </p:cNvSpPr>
          <p:nvPr/>
        </p:nvSpPr>
        <p:spPr bwMode="auto">
          <a:xfrm>
            <a:off x="5399088" y="2449514"/>
            <a:ext cx="1104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800" smtClean="0">
                <a:solidFill>
                  <a:srgbClr val="000000"/>
                </a:solidFill>
              </a:rPr>
              <a:t>7 HCV RNA positive</a:t>
            </a:r>
          </a:p>
        </p:txBody>
      </p:sp>
      <p:sp>
        <p:nvSpPr>
          <p:cNvPr id="96270" name="TextBox 18"/>
          <p:cNvSpPr txBox="1">
            <a:spLocks noChangeArrowheads="1"/>
          </p:cNvSpPr>
          <p:nvPr/>
        </p:nvSpPr>
        <p:spPr bwMode="auto">
          <a:xfrm>
            <a:off x="6934212" y="2187575"/>
            <a:ext cx="1412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800" smtClean="0">
                <a:solidFill>
                  <a:srgbClr val="000000"/>
                </a:solidFill>
              </a:rPr>
              <a:t>3 with more advanced fibrosis</a:t>
            </a:r>
          </a:p>
        </p:txBody>
      </p:sp>
      <p:sp>
        <p:nvSpPr>
          <p:cNvPr id="96271" name="TextBox 19"/>
          <p:cNvSpPr txBox="1">
            <a:spLocks noChangeArrowheads="1"/>
          </p:cNvSpPr>
          <p:nvPr/>
        </p:nvSpPr>
        <p:spPr bwMode="auto">
          <a:xfrm>
            <a:off x="7010412" y="3475044"/>
            <a:ext cx="142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800" smtClean="0">
                <a:solidFill>
                  <a:srgbClr val="000000"/>
                </a:solidFill>
              </a:rPr>
              <a:t>4 with mild fibrosis</a:t>
            </a:r>
          </a:p>
        </p:txBody>
      </p:sp>
      <p:sp>
        <p:nvSpPr>
          <p:cNvPr id="21" name="TextBox 20"/>
          <p:cNvSpPr txBox="1"/>
          <p:nvPr/>
        </p:nvSpPr>
        <p:spPr>
          <a:xfrm>
            <a:off x="106363" y="4562475"/>
            <a:ext cx="1638300" cy="1446550"/>
          </a:xfrm>
          <a:prstGeom prst="rect">
            <a:avLst/>
          </a:prstGeom>
          <a:noFill/>
        </p:spPr>
        <p:txBody>
          <a:bodyPr>
            <a:spAutoFit/>
          </a:bodyPr>
          <a:lstStyle/>
          <a:p>
            <a:pPr fontAlgn="base">
              <a:spcBef>
                <a:spcPct val="0"/>
              </a:spcBef>
              <a:spcAft>
                <a:spcPct val="0"/>
              </a:spcAft>
              <a:defRPr/>
            </a:pPr>
            <a:r>
              <a:rPr lang="en-US" sz="1400" dirty="0">
                <a:solidFill>
                  <a:srgbClr val="000000"/>
                </a:solidFill>
                <a:sym typeface="Arial" pitchFamily="34" charset="0"/>
              </a:rPr>
              <a:t>Efficiently identify birth cohort 1945-1965:</a:t>
            </a:r>
          </a:p>
          <a:p>
            <a:pPr marL="285750" indent="-285750" fontAlgn="base">
              <a:spcBef>
                <a:spcPct val="0"/>
              </a:spcBef>
              <a:spcAft>
                <a:spcPct val="0"/>
              </a:spcAft>
              <a:buFont typeface="Arial" pitchFamily="34" charset="0"/>
              <a:buChar char="•"/>
              <a:defRPr/>
            </a:pPr>
            <a:r>
              <a:rPr lang="en-US" sz="1400" dirty="0">
                <a:solidFill>
                  <a:srgbClr val="000000"/>
                </a:solidFill>
                <a:sym typeface="Arial" pitchFamily="34" charset="0"/>
              </a:rPr>
              <a:t>Electronic prompt</a:t>
            </a:r>
          </a:p>
          <a:p>
            <a:pPr algn="ctr" fontAlgn="base">
              <a:spcBef>
                <a:spcPct val="0"/>
              </a:spcBef>
              <a:spcAft>
                <a:spcPct val="0"/>
              </a:spcAft>
              <a:defRPr/>
            </a:pPr>
            <a:endParaRPr lang="en-US" dirty="0">
              <a:solidFill>
                <a:srgbClr val="000000"/>
              </a:solidFill>
              <a:sym typeface="Arial" pitchFamily="34" charset="0"/>
            </a:endParaRPr>
          </a:p>
        </p:txBody>
      </p:sp>
      <p:sp>
        <p:nvSpPr>
          <p:cNvPr id="96273" name="TextBox 21"/>
          <p:cNvSpPr txBox="1">
            <a:spLocks noChangeArrowheads="1"/>
          </p:cNvSpPr>
          <p:nvPr/>
        </p:nvSpPr>
        <p:spPr bwMode="auto">
          <a:xfrm>
            <a:off x="2198688" y="4562481"/>
            <a:ext cx="11049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400" smtClean="0">
                <a:solidFill>
                  <a:srgbClr val="000000"/>
                </a:solidFill>
              </a:rPr>
              <a:t>~1/3 of adults are in 1945-1965 cohort</a:t>
            </a:r>
          </a:p>
        </p:txBody>
      </p:sp>
      <p:sp>
        <p:nvSpPr>
          <p:cNvPr id="96274" name="TextBox 22"/>
          <p:cNvSpPr txBox="1">
            <a:spLocks noChangeArrowheads="1"/>
          </p:cNvSpPr>
          <p:nvPr/>
        </p:nvSpPr>
        <p:spPr bwMode="auto">
          <a:xfrm>
            <a:off x="3494088" y="4562475"/>
            <a:ext cx="1828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buSzTx/>
            </a:pPr>
            <a:r>
              <a:rPr lang="en-US" altLang="en-US" sz="1400" dirty="0" smtClean="0">
                <a:solidFill>
                  <a:srgbClr val="000000"/>
                </a:solidFill>
              </a:rPr>
              <a:t>1 of 30 baby boomers</a:t>
            </a:r>
          </a:p>
          <a:p>
            <a:pPr eaLnBrk="1" fontAlgn="base" hangingPunct="1">
              <a:spcBef>
                <a:spcPct val="0"/>
              </a:spcBef>
              <a:spcAft>
                <a:spcPct val="0"/>
              </a:spcAft>
              <a:buSzTx/>
            </a:pPr>
            <a:r>
              <a:rPr lang="en-US" altLang="en-US" sz="1400" dirty="0" smtClean="0">
                <a:solidFill>
                  <a:srgbClr val="000000"/>
                </a:solidFill>
              </a:rPr>
              <a:t>1 of 23 men baby boomers</a:t>
            </a:r>
          </a:p>
          <a:p>
            <a:pPr eaLnBrk="1" fontAlgn="base" hangingPunct="1">
              <a:spcBef>
                <a:spcPct val="0"/>
              </a:spcBef>
              <a:spcAft>
                <a:spcPct val="0"/>
              </a:spcAft>
              <a:buSzTx/>
            </a:pPr>
            <a:r>
              <a:rPr lang="en-US" altLang="en-US" sz="1400" dirty="0" smtClean="0">
                <a:solidFill>
                  <a:srgbClr val="000000"/>
                </a:solidFill>
              </a:rPr>
              <a:t>1 of 12 African American men baby boomers</a:t>
            </a:r>
          </a:p>
        </p:txBody>
      </p:sp>
      <p:sp>
        <p:nvSpPr>
          <p:cNvPr id="96275" name="TextBox 23"/>
          <p:cNvSpPr txBox="1">
            <a:spLocks noChangeArrowheads="1"/>
          </p:cNvSpPr>
          <p:nvPr/>
        </p:nvSpPr>
        <p:spPr bwMode="auto">
          <a:xfrm>
            <a:off x="5334000" y="4562481"/>
            <a:ext cx="13716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400" smtClean="0">
                <a:solidFill>
                  <a:srgbClr val="000000"/>
                </a:solidFill>
              </a:rPr>
              <a:t>15%-30% of HCV antibody patients will spontaneously clear</a:t>
            </a:r>
          </a:p>
        </p:txBody>
      </p:sp>
      <p:sp>
        <p:nvSpPr>
          <p:cNvPr id="96276" name="TextBox 24"/>
          <p:cNvSpPr txBox="1">
            <a:spLocks noChangeArrowheads="1"/>
          </p:cNvSpPr>
          <p:nvPr/>
        </p:nvSpPr>
        <p:spPr bwMode="auto">
          <a:xfrm>
            <a:off x="6975475" y="4562475"/>
            <a:ext cx="14605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400" smtClean="0">
                <a:solidFill>
                  <a:srgbClr val="000000"/>
                </a:solidFill>
              </a:rPr>
              <a:t>Up to 25% of baby boomers may have</a:t>
            </a:r>
          </a:p>
          <a:p>
            <a:pPr algn="ctr" eaLnBrk="1" fontAlgn="base" hangingPunct="1">
              <a:spcBef>
                <a:spcPct val="0"/>
              </a:spcBef>
              <a:spcAft>
                <a:spcPct val="0"/>
              </a:spcAft>
              <a:buSzTx/>
              <a:buFontTx/>
              <a:buNone/>
            </a:pPr>
            <a:r>
              <a:rPr lang="en-US" altLang="en-US" sz="1400" smtClean="0">
                <a:solidFill>
                  <a:srgbClr val="000000"/>
                </a:solidFill>
              </a:rPr>
              <a:t>cirrhosis</a:t>
            </a:r>
          </a:p>
          <a:p>
            <a:pPr algn="ctr" eaLnBrk="1" fontAlgn="base" hangingPunct="1">
              <a:spcBef>
                <a:spcPct val="0"/>
              </a:spcBef>
              <a:spcAft>
                <a:spcPct val="0"/>
              </a:spcAft>
              <a:buSzTx/>
              <a:buFontTx/>
              <a:buNone/>
            </a:pPr>
            <a:r>
              <a:rPr lang="en-US" altLang="en-US" sz="1400" smtClean="0">
                <a:solidFill>
                  <a:srgbClr val="000000"/>
                </a:solidFill>
              </a:rPr>
              <a:t>75% of cirrhotic patients are men</a:t>
            </a:r>
          </a:p>
        </p:txBody>
      </p:sp>
      <p:cxnSp>
        <p:nvCxnSpPr>
          <p:cNvPr id="96277" name="Straight Arrow Connector 50175"/>
          <p:cNvCxnSpPr>
            <a:cxnSpLocks noChangeShapeType="1"/>
          </p:cNvCxnSpPr>
          <p:nvPr/>
        </p:nvCxnSpPr>
        <p:spPr bwMode="auto">
          <a:xfrm>
            <a:off x="3452820" y="2962275"/>
            <a:ext cx="314325" cy="0"/>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78" name="Straight Arrow Connector 36"/>
          <p:cNvCxnSpPr>
            <a:cxnSpLocks noChangeShapeType="1"/>
          </p:cNvCxnSpPr>
          <p:nvPr/>
        </p:nvCxnSpPr>
        <p:spPr bwMode="auto">
          <a:xfrm>
            <a:off x="5021275" y="2974975"/>
            <a:ext cx="312737" cy="0"/>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79" name="Straight Arrow Connector 37"/>
          <p:cNvCxnSpPr>
            <a:cxnSpLocks noChangeShapeType="1"/>
          </p:cNvCxnSpPr>
          <p:nvPr/>
        </p:nvCxnSpPr>
        <p:spPr bwMode="auto">
          <a:xfrm>
            <a:off x="1703400" y="2974975"/>
            <a:ext cx="407987" cy="0"/>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80" name="Straight Arrow Connector 39"/>
          <p:cNvCxnSpPr>
            <a:cxnSpLocks noChangeShapeType="1"/>
            <a:endCxn id="30" idx="1"/>
          </p:cNvCxnSpPr>
          <p:nvPr/>
        </p:nvCxnSpPr>
        <p:spPr bwMode="auto">
          <a:xfrm flipV="1">
            <a:off x="6621472" y="2649538"/>
            <a:ext cx="312737" cy="93662"/>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81" name="Straight Arrow Connector 41"/>
          <p:cNvCxnSpPr>
            <a:cxnSpLocks noChangeShapeType="1"/>
          </p:cNvCxnSpPr>
          <p:nvPr/>
        </p:nvCxnSpPr>
        <p:spPr bwMode="auto">
          <a:xfrm>
            <a:off x="6621472" y="3127382"/>
            <a:ext cx="312737" cy="244475"/>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82" name="Straight Arrow Connector 43"/>
          <p:cNvCxnSpPr>
            <a:cxnSpLocks noChangeShapeType="1"/>
          </p:cNvCxnSpPr>
          <p:nvPr/>
        </p:nvCxnSpPr>
        <p:spPr bwMode="auto">
          <a:xfrm>
            <a:off x="995363" y="3597281"/>
            <a:ext cx="0" cy="623888"/>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83" name="Straight Arrow Connector 45"/>
          <p:cNvCxnSpPr>
            <a:cxnSpLocks noChangeShapeType="1"/>
          </p:cNvCxnSpPr>
          <p:nvPr/>
        </p:nvCxnSpPr>
        <p:spPr bwMode="auto">
          <a:xfrm>
            <a:off x="2808288" y="3597281"/>
            <a:ext cx="0" cy="623888"/>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84" name="Straight Arrow Connector 46"/>
          <p:cNvCxnSpPr>
            <a:cxnSpLocks noChangeShapeType="1"/>
          </p:cNvCxnSpPr>
          <p:nvPr/>
        </p:nvCxnSpPr>
        <p:spPr bwMode="auto">
          <a:xfrm>
            <a:off x="4367213" y="3773488"/>
            <a:ext cx="0" cy="623888"/>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85" name="Straight Arrow Connector 47"/>
          <p:cNvCxnSpPr>
            <a:cxnSpLocks noChangeShapeType="1"/>
          </p:cNvCxnSpPr>
          <p:nvPr/>
        </p:nvCxnSpPr>
        <p:spPr bwMode="auto">
          <a:xfrm>
            <a:off x="5967413" y="3649663"/>
            <a:ext cx="0" cy="623888"/>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96286" name="Straight Arrow Connector 48"/>
          <p:cNvCxnSpPr>
            <a:cxnSpLocks noChangeShapeType="1"/>
          </p:cNvCxnSpPr>
          <p:nvPr/>
        </p:nvCxnSpPr>
        <p:spPr bwMode="auto">
          <a:xfrm>
            <a:off x="7723188" y="4289425"/>
            <a:ext cx="0" cy="312738"/>
          </a:xfrm>
          <a:prstGeom prst="straightConnector1">
            <a:avLst/>
          </a:prstGeom>
          <a:noFill/>
          <a:ln w="1905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96287" name="TextBox 1"/>
          <p:cNvSpPr txBox="1">
            <a:spLocks noChangeArrowheads="1"/>
          </p:cNvSpPr>
          <p:nvPr/>
        </p:nvSpPr>
        <p:spPr bwMode="auto">
          <a:xfrm>
            <a:off x="193675" y="6446844"/>
            <a:ext cx="3074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buSzTx/>
              <a:buFontTx/>
              <a:buNone/>
            </a:pPr>
            <a:r>
              <a:rPr lang="en-US" altLang="en-US" sz="1400" smtClean="0">
                <a:solidFill>
                  <a:srgbClr val="000000"/>
                </a:solidFill>
              </a:rPr>
              <a:t>Davis, Gastro 2010; 138: 513 </a:t>
            </a:r>
          </a:p>
        </p:txBody>
      </p:sp>
      <p:sp>
        <p:nvSpPr>
          <p:cNvPr id="2" name="Slide Number Placeholder 1"/>
          <p:cNvSpPr>
            <a:spLocks noGrp="1"/>
          </p:cNvSpPr>
          <p:nvPr>
            <p:ph type="sldNum" sz="quarter" idx="10"/>
          </p:nvPr>
        </p:nvSpPr>
        <p:spPr/>
        <p:txBody>
          <a:bodyPr/>
          <a:lstStyle/>
          <a:p>
            <a:pPr>
              <a:defRPr/>
            </a:pPr>
            <a:fld id="{CD1EAEAC-680F-4C6B-AD5E-36F9DFBEED7F}" type="slidenum">
              <a:rPr lang="en-US" smtClean="0">
                <a:solidFill>
                  <a:srgbClr val="FFFFFF"/>
                </a:solidFill>
              </a:rPr>
              <a:pPr>
                <a:defRPr/>
              </a:pPr>
              <a:t>21</a:t>
            </a:fld>
            <a:endParaRPr lang="en-US">
              <a:solidFill>
                <a:srgbClr val="FFFFFF"/>
              </a:solidFill>
            </a:endParaRPr>
          </a:p>
        </p:txBody>
      </p:sp>
    </p:spTree>
    <p:extLst>
      <p:ext uri="{BB962C8B-B14F-4D97-AF65-F5344CB8AC3E}">
        <p14:creationId xmlns:p14="http://schemas.microsoft.com/office/powerpoint/2010/main" val="401017556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455613" y="346076"/>
            <a:ext cx="8464550" cy="850900"/>
          </a:xfrm>
        </p:spPr>
        <p:txBody>
          <a:bodyPr/>
          <a:lstStyle/>
          <a:p>
            <a:pPr eaLnBrk="1" hangingPunct="1"/>
            <a:r>
              <a:rPr lang="en-US" sz="2800" dirty="0" smtClean="0">
                <a:solidFill>
                  <a:srgbClr val="0C0476"/>
                </a:solidFill>
              </a:rPr>
              <a:t>Screening of Baby Boomers May Prevent &gt;120,000 Deaths Due to HCV Infection</a:t>
            </a:r>
          </a:p>
        </p:txBody>
      </p:sp>
      <p:sp>
        <p:nvSpPr>
          <p:cNvPr id="31747" name="Rectangle 65"/>
          <p:cNvSpPr>
            <a:spLocks noGrp="1" noChangeArrowheads="1"/>
          </p:cNvSpPr>
          <p:nvPr>
            <p:ph idx="1"/>
          </p:nvPr>
        </p:nvSpPr>
        <p:spPr>
          <a:xfrm>
            <a:off x="682625" y="5013332"/>
            <a:ext cx="7993063" cy="1025525"/>
          </a:xfrm>
        </p:spPr>
        <p:txBody>
          <a:bodyPr rtlCol="0">
            <a:normAutofit lnSpcReduction="10000"/>
          </a:bodyPr>
          <a:lstStyle/>
          <a:p>
            <a:pPr marL="150813" lvl="1" indent="-150813" eaLnBrk="1" fontAlgn="auto" hangingPunct="1">
              <a:lnSpc>
                <a:spcPct val="95000"/>
              </a:lnSpc>
              <a:spcBef>
                <a:spcPts val="400"/>
              </a:spcBef>
              <a:spcAft>
                <a:spcPts val="0"/>
              </a:spcAft>
              <a:buFont typeface="Arial Black" pitchFamily="34" charset="0"/>
              <a:buChar char="›"/>
              <a:defRPr/>
            </a:pPr>
            <a:r>
              <a:rPr lang="en-US" sz="1600" dirty="0" smtClean="0"/>
              <a:t>Birth-cohort screening in primary care would identify 86% of all undiagnosed cases in the birth cohort, compared with 21% under risk based screening</a:t>
            </a:r>
            <a:r>
              <a:rPr lang="en-US" sz="1600" baseline="30000" dirty="0" smtClean="0"/>
              <a:t>1</a:t>
            </a:r>
          </a:p>
          <a:p>
            <a:pPr marL="150813" lvl="1" indent="-150813" eaLnBrk="1" fontAlgn="auto" hangingPunct="1">
              <a:lnSpc>
                <a:spcPct val="95000"/>
              </a:lnSpc>
              <a:spcBef>
                <a:spcPts val="400"/>
              </a:spcBef>
              <a:spcAft>
                <a:spcPts val="0"/>
              </a:spcAft>
              <a:buFont typeface="Arial Black" pitchFamily="34" charset="0"/>
              <a:buChar char="›"/>
              <a:defRPr/>
            </a:pPr>
            <a:r>
              <a:rPr lang="en-US" sz="1600" dirty="0" smtClean="0"/>
              <a:t>Cost effectiveness of HCV screening is comparable to cervical cancer or cholesterol screening (cost/QALY gained with protease </a:t>
            </a:r>
            <a:r>
              <a:rPr lang="en-US" sz="1600" dirty="0" err="1" smtClean="0"/>
              <a:t>inhibitor+IFN+RBV</a:t>
            </a:r>
            <a:r>
              <a:rPr lang="en-US" sz="1600" dirty="0" smtClean="0"/>
              <a:t> = $35,700) </a:t>
            </a:r>
            <a:endParaRPr lang="en-US" sz="1600" baseline="30000" dirty="0" smtClean="0"/>
          </a:p>
        </p:txBody>
      </p:sp>
      <p:sp>
        <p:nvSpPr>
          <p:cNvPr id="50180" name="Text Box 3"/>
          <p:cNvSpPr txBox="1">
            <a:spLocks noChangeArrowheads="1"/>
          </p:cNvSpPr>
          <p:nvPr/>
        </p:nvSpPr>
        <p:spPr bwMode="auto">
          <a:xfrm>
            <a:off x="392113" y="6129052"/>
            <a:ext cx="744061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fontAlgn="base">
              <a:lnSpc>
                <a:spcPct val="90000"/>
              </a:lnSpc>
              <a:spcBef>
                <a:spcPts val="600"/>
              </a:spcBef>
              <a:spcAft>
                <a:spcPct val="0"/>
              </a:spcAft>
            </a:pPr>
            <a:r>
              <a:rPr lang="en-US" sz="800" smtClean="0">
                <a:solidFill>
                  <a:srgbClr val="333333"/>
                </a:solidFill>
                <a:latin typeface="Arial Narrow" pitchFamily="34" charset="0"/>
                <a:ea typeface="MS PGothic" pitchFamily="34" charset="-128"/>
                <a:cs typeface="Arial" pitchFamily="34" charset="0"/>
              </a:rPr>
              <a:t>Markov chain Monte Carol simulation model of prevalence of hepatitis C antibody  stratified by age, sex, race/ethnicity, history of injection drug use, and natural history of chronic hepatitis C.</a:t>
            </a:r>
            <a:br>
              <a:rPr lang="en-US" sz="800" smtClean="0">
                <a:solidFill>
                  <a:srgbClr val="333333"/>
                </a:solidFill>
                <a:latin typeface="Arial Narrow" pitchFamily="34" charset="0"/>
                <a:ea typeface="MS PGothic" pitchFamily="34" charset="-128"/>
                <a:cs typeface="Arial" pitchFamily="34" charset="0"/>
              </a:rPr>
            </a:br>
            <a:r>
              <a:rPr lang="en-US" sz="800" smtClean="0">
                <a:solidFill>
                  <a:srgbClr val="333333"/>
                </a:solidFill>
                <a:latin typeface="Arial Narrow" pitchFamily="34" charset="0"/>
                <a:ea typeface="MS PGothic" pitchFamily="34" charset="-128"/>
                <a:cs typeface="Arial" pitchFamily="34" charset="0"/>
              </a:rPr>
              <a:t>*With pegylated interferon and ribavirin plus DAA treatment.</a:t>
            </a:r>
            <a:br>
              <a:rPr lang="en-US" sz="800" smtClean="0">
                <a:solidFill>
                  <a:srgbClr val="333333"/>
                </a:solidFill>
                <a:latin typeface="Arial Narrow" pitchFamily="34" charset="0"/>
                <a:ea typeface="MS PGothic" pitchFamily="34" charset="-128"/>
                <a:cs typeface="Arial" pitchFamily="34" charset="0"/>
              </a:rPr>
            </a:br>
            <a:r>
              <a:rPr lang="en-US" sz="800" baseline="30000" smtClean="0">
                <a:solidFill>
                  <a:srgbClr val="333333"/>
                </a:solidFill>
                <a:latin typeface="Arial Narrow" pitchFamily="34" charset="0"/>
                <a:ea typeface="MS PGothic" pitchFamily="34" charset="-128"/>
                <a:cs typeface="Arial" pitchFamily="34" charset="0"/>
              </a:rPr>
              <a:t>†</a:t>
            </a:r>
            <a:r>
              <a:rPr lang="en-US" sz="800" smtClean="0">
                <a:solidFill>
                  <a:srgbClr val="333333"/>
                </a:solidFill>
                <a:latin typeface="Arial Narrow" pitchFamily="34" charset="0"/>
                <a:ea typeface="MS PGothic" pitchFamily="34" charset="-128"/>
                <a:cs typeface="Arial" pitchFamily="34" charset="0"/>
              </a:rPr>
              <a:t>Deaths due to decompensated cirrhosis or hepatocellular carcinoma within 1945-1965 birth cohort.  470,000 deaths under birth cohort screening vs 592,000 deaths under risk-based screening</a:t>
            </a:r>
            <a:br>
              <a:rPr lang="en-US" sz="800" smtClean="0">
                <a:solidFill>
                  <a:srgbClr val="333333"/>
                </a:solidFill>
                <a:latin typeface="Arial Narrow" pitchFamily="34" charset="0"/>
                <a:ea typeface="MS PGothic" pitchFamily="34" charset="-128"/>
                <a:cs typeface="Arial" pitchFamily="34" charset="0"/>
              </a:rPr>
            </a:br>
            <a:r>
              <a:rPr lang="en-US" sz="800" smtClean="0">
                <a:solidFill>
                  <a:srgbClr val="333333"/>
                </a:solidFill>
                <a:latin typeface="Arial Narrow" pitchFamily="34" charset="0"/>
                <a:ea typeface="MS PGothic" pitchFamily="34" charset="-128"/>
                <a:cs typeface="Arial" pitchFamily="34" charset="0"/>
              </a:rPr>
              <a:t>1. Rein D et al</a:t>
            </a:r>
            <a:r>
              <a:rPr lang="en-US" sz="800" i="1" smtClean="0">
                <a:solidFill>
                  <a:srgbClr val="333333"/>
                </a:solidFill>
                <a:latin typeface="Arial Narrow" pitchFamily="34" charset="0"/>
                <a:ea typeface="MS PGothic" pitchFamily="34" charset="-128"/>
                <a:cs typeface="Arial" pitchFamily="34" charset="0"/>
              </a:rPr>
              <a:t>. Ann Intern Med. </a:t>
            </a:r>
            <a:r>
              <a:rPr lang="en-US" sz="800" smtClean="0">
                <a:solidFill>
                  <a:srgbClr val="333333"/>
                </a:solidFill>
                <a:latin typeface="Arial Narrow" pitchFamily="34" charset="0"/>
                <a:ea typeface="MS PGothic" pitchFamily="34" charset="-128"/>
                <a:cs typeface="Arial" pitchFamily="34" charset="0"/>
              </a:rPr>
              <a:t>2012;156(4):263-270; 2. McGarry LJ et al. </a:t>
            </a:r>
            <a:r>
              <a:rPr lang="en-US" sz="800" i="1" smtClean="0">
                <a:solidFill>
                  <a:srgbClr val="333333"/>
                </a:solidFill>
                <a:latin typeface="Arial Narrow" pitchFamily="34" charset="0"/>
                <a:ea typeface="MS PGothic" pitchFamily="34" charset="-128"/>
                <a:cs typeface="Arial" pitchFamily="34" charset="0"/>
              </a:rPr>
              <a:t>Hepatology. </a:t>
            </a:r>
            <a:r>
              <a:rPr lang="en-US" sz="800" smtClean="0">
                <a:solidFill>
                  <a:srgbClr val="333333"/>
                </a:solidFill>
                <a:latin typeface="Arial Narrow" pitchFamily="34" charset="0"/>
                <a:ea typeface="MS PGothic" pitchFamily="34" charset="-128"/>
                <a:cs typeface="Arial" pitchFamily="34" charset="0"/>
              </a:rPr>
              <a:t>2012;55(5):1344-1355. </a:t>
            </a:r>
          </a:p>
        </p:txBody>
      </p:sp>
      <p:graphicFrame>
        <p:nvGraphicFramePr>
          <p:cNvPr id="2" name="Diagram 1"/>
          <p:cNvGraphicFramePr/>
          <p:nvPr/>
        </p:nvGraphicFramePr>
        <p:xfrm>
          <a:off x="1628775" y="1508006"/>
          <a:ext cx="5844548" cy="3275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22</a:t>
            </a:fld>
            <a:endParaRPr lang="en-US">
              <a:solidFill>
                <a:srgbClr val="FFFFFF"/>
              </a:solidFill>
            </a:endParaRPr>
          </a:p>
        </p:txBody>
      </p:sp>
    </p:spTree>
    <p:extLst>
      <p:ext uri="{BB962C8B-B14F-4D97-AF65-F5344CB8AC3E}">
        <p14:creationId xmlns:p14="http://schemas.microsoft.com/office/powerpoint/2010/main" val="361232049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rrowheads="1"/>
          </p:cNvPicPr>
          <p:nvPr/>
        </p:nvPicPr>
        <p:blipFill>
          <a:blip r:embed="rId2">
            <a:extLst>
              <a:ext uri="{28A0092B-C50C-407E-A947-70E740481C1C}">
                <a14:useLocalDpi xmlns:a14="http://schemas.microsoft.com/office/drawing/2010/main" val="0"/>
              </a:ext>
            </a:extLst>
          </a:blip>
          <a:srcRect t="15550"/>
          <a:stretch>
            <a:fillRect/>
          </a:stretch>
        </p:blipFill>
        <p:spPr bwMode="auto">
          <a:xfrm>
            <a:off x="-209550" y="914400"/>
            <a:ext cx="95265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p:cNvSpPr>
          <p:nvPr/>
        </p:nvSpPr>
        <p:spPr bwMode="auto">
          <a:xfrm>
            <a:off x="228600" y="5"/>
            <a:ext cx="8470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fontAlgn="base">
              <a:spcBef>
                <a:spcPts val="1600"/>
              </a:spcBef>
              <a:spcAft>
                <a:spcPct val="0"/>
              </a:spcAft>
            </a:pPr>
            <a:r>
              <a:rPr lang="en-US" sz="2800" smtClean="0">
                <a:solidFill>
                  <a:srgbClr val="000099"/>
                </a:solidFill>
                <a:cs typeface="Arial" pitchFamily="34" charset="0"/>
                <a:sym typeface="Arial" pitchFamily="34" charset="0"/>
              </a:rPr>
              <a:t>Projected Numbers of Decompensated Cirrhosis and Cases of HCC to Rise Through 2020</a:t>
            </a:r>
          </a:p>
        </p:txBody>
      </p:sp>
      <p:sp>
        <p:nvSpPr>
          <p:cNvPr id="3" name="Slide Number Placeholder 2"/>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23</a:t>
            </a:fld>
            <a:endParaRPr lang="en-US">
              <a:solidFill>
                <a:srgbClr val="FFFFFF"/>
              </a:solidFill>
            </a:endParaRPr>
          </a:p>
        </p:txBody>
      </p:sp>
    </p:spTree>
    <p:extLst>
      <p:ext uri="{BB962C8B-B14F-4D97-AF65-F5344CB8AC3E}">
        <p14:creationId xmlns:p14="http://schemas.microsoft.com/office/powerpoint/2010/main" val="16784645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152400"/>
            <a:ext cx="9144000" cy="1600200"/>
          </a:xfrm>
        </p:spPr>
        <p:txBody>
          <a:bodyPr/>
          <a:lstStyle/>
          <a:p>
            <a:r>
              <a:rPr lang="en-US" altLang="en-US" smtClean="0">
                <a:sym typeface="Helvetica" pitchFamily="34" charset="0"/>
              </a:rPr>
              <a:t>Deaths Due to HCV Infections Now Exceed</a:t>
            </a:r>
            <a:br>
              <a:rPr lang="en-US" altLang="en-US" smtClean="0">
                <a:sym typeface="Helvetica" pitchFamily="34" charset="0"/>
              </a:rPr>
            </a:br>
            <a:r>
              <a:rPr lang="en-US" altLang="en-US" smtClean="0">
                <a:sym typeface="Helvetica" pitchFamily="34" charset="0"/>
              </a:rPr>
              <a:t>Those Due to HIV Infection</a:t>
            </a:r>
          </a:p>
        </p:txBody>
      </p:sp>
      <p:pic>
        <p:nvPicPr>
          <p:cNvPr id="86019" name="Picture 4" descr="Cover"/>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57200" y="1600206"/>
            <a:ext cx="7772400" cy="4875213"/>
          </a:xfrm>
        </p:spPr>
      </p:pic>
      <p:sp>
        <p:nvSpPr>
          <p:cNvPr id="86020" name="Text Box 5"/>
          <p:cNvSpPr txBox="1">
            <a:spLocks/>
          </p:cNvSpPr>
          <p:nvPr/>
        </p:nvSpPr>
        <p:spPr bwMode="auto">
          <a:xfrm>
            <a:off x="7938" y="6400808"/>
            <a:ext cx="6773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fontAlgn="base" hangingPunct="1">
              <a:spcBef>
                <a:spcPct val="50000"/>
              </a:spcBef>
              <a:spcAft>
                <a:spcPct val="0"/>
              </a:spcAft>
              <a:buSzTx/>
              <a:buFontTx/>
              <a:buNone/>
            </a:pPr>
            <a:r>
              <a:rPr lang="en-US" altLang="en-US" sz="1200" smtClean="0">
                <a:solidFill>
                  <a:srgbClr val="000000"/>
                </a:solidFill>
              </a:rPr>
              <a:t>Ly KN et al. Ann Intern Med. 21 February 2012;156(4):271-278; Mahajan, IDSA 2013 </a:t>
            </a:r>
            <a:r>
              <a:rPr lang="en-US" altLang="en-US" sz="2400" smtClean="0">
                <a:solidFill>
                  <a:srgbClr val="FFFFFF"/>
                </a:solidFill>
              </a:rPr>
              <a:t> </a:t>
            </a:r>
          </a:p>
        </p:txBody>
      </p:sp>
      <p:sp>
        <p:nvSpPr>
          <p:cNvPr id="86021" name="TextBox 1"/>
          <p:cNvSpPr txBox="1">
            <a:spLocks noChangeArrowheads="1"/>
          </p:cNvSpPr>
          <p:nvPr/>
        </p:nvSpPr>
        <p:spPr bwMode="auto">
          <a:xfrm>
            <a:off x="8001000" y="2884488"/>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buSzTx/>
              <a:buFontTx/>
              <a:buNone/>
            </a:pPr>
            <a:r>
              <a:rPr lang="en-US" altLang="en-US" sz="1800" smtClean="0">
                <a:solidFill>
                  <a:srgbClr val="000000"/>
                </a:solidFill>
              </a:rPr>
              <a:t>15,106</a:t>
            </a:r>
          </a:p>
        </p:txBody>
      </p:sp>
      <p:sp>
        <p:nvSpPr>
          <p:cNvPr id="86022" name="TextBox 2"/>
          <p:cNvSpPr txBox="1">
            <a:spLocks noChangeArrowheads="1"/>
          </p:cNvSpPr>
          <p:nvPr/>
        </p:nvSpPr>
        <p:spPr bwMode="auto">
          <a:xfrm>
            <a:off x="7989888" y="3287714"/>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buSzTx/>
              <a:buFontTx/>
              <a:buNone/>
            </a:pPr>
            <a:r>
              <a:rPr lang="en-US" altLang="en-US" sz="1800" smtClean="0">
                <a:solidFill>
                  <a:srgbClr val="000000"/>
                </a:solidFill>
              </a:rPr>
              <a:t>12,734</a:t>
            </a:r>
          </a:p>
        </p:txBody>
      </p:sp>
      <p:sp>
        <p:nvSpPr>
          <p:cNvPr id="86023" name="TextBox 1"/>
          <p:cNvSpPr txBox="1">
            <a:spLocks noChangeArrowheads="1"/>
          </p:cNvSpPr>
          <p:nvPr/>
        </p:nvSpPr>
        <p:spPr bwMode="auto">
          <a:xfrm>
            <a:off x="6400800" y="4114806"/>
            <a:ext cx="2438400" cy="132343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700"/>
              </a:spcBef>
              <a:buSzPct val="100000"/>
              <a:buFont typeface="Arial" pitchFamily="34" charset="0"/>
              <a:buChar char="•"/>
              <a:defRPr sz="2800">
                <a:solidFill>
                  <a:schemeClr val="bg2"/>
                </a:solidFill>
                <a:latin typeface="Arial" pitchFamily="34" charset="0"/>
                <a:ea typeface="ヒラギノ角ゴ ProN W3"/>
                <a:cs typeface="ヒラギノ角ゴ ProN W3"/>
                <a:sym typeface="Arial" pitchFamily="34" charset="0"/>
              </a:defRPr>
            </a:lvl1pPr>
            <a:lvl2pPr marL="742950" indent="-285750" eaLnBrk="0" hangingPunct="0">
              <a:spcBef>
                <a:spcPts val="600"/>
              </a:spcBef>
              <a:buSzPct val="100000"/>
              <a:buFont typeface="Arial" pitchFamily="34" charset="0"/>
              <a:buChar char="–"/>
              <a:defRPr sz="2400">
                <a:solidFill>
                  <a:schemeClr val="bg2"/>
                </a:solidFill>
                <a:latin typeface="Arial" pitchFamily="34" charset="0"/>
                <a:ea typeface="ヒラギノ角ゴ ProN W3"/>
                <a:cs typeface="ヒラギノ角ゴ ProN W3"/>
                <a:sym typeface="Arial" pitchFamily="34" charset="0"/>
              </a:defRPr>
            </a:lvl2pPr>
            <a:lvl3pPr marL="1143000" indent="-228600" eaLnBrk="0" hangingPunct="0">
              <a:spcBef>
                <a:spcPts val="600"/>
              </a:spcBef>
              <a:buSzPct val="100000"/>
              <a:buFont typeface="Arial" pitchFamily="34" charset="0"/>
              <a:buChar char="•"/>
              <a:defRPr sz="2400">
                <a:solidFill>
                  <a:schemeClr val="tx1"/>
                </a:solidFill>
                <a:latin typeface="Arial" pitchFamily="34" charset="0"/>
                <a:ea typeface="ヒラギノ角ゴ ProN W3"/>
                <a:cs typeface="ヒラギノ角ゴ ProN W3"/>
                <a:sym typeface="Arial" pitchFamily="34" charset="0"/>
              </a:defRPr>
            </a:lvl3pPr>
            <a:lvl4pPr marL="16002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4pPr>
            <a:lvl5pPr marL="2057400" indent="-228600" eaLnBrk="0" hangingPunct="0">
              <a:spcBef>
                <a:spcPts val="500"/>
              </a:spcBef>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5pPr>
            <a:lvl6pPr marL="25146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6pPr>
            <a:lvl7pPr marL="29718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7pPr>
            <a:lvl8pPr marL="34290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8pPr>
            <a:lvl9pPr marL="3886200" indent="-228600" eaLnBrk="0" fontAlgn="base" hangingPunct="0">
              <a:spcBef>
                <a:spcPts val="500"/>
              </a:spcBef>
              <a:spcAft>
                <a:spcPct val="0"/>
              </a:spcAft>
              <a:buSzPct val="100000"/>
              <a:buFont typeface="Arial" pitchFamily="34" charset="0"/>
              <a:buChar char="»"/>
              <a:defRPr sz="2000">
                <a:solidFill>
                  <a:schemeClr val="tx1"/>
                </a:solidFill>
                <a:latin typeface="Arial" pitchFamily="34" charset="0"/>
                <a:ea typeface="ヒラギノ角ゴ ProN W3"/>
                <a:cs typeface="ヒラギノ角ゴ ProN W3"/>
                <a:sym typeface="Arial" pitchFamily="34" charset="0"/>
              </a:defRPr>
            </a:lvl9pPr>
          </a:lstStyle>
          <a:p>
            <a:pPr algn="ctr" eaLnBrk="1" fontAlgn="base" hangingPunct="1">
              <a:spcBef>
                <a:spcPct val="0"/>
              </a:spcBef>
              <a:spcAft>
                <a:spcPct val="0"/>
              </a:spcAft>
              <a:buSzTx/>
              <a:buFontTx/>
              <a:buNone/>
            </a:pPr>
            <a:r>
              <a:rPr lang="en-US" altLang="en-US" sz="1600" smtClean="0">
                <a:solidFill>
                  <a:srgbClr val="000000"/>
                </a:solidFill>
              </a:rPr>
              <a:t>Number of HCV-related deaths may be over 60,000 because of under-reporting on death certificates</a:t>
            </a:r>
          </a:p>
        </p:txBody>
      </p:sp>
      <p:sp>
        <p:nvSpPr>
          <p:cNvPr id="3" name="Slide Number Placeholder 2"/>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24</a:t>
            </a:fld>
            <a:endParaRPr lang="en-US">
              <a:solidFill>
                <a:srgbClr val="FFFFFF"/>
              </a:solidFill>
            </a:endParaRPr>
          </a:p>
        </p:txBody>
      </p:sp>
    </p:spTree>
    <p:extLst>
      <p:ext uri="{BB962C8B-B14F-4D97-AF65-F5344CB8AC3E}">
        <p14:creationId xmlns:p14="http://schemas.microsoft.com/office/powerpoint/2010/main" val="372844738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best way to reduce the likelihood that someone will develop severe complications of hepatitis C is to cure the infection</a:t>
            </a:r>
            <a:endParaRPr lang="en-US" dirty="0"/>
          </a:p>
        </p:txBody>
      </p:sp>
      <p:sp>
        <p:nvSpPr>
          <p:cNvPr id="2" name="Slide Number Placeholder 1"/>
          <p:cNvSpPr>
            <a:spLocks noGrp="1"/>
          </p:cNvSpPr>
          <p:nvPr>
            <p:ph type="sldNum" sz="quarter" idx="10"/>
          </p:nvPr>
        </p:nvSpPr>
        <p:spPr/>
        <p:txBody>
          <a:bodyPr/>
          <a:lstStyle/>
          <a:p>
            <a:pPr>
              <a:defRPr/>
            </a:pPr>
            <a:fld id="{5C146E95-8B84-44D8-9EE4-75779C9DF42E}" type="slidenum">
              <a:rPr lang="en-US" smtClean="0">
                <a:solidFill>
                  <a:srgbClr val="FFFFFF"/>
                </a:solidFill>
              </a:rPr>
              <a:pPr>
                <a:defRPr/>
              </a:pPr>
              <a:t>25</a:t>
            </a:fld>
            <a:endParaRPr lang="en-US">
              <a:solidFill>
                <a:srgbClr val="FFFFFF"/>
              </a:solidFill>
            </a:endParaRPr>
          </a:p>
        </p:txBody>
      </p:sp>
    </p:spTree>
    <p:extLst>
      <p:ext uri="{BB962C8B-B14F-4D97-AF65-F5344CB8AC3E}">
        <p14:creationId xmlns:p14="http://schemas.microsoft.com/office/powerpoint/2010/main" val="365503457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Oval 1"/>
          <p:cNvSpPr>
            <a:spLocks noChangeArrowheads="1"/>
          </p:cNvSpPr>
          <p:nvPr/>
        </p:nvSpPr>
        <p:spPr bwMode="auto">
          <a:xfrm>
            <a:off x="2090739" y="2617789"/>
            <a:ext cx="1736725" cy="1076325"/>
          </a:xfrm>
          <a:prstGeom prst="ellipse">
            <a:avLst/>
          </a:prstGeom>
          <a:solidFill>
            <a:schemeClr val="accent1"/>
          </a:solidFill>
          <a:ln w="9525">
            <a:solidFill>
              <a:schemeClr val="bg2"/>
            </a:solidFill>
            <a:round/>
            <a:headEnd/>
            <a:tailEnd/>
          </a:ln>
        </p:spPr>
        <p:txBody>
          <a:bodyPr lIns="90000" tIns="46800" rIns="90000" bIns="4680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a:solidFill>
                  <a:srgbClr val="FFFFFF"/>
                </a:solidFill>
              </a:rPr>
              <a:t>100%</a:t>
            </a:r>
          </a:p>
        </p:txBody>
      </p:sp>
      <p:sp>
        <p:nvSpPr>
          <p:cNvPr id="6147" name="Oval 3"/>
          <p:cNvSpPr>
            <a:spLocks noChangeArrowheads="1"/>
          </p:cNvSpPr>
          <p:nvPr/>
        </p:nvSpPr>
        <p:spPr bwMode="auto">
          <a:xfrm>
            <a:off x="2422525" y="3949700"/>
            <a:ext cx="1068388" cy="649288"/>
          </a:xfrm>
          <a:prstGeom prst="ellipse">
            <a:avLst/>
          </a:prstGeom>
          <a:solidFill>
            <a:schemeClr val="tx2">
              <a:lumMod val="60000"/>
              <a:lumOff val="40000"/>
            </a:schemeClr>
          </a:solidFill>
          <a:ln>
            <a:solidFill>
              <a:schemeClr val="tx2"/>
            </a:solidFill>
          </a:ln>
          <a:extLst/>
        </p:spPr>
        <p:txBody>
          <a:bodyPr lIns="90000" tIns="46800" rIns="90000" bIns="46800" anchor="ctr"/>
          <a:lstStyle/>
          <a:p>
            <a:pPr algn="ctr">
              <a:defRPr/>
            </a:pPr>
            <a:r>
              <a:rPr lang="de-DE" sz="2000" dirty="0">
                <a:solidFill>
                  <a:srgbClr val="FFFFFF"/>
                </a:solidFill>
                <a:cs typeface="ＭＳ Ｐゴシック" charset="0"/>
              </a:rPr>
              <a:t>20%</a:t>
            </a:r>
          </a:p>
        </p:txBody>
      </p:sp>
      <p:sp>
        <p:nvSpPr>
          <p:cNvPr id="297987" name="Oval 4"/>
          <p:cNvSpPr>
            <a:spLocks noChangeArrowheads="1"/>
          </p:cNvSpPr>
          <p:nvPr/>
        </p:nvSpPr>
        <p:spPr bwMode="auto">
          <a:xfrm>
            <a:off x="2590800" y="4965700"/>
            <a:ext cx="719138" cy="471488"/>
          </a:xfrm>
          <a:prstGeom prst="ellipse">
            <a:avLst/>
          </a:prstGeom>
          <a:solidFill>
            <a:schemeClr val="bg2"/>
          </a:solidFill>
          <a:ln w="9525">
            <a:solidFill>
              <a:srgbClr val="2A3177"/>
            </a:solidFill>
            <a:round/>
            <a:headEnd/>
            <a:tailEnd/>
          </a:ln>
        </p:spPr>
        <p:txBody>
          <a:bodyPr lIns="90000" tIns="46800" rIns="90000" bIns="4680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1200">
                <a:solidFill>
                  <a:srgbClr val="FFFFFF"/>
                </a:solidFill>
              </a:rPr>
              <a:t>10%</a:t>
            </a:r>
          </a:p>
        </p:txBody>
      </p:sp>
      <p:sp>
        <p:nvSpPr>
          <p:cNvPr id="297988" name="Textfeld 2"/>
          <p:cNvSpPr txBox="1">
            <a:spLocks noChangeArrowheads="1"/>
          </p:cNvSpPr>
          <p:nvPr/>
        </p:nvSpPr>
        <p:spPr bwMode="auto">
          <a:xfrm>
            <a:off x="334963" y="3937000"/>
            <a:ext cx="1543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de-DE" altLang="en-US" sz="1600" b="1">
                <a:solidFill>
                  <a:srgbClr val="000000"/>
                </a:solidFill>
              </a:rPr>
              <a:t>Diagnosis</a:t>
            </a:r>
          </a:p>
          <a:p>
            <a:pPr algn="r" eaLnBrk="1" hangingPunct="1"/>
            <a:r>
              <a:rPr lang="de-DE" altLang="en-US" sz="1600" b="1">
                <a:solidFill>
                  <a:srgbClr val="000000"/>
                </a:solidFill>
              </a:rPr>
              <a:t>and treatment</a:t>
            </a:r>
          </a:p>
        </p:txBody>
      </p:sp>
      <p:sp>
        <p:nvSpPr>
          <p:cNvPr id="297989" name="Textfeld 15"/>
          <p:cNvSpPr txBox="1">
            <a:spLocks noChangeArrowheads="1"/>
          </p:cNvSpPr>
          <p:nvPr/>
        </p:nvSpPr>
        <p:spPr bwMode="auto">
          <a:xfrm>
            <a:off x="1227139" y="5011739"/>
            <a:ext cx="650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de-DE" altLang="en-US" sz="1600" b="1">
                <a:solidFill>
                  <a:srgbClr val="000000"/>
                </a:solidFill>
              </a:rPr>
              <a:t>Cure</a:t>
            </a:r>
          </a:p>
        </p:txBody>
      </p:sp>
      <p:sp>
        <p:nvSpPr>
          <p:cNvPr id="297990" name="Textfeld 14"/>
          <p:cNvSpPr txBox="1">
            <a:spLocks noChangeArrowheads="1"/>
          </p:cNvSpPr>
          <p:nvPr/>
        </p:nvSpPr>
        <p:spPr bwMode="auto">
          <a:xfrm>
            <a:off x="320675" y="2863850"/>
            <a:ext cx="15573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de-DE" altLang="en-US" sz="1600" b="1">
                <a:solidFill>
                  <a:srgbClr val="000000"/>
                </a:solidFill>
              </a:rPr>
              <a:t>All HCV</a:t>
            </a:r>
          </a:p>
          <a:p>
            <a:pPr algn="r" eaLnBrk="1" hangingPunct="1"/>
            <a:r>
              <a:rPr lang="de-DE" altLang="en-US" sz="1600" b="1">
                <a:solidFill>
                  <a:srgbClr val="000000"/>
                </a:solidFill>
              </a:rPr>
              <a:t>patients</a:t>
            </a:r>
          </a:p>
        </p:txBody>
      </p:sp>
      <p:sp>
        <p:nvSpPr>
          <p:cNvPr id="297991" name="Textfeld 25"/>
          <p:cNvSpPr txBox="1">
            <a:spLocks noChangeArrowheads="1"/>
          </p:cNvSpPr>
          <p:nvPr/>
        </p:nvSpPr>
        <p:spPr bwMode="auto">
          <a:xfrm>
            <a:off x="2205039" y="2168526"/>
            <a:ext cx="1493837" cy="3143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de-DE" altLang="en-US" sz="1600"/>
              <a:t>PEG-IFN/RBV</a:t>
            </a:r>
          </a:p>
        </p:txBody>
      </p:sp>
      <p:sp>
        <p:nvSpPr>
          <p:cNvPr id="297992" name="Oval 5"/>
          <p:cNvSpPr>
            <a:spLocks noChangeArrowheads="1"/>
          </p:cNvSpPr>
          <p:nvPr/>
        </p:nvSpPr>
        <p:spPr bwMode="auto">
          <a:xfrm>
            <a:off x="4198938" y="2617789"/>
            <a:ext cx="1738312" cy="1076325"/>
          </a:xfrm>
          <a:prstGeom prst="ellipse">
            <a:avLst/>
          </a:prstGeom>
          <a:solidFill>
            <a:schemeClr val="accent1"/>
          </a:solidFill>
          <a:ln w="9525">
            <a:solidFill>
              <a:schemeClr val="bg2"/>
            </a:solidFill>
            <a:round/>
            <a:headEnd/>
            <a:tailEnd/>
          </a:ln>
        </p:spPr>
        <p:txBody>
          <a:bodyPr lIns="90000" tIns="46800" rIns="90000" bIns="4680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a:solidFill>
                  <a:srgbClr val="FFFFFF"/>
                </a:solidFill>
              </a:rPr>
              <a:t>100%</a:t>
            </a:r>
          </a:p>
        </p:txBody>
      </p:sp>
      <p:sp>
        <p:nvSpPr>
          <p:cNvPr id="6160" name="Oval 6"/>
          <p:cNvSpPr>
            <a:spLocks noChangeArrowheads="1"/>
          </p:cNvSpPr>
          <p:nvPr/>
        </p:nvSpPr>
        <p:spPr bwMode="auto">
          <a:xfrm>
            <a:off x="4552950" y="3949700"/>
            <a:ext cx="1068388" cy="649288"/>
          </a:xfrm>
          <a:prstGeom prst="ellipse">
            <a:avLst/>
          </a:prstGeom>
          <a:solidFill>
            <a:schemeClr val="tx2">
              <a:lumMod val="60000"/>
              <a:lumOff val="40000"/>
            </a:schemeClr>
          </a:solidFill>
          <a:ln>
            <a:solidFill>
              <a:schemeClr val="tx2"/>
            </a:solidFill>
          </a:ln>
          <a:extLst/>
        </p:spPr>
        <p:txBody>
          <a:bodyPr lIns="90000" tIns="46800" rIns="90000" bIns="46800" anchor="ctr"/>
          <a:lstStyle/>
          <a:p>
            <a:pPr algn="ctr">
              <a:defRPr/>
            </a:pPr>
            <a:r>
              <a:rPr lang="de-DE" sz="2000" dirty="0">
                <a:solidFill>
                  <a:srgbClr val="FFFFFF"/>
                </a:solidFill>
                <a:cs typeface="ＭＳ Ｐゴシック" charset="0"/>
              </a:rPr>
              <a:t>20%</a:t>
            </a:r>
          </a:p>
        </p:txBody>
      </p:sp>
      <p:sp>
        <p:nvSpPr>
          <p:cNvPr id="297994" name="Textfeld 26"/>
          <p:cNvSpPr txBox="1">
            <a:spLocks noChangeArrowheads="1"/>
          </p:cNvSpPr>
          <p:nvPr/>
        </p:nvSpPr>
        <p:spPr bwMode="auto">
          <a:xfrm>
            <a:off x="4540250" y="2168526"/>
            <a:ext cx="1073150" cy="3143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de-DE" altLang="en-US" sz="1600"/>
              <a:t>95% SVR</a:t>
            </a:r>
          </a:p>
        </p:txBody>
      </p:sp>
      <p:sp>
        <p:nvSpPr>
          <p:cNvPr id="297995" name="Oval 8"/>
          <p:cNvSpPr>
            <a:spLocks noChangeArrowheads="1"/>
          </p:cNvSpPr>
          <p:nvPr/>
        </p:nvSpPr>
        <p:spPr bwMode="auto">
          <a:xfrm>
            <a:off x="4606926" y="4911725"/>
            <a:ext cx="950913" cy="604838"/>
          </a:xfrm>
          <a:prstGeom prst="ellipse">
            <a:avLst/>
          </a:prstGeom>
          <a:solidFill>
            <a:schemeClr val="bg2"/>
          </a:solidFill>
          <a:ln w="9525">
            <a:solidFill>
              <a:srgbClr val="2A3177"/>
            </a:solidFill>
            <a:round/>
            <a:headEnd/>
            <a:tailEnd/>
          </a:ln>
        </p:spPr>
        <p:txBody>
          <a:bodyPr lIns="90000" tIns="46800" rIns="90000" bIns="4680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1800">
                <a:solidFill>
                  <a:srgbClr val="FFFFFF"/>
                </a:solidFill>
              </a:rPr>
              <a:t>19%</a:t>
            </a:r>
          </a:p>
        </p:txBody>
      </p:sp>
      <p:sp>
        <p:nvSpPr>
          <p:cNvPr id="297996" name="Oval 9"/>
          <p:cNvSpPr>
            <a:spLocks noChangeArrowheads="1"/>
          </p:cNvSpPr>
          <p:nvPr/>
        </p:nvSpPr>
        <p:spPr bwMode="auto">
          <a:xfrm>
            <a:off x="6451601" y="2617789"/>
            <a:ext cx="1738313" cy="1076325"/>
          </a:xfrm>
          <a:prstGeom prst="ellipse">
            <a:avLst/>
          </a:prstGeom>
          <a:solidFill>
            <a:schemeClr val="accent1"/>
          </a:solidFill>
          <a:ln w="9525">
            <a:solidFill>
              <a:schemeClr val="bg2"/>
            </a:solidFill>
            <a:round/>
            <a:headEnd/>
            <a:tailEnd/>
          </a:ln>
        </p:spPr>
        <p:txBody>
          <a:bodyPr lIns="90000" tIns="46800" rIns="90000" bIns="4680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a:solidFill>
                  <a:srgbClr val="FFFFFF"/>
                </a:solidFill>
              </a:rPr>
              <a:t>100%</a:t>
            </a:r>
          </a:p>
        </p:txBody>
      </p:sp>
      <p:sp>
        <p:nvSpPr>
          <p:cNvPr id="6156" name="Oval 11"/>
          <p:cNvSpPr>
            <a:spLocks noChangeArrowheads="1"/>
          </p:cNvSpPr>
          <p:nvPr/>
        </p:nvSpPr>
        <p:spPr bwMode="auto">
          <a:xfrm>
            <a:off x="6550025" y="3736976"/>
            <a:ext cx="1479550" cy="1000125"/>
          </a:xfrm>
          <a:prstGeom prst="ellipse">
            <a:avLst/>
          </a:prstGeom>
          <a:solidFill>
            <a:schemeClr val="tx2">
              <a:lumMod val="60000"/>
              <a:lumOff val="40000"/>
            </a:schemeClr>
          </a:solidFill>
          <a:ln>
            <a:solidFill>
              <a:schemeClr val="tx2"/>
            </a:solidFill>
          </a:ln>
          <a:extLst/>
        </p:spPr>
        <p:txBody>
          <a:bodyPr lIns="90000" tIns="46800" rIns="90000" bIns="46800" anchor="ctr"/>
          <a:lstStyle/>
          <a:p>
            <a:pPr algn="ctr">
              <a:defRPr/>
            </a:pPr>
            <a:r>
              <a:rPr lang="de-DE" sz="3200" dirty="0">
                <a:solidFill>
                  <a:srgbClr val="FFFFFF"/>
                </a:solidFill>
                <a:cs typeface="ＭＳ Ｐゴシック" charset="0"/>
              </a:rPr>
              <a:t>90%</a:t>
            </a:r>
          </a:p>
        </p:txBody>
      </p:sp>
      <p:sp>
        <p:nvSpPr>
          <p:cNvPr id="297998" name="Oval 13"/>
          <p:cNvSpPr>
            <a:spLocks noChangeArrowheads="1"/>
          </p:cNvSpPr>
          <p:nvPr/>
        </p:nvSpPr>
        <p:spPr bwMode="auto">
          <a:xfrm>
            <a:off x="6608763" y="4794251"/>
            <a:ext cx="1395412" cy="849313"/>
          </a:xfrm>
          <a:prstGeom prst="ellipse">
            <a:avLst/>
          </a:prstGeom>
          <a:solidFill>
            <a:schemeClr val="bg2"/>
          </a:solidFill>
          <a:ln w="9525">
            <a:solidFill>
              <a:srgbClr val="2A3177"/>
            </a:solidFill>
            <a:round/>
            <a:headEnd/>
            <a:tailEnd/>
          </a:ln>
        </p:spPr>
        <p:txBody>
          <a:bodyPr lIns="90000" tIns="46800" rIns="90000" bIns="46800"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de-DE" altLang="en-US" sz="2800">
                <a:solidFill>
                  <a:srgbClr val="FFFFFF"/>
                </a:solidFill>
              </a:rPr>
              <a:t>85%</a:t>
            </a:r>
          </a:p>
        </p:txBody>
      </p:sp>
      <p:sp>
        <p:nvSpPr>
          <p:cNvPr id="297999" name="Textfeld 26"/>
          <p:cNvSpPr txBox="1">
            <a:spLocks noChangeArrowheads="1"/>
          </p:cNvSpPr>
          <p:nvPr/>
        </p:nvSpPr>
        <p:spPr bwMode="auto">
          <a:xfrm>
            <a:off x="5937251" y="2020889"/>
            <a:ext cx="2733675" cy="5349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de-DE" altLang="en-US" sz="1600"/>
              <a:t>95% SVR and higher rates of diagnosis/treatment</a:t>
            </a:r>
          </a:p>
        </p:txBody>
      </p:sp>
      <p:sp>
        <p:nvSpPr>
          <p:cNvPr id="298000" name="TextBox 3"/>
          <p:cNvSpPr txBox="1">
            <a:spLocks noChangeArrowheads="1"/>
          </p:cNvSpPr>
          <p:nvPr/>
        </p:nvSpPr>
        <p:spPr bwMode="auto">
          <a:xfrm>
            <a:off x="365125" y="5629276"/>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solidFill>
                  <a:srgbClr val="2A3177"/>
                </a:solidFill>
              </a:rPr>
              <a:t>Slide courtesy of Prof. Michael Manns</a:t>
            </a:r>
          </a:p>
        </p:txBody>
      </p:sp>
      <p:sp>
        <p:nvSpPr>
          <p:cNvPr id="298001" name="Title 5"/>
          <p:cNvSpPr>
            <a:spLocks noGrp="1"/>
          </p:cNvSpPr>
          <p:nvPr>
            <p:ph type="title"/>
          </p:nvPr>
        </p:nvSpPr>
        <p:spPr>
          <a:xfrm>
            <a:off x="457200" y="984250"/>
            <a:ext cx="6527800" cy="857250"/>
          </a:xfrm>
        </p:spPr>
        <p:txBody>
          <a:bodyPr/>
          <a:lstStyle/>
          <a:p>
            <a:pPr eaLnBrk="1" hangingPunct="1"/>
            <a:r>
              <a:rPr lang="en-US" altLang="en-US" smtClean="0"/>
              <a:t>Highly Efficacious Treatments Are Not Enough</a:t>
            </a:r>
          </a:p>
        </p:txBody>
      </p:sp>
    </p:spTree>
    <p:extLst>
      <p:ext uri="{BB962C8B-B14F-4D97-AF65-F5344CB8AC3E}">
        <p14:creationId xmlns:p14="http://schemas.microsoft.com/office/powerpoint/2010/main" val="191291295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585789" y="1091451"/>
            <a:ext cx="7654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charset="0"/>
                <a:cs typeface="Arial" charset="0"/>
              </a:defRPr>
            </a:lvl1pPr>
            <a:lvl2pPr marL="742950" indent="-285750" defTabSz="457200">
              <a:defRPr sz="2000">
                <a:solidFill>
                  <a:schemeClr val="tx1"/>
                </a:solidFill>
                <a:latin typeface="Arial" charset="0"/>
                <a:cs typeface="Arial" charset="0"/>
              </a:defRPr>
            </a:lvl2pPr>
            <a:lvl3pPr defTabSz="457200">
              <a:defRPr>
                <a:solidFill>
                  <a:schemeClr val="tx1"/>
                </a:solidFill>
                <a:latin typeface="Arial" charset="0"/>
                <a:cs typeface="Arial" charset="0"/>
              </a:defRPr>
            </a:lvl3pPr>
            <a:lvl4pPr defTabSz="457200">
              <a:defRPr sz="1600">
                <a:solidFill>
                  <a:schemeClr val="tx1"/>
                </a:solidFill>
                <a:latin typeface="Arial" charset="0"/>
                <a:cs typeface="Arial" charset="0"/>
              </a:defRPr>
            </a:lvl4pPr>
            <a:lvl5pPr defTabSz="457200">
              <a:defRPr sz="1600">
                <a:solidFill>
                  <a:schemeClr val="tx1"/>
                </a:solidFill>
                <a:latin typeface="Arial" charset="0"/>
                <a:cs typeface="Arial" charset="0"/>
              </a:defRPr>
            </a:lvl5pPr>
            <a:lvl6pPr defTabSz="457200" eaLnBrk="0" fontAlgn="base" hangingPunct="0">
              <a:spcAft>
                <a:spcPct val="0"/>
              </a:spcAft>
              <a:buClr>
                <a:srgbClr val="DF1717"/>
              </a:buClr>
              <a:buFont typeface="Arial" charset="0"/>
              <a:defRPr sz="1600">
                <a:solidFill>
                  <a:schemeClr val="tx1"/>
                </a:solidFill>
                <a:latin typeface="Arial" charset="0"/>
                <a:cs typeface="Arial" charset="0"/>
              </a:defRPr>
            </a:lvl6pPr>
            <a:lvl7pPr defTabSz="457200" eaLnBrk="0" fontAlgn="base" hangingPunct="0">
              <a:spcAft>
                <a:spcPct val="0"/>
              </a:spcAft>
              <a:buClr>
                <a:srgbClr val="DF1717"/>
              </a:buClr>
              <a:buFont typeface="Arial" charset="0"/>
              <a:defRPr sz="1600">
                <a:solidFill>
                  <a:schemeClr val="tx1"/>
                </a:solidFill>
                <a:latin typeface="Arial" charset="0"/>
                <a:cs typeface="Arial" charset="0"/>
              </a:defRPr>
            </a:lvl7pPr>
            <a:lvl8pPr defTabSz="457200" eaLnBrk="0" fontAlgn="base" hangingPunct="0">
              <a:spcAft>
                <a:spcPct val="0"/>
              </a:spcAft>
              <a:buClr>
                <a:srgbClr val="DF1717"/>
              </a:buClr>
              <a:buFont typeface="Arial" charset="0"/>
              <a:defRPr sz="1600">
                <a:solidFill>
                  <a:schemeClr val="tx1"/>
                </a:solidFill>
                <a:latin typeface="Arial" charset="0"/>
                <a:cs typeface="Arial" charset="0"/>
              </a:defRPr>
            </a:lvl8pPr>
            <a:lvl9pPr defTabSz="457200" eaLnBrk="0" fontAlgn="base" hangingPunct="0">
              <a:spcAft>
                <a:spcPct val="0"/>
              </a:spcAft>
              <a:buClr>
                <a:srgbClr val="DF1717"/>
              </a:buClr>
              <a:buFont typeface="Arial" charset="0"/>
              <a:defRPr sz="1600">
                <a:solidFill>
                  <a:schemeClr val="tx1"/>
                </a:solidFill>
                <a:latin typeface="Arial" charset="0"/>
                <a:cs typeface="Arial" charset="0"/>
              </a:defRPr>
            </a:lvl9pPr>
          </a:lstStyle>
          <a:p>
            <a:pPr algn="ctr" eaLnBrk="1" hangingPunct="1"/>
            <a:r>
              <a:rPr lang="en-US" altLang="en-US" sz="1800" dirty="0">
                <a:solidFill>
                  <a:srgbClr val="000000"/>
                </a:solidFill>
              </a:rPr>
              <a:t>Mean per-patient-per-month (PPPM) follow-up costs</a:t>
            </a:r>
          </a:p>
          <a:p>
            <a:pPr algn="ctr" eaLnBrk="1" hangingPunct="1"/>
            <a:r>
              <a:rPr lang="en-US" altLang="en-US" sz="1800" dirty="0">
                <a:solidFill>
                  <a:srgbClr val="000000"/>
                </a:solidFill>
              </a:rPr>
              <a:t>by treatment history and liver disease severity (2010)</a:t>
            </a:r>
          </a:p>
        </p:txBody>
      </p:sp>
      <p:sp>
        <p:nvSpPr>
          <p:cNvPr id="56323" name="Rectangle 82"/>
          <p:cNvSpPr>
            <a:spLocks noChangeArrowheads="1"/>
          </p:cNvSpPr>
          <p:nvPr/>
        </p:nvSpPr>
        <p:spPr bwMode="auto">
          <a:xfrm>
            <a:off x="165100" y="6061074"/>
            <a:ext cx="7493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075" tIns="46038" rIns="92075" bIns="46038" anchor="b">
            <a:spAutoFit/>
          </a:bodyPr>
          <a:lstStyle/>
          <a:p>
            <a:pPr defTabSz="457200">
              <a:buFont typeface="Arial" charset="0"/>
              <a:buNone/>
            </a:pPr>
            <a:r>
              <a:rPr lang="en-US" altLang="en-US" sz="1100" b="0" dirty="0" smtClean="0">
                <a:solidFill>
                  <a:srgbClr val="000000"/>
                </a:solidFill>
                <a:cs typeface="Arial" charset="0"/>
              </a:rPr>
              <a:t>CC = compensated </a:t>
            </a:r>
            <a:r>
              <a:rPr lang="en-US" altLang="en-US" sz="1100" b="0" dirty="0">
                <a:solidFill>
                  <a:srgbClr val="000000"/>
                </a:solidFill>
                <a:cs typeface="Arial" charset="0"/>
              </a:rPr>
              <a:t>cirrhosis; </a:t>
            </a:r>
            <a:r>
              <a:rPr lang="en-US" altLang="en-US" sz="1100" b="0" dirty="0" smtClean="0">
                <a:solidFill>
                  <a:srgbClr val="000000"/>
                </a:solidFill>
                <a:cs typeface="Arial" charset="0"/>
              </a:rPr>
              <a:t>ESLD = end-stage </a:t>
            </a:r>
            <a:r>
              <a:rPr lang="en-US" altLang="en-US" sz="1100" b="0" dirty="0">
                <a:solidFill>
                  <a:srgbClr val="000000"/>
                </a:solidFill>
                <a:cs typeface="Arial" charset="0"/>
              </a:rPr>
              <a:t>liver disease; </a:t>
            </a:r>
            <a:r>
              <a:rPr lang="en-US" altLang="en-US" sz="1100" b="0" dirty="0" smtClean="0">
                <a:solidFill>
                  <a:srgbClr val="000000"/>
                </a:solidFill>
                <a:cs typeface="Arial" charset="0"/>
              </a:rPr>
              <a:t>NCD = noncirrhotic </a:t>
            </a:r>
            <a:r>
              <a:rPr lang="en-US" altLang="en-US" sz="1100" b="0" dirty="0">
                <a:solidFill>
                  <a:srgbClr val="000000"/>
                </a:solidFill>
                <a:cs typeface="Arial" charset="0"/>
              </a:rPr>
              <a:t>disease.</a:t>
            </a:r>
          </a:p>
          <a:p>
            <a:pPr defTabSz="457200">
              <a:buFont typeface="Arial" charset="0"/>
              <a:buNone/>
            </a:pPr>
            <a:r>
              <a:rPr lang="en-US" altLang="en-US" sz="1100" b="0" dirty="0">
                <a:solidFill>
                  <a:srgbClr val="000000"/>
                </a:solidFill>
                <a:cs typeface="Arial" charset="0"/>
              </a:rPr>
              <a:t>Covariates adjusted for in the analysis included age, sex, geographical region, index year, baseline comorbidities, and baseline treatment for HCV.</a:t>
            </a:r>
          </a:p>
        </p:txBody>
      </p:sp>
      <p:sp>
        <p:nvSpPr>
          <p:cNvPr id="56324" name="TextBox 3"/>
          <p:cNvSpPr txBox="1">
            <a:spLocks noChangeArrowheads="1"/>
          </p:cNvSpPr>
          <p:nvPr/>
        </p:nvSpPr>
        <p:spPr bwMode="auto">
          <a:xfrm>
            <a:off x="165100" y="6627813"/>
            <a:ext cx="6962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900" b="0" dirty="0">
                <a:solidFill>
                  <a:srgbClr val="000000"/>
                </a:solidFill>
              </a:rPr>
              <a:t>Gordon SC, et al. </a:t>
            </a:r>
            <a:r>
              <a:rPr lang="en-US" altLang="en-US" sz="900" b="0" i="1" dirty="0">
                <a:solidFill>
                  <a:srgbClr val="000000"/>
                </a:solidFill>
              </a:rPr>
              <a:t>Aliment Pharmacol Ther</a:t>
            </a:r>
            <a:r>
              <a:rPr lang="en-US" altLang="en-US" sz="900" b="0" dirty="0">
                <a:solidFill>
                  <a:srgbClr val="000000"/>
                </a:solidFill>
              </a:rPr>
              <a:t>. 2013;38:784-793.</a:t>
            </a:r>
            <a:endParaRPr lang="en-US" altLang="en-US" sz="900" b="0" dirty="0"/>
          </a:p>
        </p:txBody>
      </p:sp>
      <p:sp>
        <p:nvSpPr>
          <p:cNvPr id="56325" name="Title 2"/>
          <p:cNvSpPr>
            <a:spLocks noGrp="1"/>
          </p:cNvSpPr>
          <p:nvPr>
            <p:ph type="title"/>
          </p:nvPr>
        </p:nvSpPr>
        <p:spPr>
          <a:xfrm>
            <a:off x="636588" y="230188"/>
            <a:ext cx="7021512" cy="773112"/>
          </a:xfrm>
        </p:spPr>
        <p:txBody>
          <a:bodyPr/>
          <a:lstStyle/>
          <a:p>
            <a:r>
              <a:rPr lang="en-US" altLang="en-US" sz="2400" dirty="0" smtClean="0">
                <a:latin typeface="Arial" charset="0"/>
                <a:cs typeface="Arial" charset="0"/>
              </a:rPr>
              <a:t>Treating HCV Has Been Shown to Reduce Healthcare Costs in the US</a:t>
            </a:r>
          </a:p>
        </p:txBody>
      </p:sp>
      <p:pic>
        <p:nvPicPr>
          <p:cNvPr id="56327" name="Picture 2"/>
          <p:cNvPicPr>
            <a:picLocks noChangeAspect="1"/>
          </p:cNvPicPr>
          <p:nvPr/>
        </p:nvPicPr>
        <p:blipFill>
          <a:blip r:embed="rId3">
            <a:extLst>
              <a:ext uri="{28A0092B-C50C-407E-A947-70E740481C1C}">
                <a14:useLocalDpi xmlns:a14="http://schemas.microsoft.com/office/drawing/2010/main" val="0"/>
              </a:ext>
            </a:extLst>
          </a:blip>
          <a:srcRect t="6384"/>
          <a:stretch>
            <a:fillRect/>
          </a:stretch>
        </p:blipFill>
        <p:spPr bwMode="auto">
          <a:xfrm>
            <a:off x="407263" y="2062162"/>
            <a:ext cx="8678862"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Box 1"/>
          <p:cNvSpPr txBox="1">
            <a:spLocks noChangeArrowheads="1"/>
          </p:cNvSpPr>
          <p:nvPr/>
        </p:nvSpPr>
        <p:spPr bwMode="auto">
          <a:xfrm>
            <a:off x="1665288" y="1738312"/>
            <a:ext cx="1716087" cy="306388"/>
          </a:xfrm>
          <a:prstGeom prst="rect">
            <a:avLst/>
          </a:prstGeom>
          <a:solidFill>
            <a:schemeClr val="tx1"/>
          </a:solidFill>
          <a:ln>
            <a:noFill/>
          </a:ln>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sz="1400" dirty="0">
                <a:solidFill>
                  <a:schemeClr val="bg1"/>
                </a:solidFill>
              </a:rPr>
              <a:t>HCV-related costs</a:t>
            </a:r>
          </a:p>
        </p:txBody>
      </p:sp>
      <p:sp>
        <p:nvSpPr>
          <p:cNvPr id="56329" name="TextBox 8"/>
          <p:cNvSpPr txBox="1">
            <a:spLocks noChangeArrowheads="1"/>
          </p:cNvSpPr>
          <p:nvPr/>
        </p:nvSpPr>
        <p:spPr bwMode="auto">
          <a:xfrm>
            <a:off x="3887788" y="1738312"/>
            <a:ext cx="1355725" cy="306388"/>
          </a:xfrm>
          <a:prstGeom prst="rect">
            <a:avLst/>
          </a:prstGeom>
          <a:solidFill>
            <a:schemeClr val="tx1"/>
          </a:solidFill>
          <a:ln>
            <a:noFill/>
          </a:ln>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sz="1400" dirty="0">
                <a:solidFill>
                  <a:schemeClr val="bg1"/>
                </a:solidFill>
              </a:rPr>
              <a:t>Medical costs</a:t>
            </a:r>
          </a:p>
        </p:txBody>
      </p:sp>
      <p:sp>
        <p:nvSpPr>
          <p:cNvPr id="56330" name="TextBox 9"/>
          <p:cNvSpPr txBox="1">
            <a:spLocks noChangeArrowheads="1"/>
          </p:cNvSpPr>
          <p:nvPr/>
        </p:nvSpPr>
        <p:spPr bwMode="auto">
          <a:xfrm>
            <a:off x="5973763" y="1738312"/>
            <a:ext cx="1114425" cy="306387"/>
          </a:xfrm>
          <a:prstGeom prst="rect">
            <a:avLst/>
          </a:prstGeom>
          <a:solidFill>
            <a:schemeClr val="tx1"/>
          </a:solidFill>
          <a:ln>
            <a:noFill/>
          </a:ln>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sz="1400" dirty="0">
                <a:solidFill>
                  <a:schemeClr val="bg1"/>
                </a:solidFill>
              </a:rPr>
              <a:t>Total costs</a:t>
            </a:r>
          </a:p>
        </p:txBody>
      </p:sp>
      <p:sp>
        <p:nvSpPr>
          <p:cNvPr id="2" name="Slide Number Placeholder 1"/>
          <p:cNvSpPr>
            <a:spLocks noGrp="1"/>
          </p:cNvSpPr>
          <p:nvPr>
            <p:ph type="sldNum" sz="quarter" idx="4294967295"/>
          </p:nvPr>
        </p:nvSpPr>
        <p:spPr>
          <a:xfrm>
            <a:off x="8445500" y="6492875"/>
            <a:ext cx="698500" cy="365125"/>
          </a:xfrm>
          <a:prstGeom prst="rect">
            <a:avLst/>
          </a:prstGeom>
        </p:spPr>
        <p:txBody>
          <a:bodyPr/>
          <a:lstStyle/>
          <a:p>
            <a:fld id="{1B20EA63-C374-435E-A842-31B867AC2F34}" type="slidenum">
              <a:rPr lang="en-US" altLang="en-US" smtClean="0"/>
              <a:pPr/>
              <a:t>27</a:t>
            </a:fld>
            <a:endParaRPr lang="en-US" altLang="en-US" dirty="0"/>
          </a:p>
        </p:txBody>
      </p:sp>
    </p:spTree>
    <p:extLst>
      <p:ext uri="{BB962C8B-B14F-4D97-AF65-F5344CB8AC3E}">
        <p14:creationId xmlns:p14="http://schemas.microsoft.com/office/powerpoint/2010/main" val="422319453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685800" y="-116219"/>
            <a:ext cx="7772400" cy="1600200"/>
          </a:xfrm>
        </p:spPr>
        <p:txBody>
          <a:bodyPr/>
          <a:lstStyle/>
          <a:p>
            <a:r>
              <a:rPr lang="en-US" altLang="en-US" sz="2800" dirty="0" smtClean="0">
                <a:latin typeface="Arial" charset="0"/>
                <a:cs typeface="Arial" charset="0"/>
              </a:rPr>
              <a:t>SVR Was Associated with Improved Quality of Life in a Real-World Clinic Population</a:t>
            </a:r>
          </a:p>
        </p:txBody>
      </p:sp>
      <p:sp>
        <p:nvSpPr>
          <p:cNvPr id="3" name="Slide Number Placeholder 2"/>
          <p:cNvSpPr>
            <a:spLocks noGrp="1"/>
          </p:cNvSpPr>
          <p:nvPr>
            <p:ph type="sldNum" sz="quarter" idx="4294967295"/>
          </p:nvPr>
        </p:nvSpPr>
        <p:spPr>
          <a:xfrm>
            <a:off x="8445500" y="6492875"/>
            <a:ext cx="698500" cy="365125"/>
          </a:xfrm>
          <a:prstGeom prst="rect">
            <a:avLst/>
          </a:prstGeom>
        </p:spPr>
        <p:txBody>
          <a:bodyPr/>
          <a:lstStyle/>
          <a:p>
            <a:fld id="{A0CA4987-747D-4538-9E84-26EA435BECC3}" type="slidenum">
              <a:rPr lang="en-US" altLang="en-US" smtClean="0"/>
              <a:pPr/>
              <a:t>28</a:t>
            </a:fld>
            <a:endParaRPr lang="en-US" altLang="en-US" dirty="0"/>
          </a:p>
        </p:txBody>
      </p:sp>
      <p:sp>
        <p:nvSpPr>
          <p:cNvPr id="56323" name="Content Placeholder 5"/>
          <p:cNvSpPr>
            <a:spLocks noGrp="1"/>
          </p:cNvSpPr>
          <p:nvPr>
            <p:ph idx="4294967295"/>
          </p:nvPr>
        </p:nvSpPr>
        <p:spPr>
          <a:xfrm>
            <a:off x="630238" y="1184275"/>
            <a:ext cx="8312150" cy="758825"/>
          </a:xfrm>
        </p:spPr>
        <p:txBody>
          <a:bodyPr/>
          <a:lstStyle/>
          <a:p>
            <a:pPr marL="0" indent="0">
              <a:buFont typeface="Arial" panose="020B0604020202020204" pitchFamily="34" charset="0"/>
              <a:buNone/>
              <a:defRPr/>
            </a:pPr>
            <a:r>
              <a:rPr lang="en-US" altLang="en-US" sz="1600" dirty="0" smtClean="0"/>
              <a:t>A study of community patients from hospitals in Vancouver has shown that sustained responders reported higher scores </a:t>
            </a:r>
            <a:r>
              <a:rPr lang="en-US" altLang="en-US" sz="1600" dirty="0"/>
              <a:t>than treatment </a:t>
            </a:r>
            <a:r>
              <a:rPr lang="en-US" altLang="en-US" sz="1600" dirty="0" smtClean="0"/>
              <a:t>failures on each domain of the SF-36 and on utility measures</a:t>
            </a:r>
            <a:endParaRPr lang="en-US" altLang="en-US" sz="1600" baseline="30000" dirty="0" smtClean="0"/>
          </a:p>
          <a:p>
            <a:pPr>
              <a:buFont typeface="Arial" panose="020B0604020202020204" pitchFamily="34" charset="0"/>
              <a:buChar char="•"/>
              <a:defRPr/>
            </a:pPr>
            <a:endParaRPr lang="en-US" altLang="en-US" sz="1600" dirty="0" smtClean="0"/>
          </a:p>
        </p:txBody>
      </p:sp>
      <p:sp>
        <p:nvSpPr>
          <p:cNvPr id="58373" name="TextBox 5"/>
          <p:cNvSpPr txBox="1">
            <a:spLocks noChangeArrowheads="1"/>
          </p:cNvSpPr>
          <p:nvPr/>
        </p:nvSpPr>
        <p:spPr bwMode="auto">
          <a:xfrm>
            <a:off x="165100" y="5411788"/>
            <a:ext cx="879792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pPr eaLnBrk="1" hangingPunct="1"/>
            <a:r>
              <a:rPr lang="en-US" altLang="en-US" sz="1100" b="0" dirty="0">
                <a:solidFill>
                  <a:srgbClr val="000000"/>
                </a:solidFill>
              </a:rPr>
              <a:t>This analysis was part of a larger study examining the quality of life and economic burden of HCV in community patients recruited from 5 clinical settings in Vancouver, British Columbia, and included a cross-sectional administration of questionnaires with retrospective review of medical records</a:t>
            </a:r>
            <a:r>
              <a:rPr lang="en-US" altLang="en-US" sz="1100" b="0" dirty="0"/>
              <a:t>. </a:t>
            </a:r>
            <a:r>
              <a:rPr lang="en-US" altLang="en-US" sz="1100" b="0" dirty="0" smtClean="0"/>
              <a:t>Of these, 235 </a:t>
            </a:r>
            <a:r>
              <a:rPr lang="en-US" altLang="en-US" sz="1100" b="0" dirty="0"/>
              <a:t>patients </a:t>
            </a:r>
            <a:r>
              <a:rPr lang="en-US" altLang="en-US" sz="1100" b="0" dirty="0">
                <a:solidFill>
                  <a:srgbClr val="000000"/>
                </a:solidFill>
              </a:rPr>
              <a:t>(133 responders and 102 treatment failures) completed questionnaires at an average of 3.7 years after end of treatment. Patients with advanced liver disease were excluded.</a:t>
            </a:r>
          </a:p>
          <a:p>
            <a:pPr eaLnBrk="1" hangingPunct="1"/>
            <a:r>
              <a:rPr lang="en-US" altLang="en-US" sz="1100" b="0" dirty="0">
                <a:solidFill>
                  <a:srgbClr val="000000"/>
                </a:solidFill>
              </a:rPr>
              <a:t>Sustained </a:t>
            </a:r>
            <a:r>
              <a:rPr lang="en-US" altLang="en-US" sz="1100" b="0" dirty="0" smtClean="0">
                <a:solidFill>
                  <a:srgbClr val="000000"/>
                </a:solidFill>
              </a:rPr>
              <a:t>responders = undetectable </a:t>
            </a:r>
            <a:r>
              <a:rPr lang="en-US" altLang="en-US" sz="1100" b="0" dirty="0">
                <a:solidFill>
                  <a:srgbClr val="000000"/>
                </a:solidFill>
              </a:rPr>
              <a:t>HCV viral levels 6 months after therapy; treatment </a:t>
            </a:r>
            <a:r>
              <a:rPr lang="en-US" altLang="en-US" sz="1100" b="0" dirty="0" smtClean="0">
                <a:solidFill>
                  <a:srgbClr val="000000"/>
                </a:solidFill>
              </a:rPr>
              <a:t>failures = detectable </a:t>
            </a:r>
            <a:r>
              <a:rPr lang="en-US" altLang="en-US" sz="1100" b="0" dirty="0">
                <a:solidFill>
                  <a:srgbClr val="000000"/>
                </a:solidFill>
              </a:rPr>
              <a:t>HCV viremia after therapy, or patients with an end-of-treatment response who relapsed.  </a:t>
            </a:r>
          </a:p>
          <a:p>
            <a:pPr eaLnBrk="1" hangingPunct="1"/>
            <a:r>
              <a:rPr lang="en-US" altLang="en-US" sz="1100" b="0" dirty="0" smtClean="0">
                <a:solidFill>
                  <a:srgbClr val="000000"/>
                </a:solidFill>
              </a:rPr>
              <a:t>MCS = mental </a:t>
            </a:r>
            <a:r>
              <a:rPr lang="en-US" altLang="en-US" sz="1100" b="0" dirty="0">
                <a:solidFill>
                  <a:srgbClr val="000000"/>
                </a:solidFill>
              </a:rPr>
              <a:t>summary score (0-100); </a:t>
            </a:r>
            <a:r>
              <a:rPr lang="en-US" altLang="en-US" sz="1100" b="0" dirty="0" smtClean="0">
                <a:solidFill>
                  <a:srgbClr val="000000"/>
                </a:solidFill>
              </a:rPr>
              <a:t>PCS = physical </a:t>
            </a:r>
            <a:r>
              <a:rPr lang="en-US" altLang="en-US" sz="1100" b="0" dirty="0">
                <a:solidFill>
                  <a:srgbClr val="000000"/>
                </a:solidFill>
              </a:rPr>
              <a:t>summary score (0-100). *</a:t>
            </a:r>
            <a:r>
              <a:rPr lang="en-US" altLang="en-US" sz="1100" b="0" i="1" dirty="0">
                <a:solidFill>
                  <a:srgbClr val="000000"/>
                </a:solidFill>
              </a:rPr>
              <a:t>P</a:t>
            </a:r>
            <a:r>
              <a:rPr lang="en-US" altLang="en-US" sz="1100" b="0" dirty="0">
                <a:solidFill>
                  <a:srgbClr val="000000"/>
                </a:solidFill>
              </a:rPr>
              <a:t>&lt;.0001; </a:t>
            </a:r>
            <a:r>
              <a:rPr lang="en-US" altLang="en-US" sz="1100" b="0" baseline="30000" dirty="0">
                <a:solidFill>
                  <a:srgbClr val="000000"/>
                </a:solidFill>
              </a:rPr>
              <a:t>†</a:t>
            </a:r>
            <a:r>
              <a:rPr lang="en-US" altLang="en-US" sz="1100" b="0" i="1" dirty="0">
                <a:solidFill>
                  <a:srgbClr val="000000"/>
                </a:solidFill>
              </a:rPr>
              <a:t>P</a:t>
            </a:r>
            <a:r>
              <a:rPr lang="en-US" altLang="en-US" sz="1100" b="0" dirty="0">
                <a:solidFill>
                  <a:srgbClr val="000000"/>
                </a:solidFill>
              </a:rPr>
              <a:t>&lt;.001; </a:t>
            </a:r>
            <a:r>
              <a:rPr lang="en-US" altLang="en-US" sz="1100" b="0" baseline="30000" dirty="0">
                <a:solidFill>
                  <a:srgbClr val="000000"/>
                </a:solidFill>
              </a:rPr>
              <a:t>≠</a:t>
            </a:r>
            <a:r>
              <a:rPr lang="en-US" altLang="en-US" sz="1100" b="0" i="1" dirty="0">
                <a:solidFill>
                  <a:srgbClr val="000000"/>
                </a:solidFill>
              </a:rPr>
              <a:t>P</a:t>
            </a:r>
            <a:r>
              <a:rPr lang="en-US" altLang="en-US" sz="1100" b="0" dirty="0">
                <a:solidFill>
                  <a:srgbClr val="000000"/>
                </a:solidFill>
              </a:rPr>
              <a:t>&lt;.01.</a:t>
            </a:r>
          </a:p>
        </p:txBody>
      </p:sp>
      <p:sp>
        <p:nvSpPr>
          <p:cNvPr id="58374" name="Rectangle 6"/>
          <p:cNvSpPr>
            <a:spLocks noChangeArrowheads="1"/>
          </p:cNvSpPr>
          <p:nvPr/>
        </p:nvSpPr>
        <p:spPr bwMode="auto">
          <a:xfrm>
            <a:off x="165100" y="6627813"/>
            <a:ext cx="4572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900" b="0" dirty="0">
                <a:solidFill>
                  <a:srgbClr val="000000"/>
                </a:solidFill>
                <a:cs typeface="Arial" charset="0"/>
              </a:rPr>
              <a:t>John-Baptiste AJ, et al. </a:t>
            </a:r>
            <a:r>
              <a:rPr lang="en-US" altLang="en-US" sz="900" b="0" i="1" dirty="0">
                <a:solidFill>
                  <a:srgbClr val="000000"/>
                </a:solidFill>
                <a:cs typeface="Arial" charset="0"/>
              </a:rPr>
              <a:t>Am J Gastroenterol. </a:t>
            </a:r>
            <a:r>
              <a:rPr lang="en-US" altLang="en-US" sz="900" b="0" dirty="0">
                <a:solidFill>
                  <a:srgbClr val="000000"/>
                </a:solidFill>
                <a:cs typeface="Arial" charset="0"/>
              </a:rPr>
              <a:t>2009;104:2439-2448.</a:t>
            </a:r>
          </a:p>
        </p:txBody>
      </p:sp>
      <p:grpSp>
        <p:nvGrpSpPr>
          <p:cNvPr id="58375" name="Group 2"/>
          <p:cNvGrpSpPr>
            <a:grpSpLocks/>
          </p:cNvGrpSpPr>
          <p:nvPr/>
        </p:nvGrpSpPr>
        <p:grpSpPr bwMode="auto">
          <a:xfrm>
            <a:off x="223838" y="2003425"/>
            <a:ext cx="8913812" cy="3138488"/>
            <a:chOff x="207351" y="2128924"/>
            <a:chExt cx="8914364" cy="3137896"/>
          </a:xfrm>
        </p:grpSpPr>
        <p:graphicFrame>
          <p:nvGraphicFramePr>
            <p:cNvPr id="58388" name="Content Placeholder 6"/>
            <p:cNvGraphicFramePr>
              <a:graphicFrameLocks/>
            </p:cNvGraphicFramePr>
            <p:nvPr/>
          </p:nvGraphicFramePr>
          <p:xfrm>
            <a:off x="352485" y="2128924"/>
            <a:ext cx="8769230" cy="2880765"/>
          </p:xfrm>
          <a:graphic>
            <a:graphicData uri="http://schemas.openxmlformats.org/presentationml/2006/ole">
              <mc:AlternateContent xmlns:mc="http://schemas.openxmlformats.org/markup-compatibility/2006">
                <mc:Choice xmlns:v="urn:schemas-microsoft-com:vml" Requires="v">
                  <p:oleObj spid="_x0000_s11272" name="Chart" r:id="rId4" imgW="8772904" imgH="2883658" progId="Excel.Chart.8">
                    <p:embed/>
                  </p:oleObj>
                </mc:Choice>
                <mc:Fallback>
                  <p:oleObj name="Chart" r:id="rId4" imgW="8772904" imgH="288365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85" y="2128924"/>
                          <a:ext cx="8769230" cy="288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89" name="TextBox 27"/>
            <p:cNvSpPr txBox="1">
              <a:spLocks noChangeArrowheads="1"/>
            </p:cNvSpPr>
            <p:nvPr/>
          </p:nvSpPr>
          <p:spPr bwMode="auto">
            <a:xfrm rot="-5400000">
              <a:off x="-974604" y="3412077"/>
              <a:ext cx="2671698" cy="30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pPr algn="ctr"/>
              <a:r>
                <a:rPr lang="en-US" altLang="en-US" sz="1400" dirty="0"/>
                <a:t>Mean Difference</a:t>
              </a:r>
            </a:p>
          </p:txBody>
        </p:sp>
        <p:sp>
          <p:nvSpPr>
            <p:cNvPr id="2" name="TextBox 3"/>
            <p:cNvSpPr txBox="1">
              <a:spLocks noChangeArrowheads="1"/>
            </p:cNvSpPr>
            <p:nvPr/>
          </p:nvSpPr>
          <p:spPr bwMode="auto">
            <a:xfrm>
              <a:off x="999562" y="4804944"/>
              <a:ext cx="735059" cy="46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Bodily Pain</a:t>
              </a:r>
              <a:endParaRPr lang="en-US" altLang="en-US" sz="1150" baseline="30000" dirty="0" smtClean="0">
                <a:ea typeface="MS PGothic" panose="020B0600070205080204" pitchFamily="34" charset="-128"/>
              </a:endParaRPr>
            </a:p>
          </p:txBody>
        </p:sp>
        <p:sp>
          <p:nvSpPr>
            <p:cNvPr id="58390" name="TextBox 3"/>
            <p:cNvSpPr txBox="1">
              <a:spLocks noChangeArrowheads="1"/>
            </p:cNvSpPr>
            <p:nvPr/>
          </p:nvSpPr>
          <p:spPr bwMode="auto">
            <a:xfrm>
              <a:off x="1820351" y="4804944"/>
              <a:ext cx="771573" cy="46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General Health</a:t>
              </a:r>
            </a:p>
          </p:txBody>
        </p:sp>
        <p:sp>
          <p:nvSpPr>
            <p:cNvPr id="58391" name="TextBox 3"/>
            <p:cNvSpPr txBox="1">
              <a:spLocks noChangeArrowheads="1"/>
            </p:cNvSpPr>
            <p:nvPr/>
          </p:nvSpPr>
          <p:spPr bwMode="auto">
            <a:xfrm>
              <a:off x="2404587" y="4804944"/>
              <a:ext cx="1149421" cy="46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Physical Functioning</a:t>
              </a:r>
            </a:p>
          </p:txBody>
        </p:sp>
        <p:sp>
          <p:nvSpPr>
            <p:cNvPr id="58392" name="TextBox 3"/>
            <p:cNvSpPr txBox="1">
              <a:spLocks noChangeArrowheads="1"/>
            </p:cNvSpPr>
            <p:nvPr/>
          </p:nvSpPr>
          <p:spPr bwMode="auto">
            <a:xfrm>
              <a:off x="3274591" y="4804944"/>
              <a:ext cx="1057340" cy="46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Role Physical</a:t>
              </a:r>
            </a:p>
          </p:txBody>
        </p:sp>
        <p:sp>
          <p:nvSpPr>
            <p:cNvPr id="58393" name="TextBox 3"/>
            <p:cNvSpPr txBox="1">
              <a:spLocks noChangeArrowheads="1"/>
            </p:cNvSpPr>
            <p:nvPr/>
          </p:nvSpPr>
          <p:spPr bwMode="auto">
            <a:xfrm>
              <a:off x="4023937" y="4804944"/>
              <a:ext cx="1057340" cy="46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Role Emotional</a:t>
              </a:r>
            </a:p>
          </p:txBody>
        </p:sp>
        <p:sp>
          <p:nvSpPr>
            <p:cNvPr id="58394" name="TextBox 3"/>
            <p:cNvSpPr txBox="1">
              <a:spLocks noChangeArrowheads="1"/>
            </p:cNvSpPr>
            <p:nvPr/>
          </p:nvSpPr>
          <p:spPr bwMode="auto">
            <a:xfrm>
              <a:off x="4833612" y="4804944"/>
              <a:ext cx="1130370" cy="44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Social Functioning</a:t>
              </a:r>
            </a:p>
          </p:txBody>
        </p:sp>
        <p:sp>
          <p:nvSpPr>
            <p:cNvPr id="58395" name="TextBox 3"/>
            <p:cNvSpPr txBox="1">
              <a:spLocks noChangeArrowheads="1"/>
            </p:cNvSpPr>
            <p:nvPr/>
          </p:nvSpPr>
          <p:spPr bwMode="auto">
            <a:xfrm>
              <a:off x="5654400" y="4804944"/>
              <a:ext cx="1057340" cy="27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Vitality</a:t>
              </a:r>
            </a:p>
          </p:txBody>
        </p:sp>
        <p:sp>
          <p:nvSpPr>
            <p:cNvPr id="58396" name="TextBox 3"/>
            <p:cNvSpPr txBox="1">
              <a:spLocks noChangeArrowheads="1"/>
            </p:cNvSpPr>
            <p:nvPr/>
          </p:nvSpPr>
          <p:spPr bwMode="auto">
            <a:xfrm>
              <a:off x="6446612" y="4804944"/>
              <a:ext cx="1057340" cy="46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Mental Health</a:t>
              </a:r>
            </a:p>
          </p:txBody>
        </p:sp>
        <p:sp>
          <p:nvSpPr>
            <p:cNvPr id="58397" name="TextBox 3"/>
            <p:cNvSpPr txBox="1">
              <a:spLocks noChangeArrowheads="1"/>
            </p:cNvSpPr>
            <p:nvPr/>
          </p:nvSpPr>
          <p:spPr bwMode="auto">
            <a:xfrm>
              <a:off x="7241999" y="4804944"/>
              <a:ext cx="1057340" cy="27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PCS</a:t>
              </a:r>
            </a:p>
          </p:txBody>
        </p:sp>
        <p:sp>
          <p:nvSpPr>
            <p:cNvPr id="58398" name="TextBox 3"/>
            <p:cNvSpPr txBox="1">
              <a:spLocks noChangeArrowheads="1"/>
            </p:cNvSpPr>
            <p:nvPr/>
          </p:nvSpPr>
          <p:spPr bwMode="auto">
            <a:xfrm>
              <a:off x="8037386" y="4804944"/>
              <a:ext cx="1057340" cy="27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DF1717"/>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Clr>
                  <a:srgbClr val="DF1717"/>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Clr>
                  <a:srgbClr val="DF1717"/>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Clr>
                  <a:srgbClr val="DF1717"/>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ClrTx/>
                <a:buFontTx/>
                <a:buNone/>
                <a:defRPr/>
              </a:pPr>
              <a:r>
                <a:rPr lang="en-US" altLang="en-US" sz="1150" dirty="0" smtClean="0">
                  <a:ea typeface="MS PGothic" panose="020B0600070205080204" pitchFamily="34" charset="-128"/>
                </a:rPr>
                <a:t>MCS</a:t>
              </a:r>
            </a:p>
          </p:txBody>
        </p:sp>
      </p:grpSp>
      <p:sp>
        <p:nvSpPr>
          <p:cNvPr id="58376" name="TextBox 27"/>
          <p:cNvSpPr txBox="1">
            <a:spLocks noChangeArrowheads="1"/>
          </p:cNvSpPr>
          <p:nvPr/>
        </p:nvSpPr>
        <p:spPr bwMode="auto">
          <a:xfrm>
            <a:off x="3798888" y="5126038"/>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pPr algn="ctr"/>
            <a:r>
              <a:rPr lang="en-US" altLang="en-US" sz="1400" dirty="0"/>
              <a:t>SF-36 Scales</a:t>
            </a:r>
          </a:p>
        </p:txBody>
      </p:sp>
      <p:sp>
        <p:nvSpPr>
          <p:cNvPr id="58377" name="TextBox 2"/>
          <p:cNvSpPr txBox="1">
            <a:spLocks noChangeArrowheads="1"/>
          </p:cNvSpPr>
          <p:nvPr/>
        </p:nvSpPr>
        <p:spPr bwMode="auto">
          <a:xfrm>
            <a:off x="1281113" y="2843213"/>
            <a:ext cx="284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2000" dirty="0"/>
              <a:t>*</a:t>
            </a:r>
          </a:p>
        </p:txBody>
      </p:sp>
      <p:sp>
        <p:nvSpPr>
          <p:cNvPr id="58378" name="TextBox 41"/>
          <p:cNvSpPr txBox="1">
            <a:spLocks noChangeArrowheads="1"/>
          </p:cNvSpPr>
          <p:nvPr/>
        </p:nvSpPr>
        <p:spPr bwMode="auto">
          <a:xfrm>
            <a:off x="2068513" y="2460625"/>
            <a:ext cx="284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2000" dirty="0"/>
              <a:t>*</a:t>
            </a:r>
          </a:p>
        </p:txBody>
      </p:sp>
      <p:sp>
        <p:nvSpPr>
          <p:cNvPr id="58379" name="TextBox 42"/>
          <p:cNvSpPr txBox="1">
            <a:spLocks noChangeArrowheads="1"/>
          </p:cNvSpPr>
          <p:nvPr/>
        </p:nvSpPr>
        <p:spPr bwMode="auto">
          <a:xfrm>
            <a:off x="7600950" y="3627438"/>
            <a:ext cx="284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2000" dirty="0"/>
              <a:t>*</a:t>
            </a:r>
          </a:p>
        </p:txBody>
      </p:sp>
      <p:sp>
        <p:nvSpPr>
          <p:cNvPr id="58380" name="TextBox 43"/>
          <p:cNvSpPr txBox="1">
            <a:spLocks noChangeArrowheads="1"/>
          </p:cNvSpPr>
          <p:nvPr/>
        </p:nvSpPr>
        <p:spPr bwMode="auto">
          <a:xfrm>
            <a:off x="2881313" y="3036888"/>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1400" dirty="0"/>
              <a:t>†</a:t>
            </a:r>
          </a:p>
        </p:txBody>
      </p:sp>
      <p:sp>
        <p:nvSpPr>
          <p:cNvPr id="58381" name="TextBox 44"/>
          <p:cNvSpPr txBox="1">
            <a:spLocks noChangeArrowheads="1"/>
          </p:cNvSpPr>
          <p:nvPr/>
        </p:nvSpPr>
        <p:spPr bwMode="auto">
          <a:xfrm>
            <a:off x="3681413" y="25812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1400" dirty="0"/>
              <a:t>†</a:t>
            </a:r>
          </a:p>
        </p:txBody>
      </p:sp>
      <p:sp>
        <p:nvSpPr>
          <p:cNvPr id="58382" name="TextBox 45"/>
          <p:cNvSpPr txBox="1">
            <a:spLocks noChangeArrowheads="1"/>
          </p:cNvSpPr>
          <p:nvPr/>
        </p:nvSpPr>
        <p:spPr bwMode="auto">
          <a:xfrm>
            <a:off x="4457700" y="2935288"/>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1400" dirty="0"/>
              <a:t>†</a:t>
            </a:r>
          </a:p>
        </p:txBody>
      </p:sp>
      <p:sp>
        <p:nvSpPr>
          <p:cNvPr id="58383" name="TextBox 46"/>
          <p:cNvSpPr txBox="1">
            <a:spLocks noChangeArrowheads="1"/>
          </p:cNvSpPr>
          <p:nvPr/>
        </p:nvSpPr>
        <p:spPr bwMode="auto">
          <a:xfrm>
            <a:off x="5226050" y="2935288"/>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1400" dirty="0"/>
              <a:t>†</a:t>
            </a:r>
          </a:p>
        </p:txBody>
      </p:sp>
      <p:sp>
        <p:nvSpPr>
          <p:cNvPr id="58384" name="TextBox 47"/>
          <p:cNvSpPr txBox="1">
            <a:spLocks noChangeArrowheads="1"/>
          </p:cNvSpPr>
          <p:nvPr/>
        </p:nvSpPr>
        <p:spPr bwMode="auto">
          <a:xfrm>
            <a:off x="6030913" y="3001963"/>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1400" dirty="0"/>
              <a:t>†</a:t>
            </a:r>
          </a:p>
        </p:txBody>
      </p:sp>
      <p:sp>
        <p:nvSpPr>
          <p:cNvPr id="58385" name="TextBox 48"/>
          <p:cNvSpPr txBox="1">
            <a:spLocks noChangeArrowheads="1"/>
          </p:cNvSpPr>
          <p:nvPr/>
        </p:nvSpPr>
        <p:spPr bwMode="auto">
          <a:xfrm>
            <a:off x="6796088" y="3325813"/>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1400" dirty="0"/>
              <a:t>†</a:t>
            </a:r>
          </a:p>
        </p:txBody>
      </p:sp>
      <p:sp>
        <p:nvSpPr>
          <p:cNvPr id="58386" name="TextBox 49"/>
          <p:cNvSpPr txBox="1">
            <a:spLocks noChangeArrowheads="1"/>
          </p:cNvSpPr>
          <p:nvPr/>
        </p:nvSpPr>
        <p:spPr bwMode="auto">
          <a:xfrm>
            <a:off x="8413750" y="3708400"/>
            <a:ext cx="280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r>
              <a:rPr lang="en-US" altLang="en-US" sz="1400" dirty="0"/>
              <a:t>≠</a:t>
            </a:r>
          </a:p>
        </p:txBody>
      </p:sp>
      <p:sp>
        <p:nvSpPr>
          <p:cNvPr id="58387" name="TextBox 17"/>
          <p:cNvSpPr txBox="1">
            <a:spLocks noChangeArrowheads="1"/>
          </p:cNvSpPr>
          <p:nvPr/>
        </p:nvSpPr>
        <p:spPr bwMode="auto">
          <a:xfrm>
            <a:off x="1702011" y="2000775"/>
            <a:ext cx="5739978" cy="338554"/>
          </a:xfrm>
          <a:prstGeom prst="rect">
            <a:avLst/>
          </a:prstGeom>
          <a:solidFill>
            <a:schemeClr val="tx1"/>
          </a:solidFill>
          <a:ln>
            <a:noFill/>
          </a:ln>
          <a:extLst/>
        </p:spPr>
        <p:txBody>
          <a:bodyPr wrap="square">
            <a:spAutoFit/>
          </a:bodyPr>
          <a:lstStyle>
            <a:lvl1pPr>
              <a:defRPr sz="24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a:defRPr>
                <a:solidFill>
                  <a:schemeClr val="tx1"/>
                </a:solidFill>
                <a:latin typeface="Arial" charset="0"/>
                <a:cs typeface="Arial" charset="0"/>
              </a:defRPr>
            </a:lvl3pPr>
            <a:lvl4pPr>
              <a:defRPr sz="1600">
                <a:solidFill>
                  <a:schemeClr val="tx1"/>
                </a:solidFill>
                <a:latin typeface="Arial" charset="0"/>
                <a:cs typeface="Arial" charset="0"/>
              </a:defRPr>
            </a:lvl4pPr>
            <a:lvl5pPr>
              <a:defRPr sz="1600">
                <a:solidFill>
                  <a:schemeClr val="tx1"/>
                </a:solidFill>
                <a:latin typeface="Arial" charset="0"/>
                <a:cs typeface="Arial" charset="0"/>
              </a:defRPr>
            </a:lvl5pPr>
            <a:lvl6pPr eaLnBrk="0" fontAlgn="base" hangingPunct="0">
              <a:spcAft>
                <a:spcPct val="0"/>
              </a:spcAft>
              <a:buClr>
                <a:srgbClr val="DF1717"/>
              </a:buClr>
              <a:buFont typeface="Arial" charset="0"/>
              <a:defRPr sz="1600">
                <a:solidFill>
                  <a:schemeClr val="tx1"/>
                </a:solidFill>
                <a:latin typeface="Arial" charset="0"/>
                <a:cs typeface="Arial" charset="0"/>
              </a:defRPr>
            </a:lvl6pPr>
            <a:lvl7pPr eaLnBrk="0" fontAlgn="base" hangingPunct="0">
              <a:spcAft>
                <a:spcPct val="0"/>
              </a:spcAft>
              <a:buClr>
                <a:srgbClr val="DF1717"/>
              </a:buClr>
              <a:buFont typeface="Arial" charset="0"/>
              <a:defRPr sz="1600">
                <a:solidFill>
                  <a:schemeClr val="tx1"/>
                </a:solidFill>
                <a:latin typeface="Arial" charset="0"/>
                <a:cs typeface="Arial" charset="0"/>
              </a:defRPr>
            </a:lvl7pPr>
            <a:lvl8pPr eaLnBrk="0" fontAlgn="base" hangingPunct="0">
              <a:spcAft>
                <a:spcPct val="0"/>
              </a:spcAft>
              <a:buClr>
                <a:srgbClr val="DF1717"/>
              </a:buClr>
              <a:buFont typeface="Arial" charset="0"/>
              <a:defRPr sz="1600">
                <a:solidFill>
                  <a:schemeClr val="tx1"/>
                </a:solidFill>
                <a:latin typeface="Arial" charset="0"/>
                <a:cs typeface="Arial" charset="0"/>
              </a:defRPr>
            </a:lvl8pPr>
            <a:lvl9pPr eaLnBrk="0" fontAlgn="base" hangingPunct="0">
              <a:spcAft>
                <a:spcPct val="0"/>
              </a:spcAft>
              <a:buClr>
                <a:srgbClr val="DF1717"/>
              </a:buClr>
              <a:buFont typeface="Arial" charset="0"/>
              <a:defRPr sz="1600">
                <a:solidFill>
                  <a:schemeClr val="tx1"/>
                </a:solidFill>
                <a:latin typeface="Arial" charset="0"/>
                <a:cs typeface="Arial" charset="0"/>
              </a:defRPr>
            </a:lvl9pPr>
          </a:lstStyle>
          <a:p>
            <a:pPr algn="ctr"/>
            <a:r>
              <a:rPr lang="en-US" altLang="en-US" sz="1600" dirty="0">
                <a:solidFill>
                  <a:schemeClr val="bg1"/>
                </a:solidFill>
              </a:rPr>
              <a:t>Mean difference in scores (SVR </a:t>
            </a:r>
            <a:r>
              <a:rPr lang="en-US" altLang="en-US" sz="1600" dirty="0" smtClean="0">
                <a:solidFill>
                  <a:schemeClr val="bg1"/>
                </a:solidFill>
              </a:rPr>
              <a:t>versus </a:t>
            </a:r>
            <a:r>
              <a:rPr lang="en-US" altLang="en-US" sz="1600" dirty="0">
                <a:solidFill>
                  <a:schemeClr val="bg1"/>
                </a:solidFill>
              </a:rPr>
              <a:t>treatment failure)</a:t>
            </a:r>
            <a:endParaRPr lang="en-US" altLang="en-US" sz="1600" baseline="30000" dirty="0">
              <a:solidFill>
                <a:schemeClr val="bg1"/>
              </a:solidFill>
            </a:endParaRPr>
          </a:p>
        </p:txBody>
      </p:sp>
    </p:spTree>
    <p:extLst>
      <p:ext uri="{BB962C8B-B14F-4D97-AF65-F5344CB8AC3E}">
        <p14:creationId xmlns:p14="http://schemas.microsoft.com/office/powerpoint/2010/main" val="87897002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85800" y="0"/>
            <a:ext cx="7772400" cy="1600200"/>
          </a:xfrm>
        </p:spPr>
        <p:txBody>
          <a:bodyPr/>
          <a:lstStyle/>
          <a:p>
            <a:r>
              <a:rPr lang="en-US" smtClean="0"/>
              <a:t>SVR (Cure) Associated with Decreased All-Cause Mortality </a:t>
            </a:r>
          </a:p>
        </p:txBody>
      </p:sp>
      <p:graphicFrame>
        <p:nvGraphicFramePr>
          <p:cNvPr id="49155" name="Content Placeholder 4"/>
          <p:cNvGraphicFramePr>
            <a:graphicFrameLocks noGrp="1"/>
          </p:cNvGraphicFramePr>
          <p:nvPr>
            <p:ph idx="1"/>
          </p:nvPr>
        </p:nvGraphicFramePr>
        <p:xfrm>
          <a:off x="1092200" y="1549400"/>
          <a:ext cx="7340600" cy="4673600"/>
        </p:xfrm>
        <a:graphic>
          <a:graphicData uri="http://schemas.openxmlformats.org/presentationml/2006/ole">
            <mc:AlternateContent xmlns:mc="http://schemas.openxmlformats.org/markup-compatibility/2006">
              <mc:Choice xmlns:v="urn:schemas-microsoft-com:vml" Requires="v">
                <p:oleObj spid="_x0000_s7201" r:id="rId3" imgW="7340220" imgH="4676037" progId="Excel.Chart.8">
                  <p:embed/>
                </p:oleObj>
              </mc:Choice>
              <mc:Fallback>
                <p:oleObj r:id="rId3" imgW="7340220" imgH="4676037"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549400"/>
                        <a:ext cx="73406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49156" name="TextBox 5"/>
          <p:cNvSpPr txBox="1">
            <a:spLocks noChangeArrowheads="1"/>
          </p:cNvSpPr>
          <p:nvPr/>
        </p:nvSpPr>
        <p:spPr bwMode="auto">
          <a:xfrm rot="-5400000">
            <a:off x="-1169988" y="3284538"/>
            <a:ext cx="4125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800" smtClean="0">
                <a:solidFill>
                  <a:srgbClr val="000000"/>
                </a:solidFill>
              </a:rPr>
              <a:t>10-year Cumulative Incidence Rate</a:t>
            </a:r>
          </a:p>
        </p:txBody>
      </p:sp>
      <p:sp>
        <p:nvSpPr>
          <p:cNvPr id="7" name="TextBox 6"/>
          <p:cNvSpPr txBox="1"/>
          <p:nvPr/>
        </p:nvSpPr>
        <p:spPr>
          <a:xfrm>
            <a:off x="6553200" y="4648200"/>
            <a:ext cx="2286000" cy="1570038"/>
          </a:xfrm>
          <a:prstGeom prst="rect">
            <a:avLst/>
          </a:prstGeom>
          <a:solidFill>
            <a:schemeClr val="accent3">
              <a:lumMod val="20000"/>
              <a:lumOff val="80000"/>
            </a:schemeClr>
          </a:solidFill>
        </p:spPr>
        <p:txBody>
          <a:bodyPr>
            <a:spAutoFit/>
          </a:bodyPr>
          <a:lstStyle/>
          <a:p>
            <a:pPr fontAlgn="base">
              <a:spcBef>
                <a:spcPct val="0"/>
              </a:spcBef>
              <a:spcAft>
                <a:spcPct val="0"/>
              </a:spcAft>
              <a:defRPr/>
            </a:pPr>
            <a:r>
              <a:rPr lang="en-US" sz="1600" dirty="0">
                <a:solidFill>
                  <a:srgbClr val="000000"/>
                </a:solidFill>
                <a:sym typeface="Arial" pitchFamily="34" charset="0"/>
              </a:rPr>
              <a:t>530 patients with advanced fibrosis, treated with interferon-based therapy, and followed for 8.4 (IQR 6.4-1.4) years </a:t>
            </a:r>
          </a:p>
        </p:txBody>
      </p:sp>
      <p:sp>
        <p:nvSpPr>
          <p:cNvPr id="49158" name="TextBox 7"/>
          <p:cNvSpPr txBox="1">
            <a:spLocks noChangeArrowheads="1"/>
          </p:cNvSpPr>
          <p:nvPr/>
        </p:nvSpPr>
        <p:spPr bwMode="auto">
          <a:xfrm>
            <a:off x="228600" y="6477000"/>
            <a:ext cx="441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200" smtClean="0">
                <a:solidFill>
                  <a:srgbClr val="000000"/>
                </a:solidFill>
              </a:rPr>
              <a:t>Van der Meer et al. JAMA 2012; 308:2584</a:t>
            </a:r>
          </a:p>
        </p:txBody>
      </p:sp>
      <p:sp>
        <p:nvSpPr>
          <p:cNvPr id="49159" name="TextBox 8"/>
          <p:cNvSpPr txBox="1">
            <a:spLocks noChangeArrowheads="1"/>
          </p:cNvSpPr>
          <p:nvPr/>
        </p:nvSpPr>
        <p:spPr bwMode="auto">
          <a:xfrm>
            <a:off x="1997075" y="4140200"/>
            <a:ext cx="479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400" b="1" smtClean="0">
                <a:solidFill>
                  <a:srgbClr val="000000"/>
                </a:solidFill>
              </a:rPr>
              <a:t>8.9</a:t>
            </a:r>
            <a:endParaRPr lang="en-US" b="1" smtClean="0"/>
          </a:p>
        </p:txBody>
      </p:sp>
      <p:sp>
        <p:nvSpPr>
          <p:cNvPr id="49160" name="TextBox 9"/>
          <p:cNvSpPr txBox="1">
            <a:spLocks noChangeArrowheads="1"/>
          </p:cNvSpPr>
          <p:nvPr/>
        </p:nvSpPr>
        <p:spPr bwMode="auto">
          <a:xfrm>
            <a:off x="2411413" y="2416175"/>
            <a:ext cx="4810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400" b="1" smtClean="0">
                <a:solidFill>
                  <a:srgbClr val="000000"/>
                </a:solidFill>
              </a:rPr>
              <a:t>26</a:t>
            </a:r>
            <a:endParaRPr lang="en-US" b="1" smtClean="0"/>
          </a:p>
        </p:txBody>
      </p:sp>
      <p:sp>
        <p:nvSpPr>
          <p:cNvPr id="49161" name="TextBox 10"/>
          <p:cNvSpPr txBox="1">
            <a:spLocks noChangeArrowheads="1"/>
          </p:cNvSpPr>
          <p:nvPr/>
        </p:nvSpPr>
        <p:spPr bwMode="auto">
          <a:xfrm>
            <a:off x="3475038" y="4586288"/>
            <a:ext cx="479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400" b="1" smtClean="0">
                <a:solidFill>
                  <a:srgbClr val="000000"/>
                </a:solidFill>
              </a:rPr>
              <a:t>5.1</a:t>
            </a:r>
            <a:endParaRPr lang="en-US" b="1" smtClean="0"/>
          </a:p>
        </p:txBody>
      </p:sp>
      <p:sp>
        <p:nvSpPr>
          <p:cNvPr id="49162" name="TextBox 11"/>
          <p:cNvSpPr txBox="1">
            <a:spLocks noChangeArrowheads="1"/>
          </p:cNvSpPr>
          <p:nvPr/>
        </p:nvSpPr>
        <p:spPr bwMode="auto">
          <a:xfrm>
            <a:off x="3863975" y="2860675"/>
            <a:ext cx="585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400" b="1" smtClean="0">
                <a:solidFill>
                  <a:srgbClr val="000000"/>
                </a:solidFill>
              </a:rPr>
              <a:t>21.8</a:t>
            </a:r>
            <a:endParaRPr lang="en-US" b="1" smtClean="0"/>
          </a:p>
        </p:txBody>
      </p:sp>
      <p:sp>
        <p:nvSpPr>
          <p:cNvPr id="49163" name="TextBox 12"/>
          <p:cNvSpPr txBox="1">
            <a:spLocks noChangeArrowheads="1"/>
          </p:cNvSpPr>
          <p:nvPr/>
        </p:nvSpPr>
        <p:spPr bwMode="auto">
          <a:xfrm>
            <a:off x="4964113" y="4891088"/>
            <a:ext cx="4810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400" b="1" smtClean="0">
                <a:solidFill>
                  <a:srgbClr val="000000"/>
                </a:solidFill>
              </a:rPr>
              <a:t>2.1</a:t>
            </a:r>
            <a:endParaRPr lang="en-US" b="1" smtClean="0"/>
          </a:p>
        </p:txBody>
      </p:sp>
      <p:sp>
        <p:nvSpPr>
          <p:cNvPr id="49164" name="TextBox 13"/>
          <p:cNvSpPr txBox="1">
            <a:spLocks noChangeArrowheads="1"/>
          </p:cNvSpPr>
          <p:nvPr/>
        </p:nvSpPr>
        <p:spPr bwMode="auto">
          <a:xfrm>
            <a:off x="5356225" y="1997075"/>
            <a:ext cx="641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1400" b="1" smtClean="0">
                <a:solidFill>
                  <a:srgbClr val="000000"/>
                </a:solidFill>
              </a:rPr>
              <a:t>29.9</a:t>
            </a:r>
            <a:endParaRPr lang="en-US" b="1" smtClean="0"/>
          </a:p>
        </p:txBody>
      </p:sp>
      <p:sp>
        <p:nvSpPr>
          <p:cNvPr id="3" name="Slide Number Placeholder 2"/>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29</a:t>
            </a:fld>
            <a:endParaRPr lang="en-US">
              <a:solidFill>
                <a:srgbClr val="FFFFFF"/>
              </a:solidFill>
            </a:endParaRPr>
          </a:p>
        </p:txBody>
      </p:sp>
    </p:spTree>
    <p:extLst>
      <p:ext uri="{BB962C8B-B14F-4D97-AF65-F5344CB8AC3E}">
        <p14:creationId xmlns:p14="http://schemas.microsoft.com/office/powerpoint/2010/main" val="1957549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42888" y="0"/>
            <a:ext cx="8686800" cy="1600200"/>
          </a:xfrm>
        </p:spPr>
        <p:txBody>
          <a:bodyPr/>
          <a:lstStyle/>
          <a:p>
            <a:r>
              <a:rPr lang="en-US" sz="2400" b="1" dirty="0" smtClean="0">
                <a:latin typeface="Helvetica" pitchFamily="34" charset="0"/>
                <a:sym typeface="Helvetica" pitchFamily="34" charset="0"/>
              </a:rPr>
              <a:t>Chronic HCV Infection May Lead to Chronic Liver Disease and Liver Cancer as well as Systemic Disease :  DM, Renal Disease, Lymphoma and other problems </a:t>
            </a:r>
            <a:endParaRPr lang="en-US" sz="2400" dirty="0" smtClean="0"/>
          </a:p>
        </p:txBody>
      </p:sp>
      <p:grpSp>
        <p:nvGrpSpPr>
          <p:cNvPr id="34820" name="Group 7"/>
          <p:cNvGrpSpPr>
            <a:grpSpLocks/>
          </p:cNvGrpSpPr>
          <p:nvPr/>
        </p:nvGrpSpPr>
        <p:grpSpPr bwMode="auto">
          <a:xfrm>
            <a:off x="1001716" y="1785941"/>
            <a:ext cx="6715125" cy="3937000"/>
            <a:chOff x="0" y="0"/>
            <a:chExt cx="753" cy="441"/>
          </a:xfrm>
        </p:grpSpPr>
        <p:pic>
          <p:nvPicPr>
            <p:cNvPr id="34823" name="Picture 8" descr="image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 y="0"/>
              <a:ext cx="580" cy="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9"/>
            <p:cNvSpPr>
              <a:spLocks/>
            </p:cNvSpPr>
            <p:nvPr/>
          </p:nvSpPr>
          <p:spPr bwMode="auto">
            <a:xfrm>
              <a:off x="0" y="89"/>
              <a:ext cx="159" cy="166"/>
            </a:xfrm>
            <a:prstGeom prst="rect">
              <a:avLst/>
            </a:prstGeom>
            <a:gradFill rotWithShape="0">
              <a:gsLst>
                <a:gs pos="0">
                  <a:srgbClr val="323232">
                    <a:alpha val="75000"/>
                  </a:srgbClr>
                </a:gs>
                <a:gs pos="20001">
                  <a:srgbClr val="313131">
                    <a:alpha val="76600"/>
                  </a:srgbClr>
                </a:gs>
                <a:gs pos="100000">
                  <a:srgbClr val="262626">
                    <a:alpha val="82999"/>
                  </a:srgbClr>
                </a:gs>
              </a:gsLst>
              <a:lin ang="5400000"/>
            </a:gradFill>
            <a:ln w="13546">
              <a:solidFill>
                <a:srgbClr val="323232"/>
              </a:solidFill>
              <a:round/>
              <a:headEnd/>
              <a:tailEnd/>
            </a:ln>
            <a:effectLst>
              <a:outerShdw blurRad="38100" dist="23000" dir="5400000" algn="ctr" rotWithShape="0">
                <a:srgbClr val="000000">
                  <a:alpha val="34999"/>
                </a:srgbClr>
              </a:outerShdw>
            </a:effectLst>
          </p:spPr>
          <p:txBody>
            <a:bodyPr lIns="126435" tIns="72248" rIns="126435" bIns="72248" anchor="ctr"/>
            <a:lstStyle/>
            <a:p>
              <a:pPr defTabSz="914145" fontAlgn="base">
                <a:lnSpc>
                  <a:spcPct val="90000"/>
                </a:lnSpc>
                <a:spcBef>
                  <a:spcPts val="281"/>
                </a:spcBef>
                <a:spcAft>
                  <a:spcPct val="0"/>
                </a:spcAft>
                <a:defRPr/>
              </a:pPr>
              <a:r>
                <a:rPr lang="en-US" sz="1200" b="1">
                  <a:solidFill>
                    <a:srgbClr val="FFFFFF"/>
                  </a:solidFill>
                  <a:latin typeface="Helvetica" pitchFamily="-1" charset="0"/>
                  <a:sym typeface="Helvetica" pitchFamily="-1" charset="0"/>
                </a:rPr>
                <a:t>Fibrosis</a:t>
              </a:r>
              <a:r>
                <a:rPr lang="en-US" sz="1200" b="1" baseline="31000">
                  <a:solidFill>
                    <a:srgbClr val="FFFFFF"/>
                  </a:solidFill>
                  <a:latin typeface="Helvetica" pitchFamily="-1" charset="0"/>
                  <a:sym typeface="Helvetica" pitchFamily="-1" charset="0"/>
                </a:rPr>
                <a:t>1</a:t>
              </a:r>
              <a:endParaRPr lang="en-US" sz="2700">
                <a:solidFill>
                  <a:srgbClr val="FFFFFF"/>
                </a:solidFill>
                <a:effectLst>
                  <a:outerShdw blurRad="38100" dist="38100" dir="2700000" algn="tl">
                    <a:srgbClr val="000000"/>
                  </a:outerShdw>
                </a:effectLst>
                <a:latin typeface="Helvetica" pitchFamily="-1" charset="0"/>
                <a:sym typeface="Helvetica" pitchFamily="-1" charset="0"/>
              </a:endParaRPr>
            </a:p>
            <a:p>
              <a:pPr defTabSz="914145" fontAlgn="base">
                <a:lnSpc>
                  <a:spcPct val="90000"/>
                </a:lnSpc>
                <a:spcBef>
                  <a:spcPts val="281"/>
                </a:spcBef>
                <a:spcAft>
                  <a:spcPct val="0"/>
                </a:spcAft>
                <a:defRPr/>
              </a:pPr>
              <a:r>
                <a:rPr lang="en-US" sz="1200" b="1">
                  <a:solidFill>
                    <a:srgbClr val="FFFFFF"/>
                  </a:solidFill>
                  <a:latin typeface="Helvetica" pitchFamily="-1" charset="0"/>
                  <a:sym typeface="Helvetica" pitchFamily="-1" charset="0"/>
                </a:rPr>
                <a:t>Chronic HCV infection can lead to the development of fibrous scar tissue within the liver</a:t>
              </a:r>
              <a:endParaRPr lang="en-US" sz="2400">
                <a:solidFill>
                  <a:srgbClr val="FFFFFF"/>
                </a:solidFill>
                <a:sym typeface="Arial" pitchFamily="34" charset="0"/>
              </a:endParaRPr>
            </a:p>
          </p:txBody>
        </p:sp>
        <p:sp>
          <p:nvSpPr>
            <p:cNvPr id="34825" name="Rectangle 10"/>
            <p:cNvSpPr>
              <a:spLocks/>
            </p:cNvSpPr>
            <p:nvPr/>
          </p:nvSpPr>
          <p:spPr bwMode="auto">
            <a:xfrm>
              <a:off x="111" y="1"/>
              <a:ext cx="143" cy="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fontAlgn="base">
                <a:spcBef>
                  <a:spcPct val="0"/>
                </a:spcBef>
                <a:spcAft>
                  <a:spcPct val="0"/>
                </a:spcAft>
              </a:pPr>
              <a:r>
                <a:rPr lang="en-US" sz="2400" b="1" baseline="12000" smtClean="0">
                  <a:solidFill>
                    <a:srgbClr val="1A1A1A"/>
                  </a:solidFill>
                  <a:latin typeface="Helvetica" pitchFamily="34" charset="0"/>
                  <a:sym typeface="Helvetica" pitchFamily="34" charset="0"/>
                </a:rPr>
                <a:t>Fibrosis</a:t>
              </a:r>
              <a:endParaRPr lang="en-US" sz="2400" smtClean="0">
                <a:solidFill>
                  <a:srgbClr val="FFFFFF"/>
                </a:solidFill>
                <a:sym typeface="Arial" pitchFamily="34" charset="0"/>
              </a:endParaRPr>
            </a:p>
          </p:txBody>
        </p:sp>
        <p:sp>
          <p:nvSpPr>
            <p:cNvPr id="34826" name="Rectangle 11"/>
            <p:cNvSpPr>
              <a:spLocks/>
            </p:cNvSpPr>
            <p:nvPr/>
          </p:nvSpPr>
          <p:spPr bwMode="auto">
            <a:xfrm>
              <a:off x="283" y="1"/>
              <a:ext cx="119" cy="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fontAlgn="base">
                <a:spcBef>
                  <a:spcPct val="0"/>
                </a:spcBef>
                <a:spcAft>
                  <a:spcPct val="0"/>
                </a:spcAft>
              </a:pPr>
              <a:r>
                <a:rPr lang="en-US" sz="2400" b="1" baseline="12000" smtClean="0">
                  <a:solidFill>
                    <a:srgbClr val="1A1A1A"/>
                  </a:solidFill>
                  <a:latin typeface="Helvetica" pitchFamily="34" charset="0"/>
                  <a:sym typeface="Helvetica" pitchFamily="34" charset="0"/>
                </a:rPr>
                <a:t>Cirrhosis</a:t>
              </a:r>
              <a:endParaRPr lang="en-US" sz="2400" smtClean="0">
                <a:solidFill>
                  <a:srgbClr val="FFFFFF"/>
                </a:solidFill>
                <a:sym typeface="Arial" pitchFamily="34" charset="0"/>
              </a:endParaRPr>
            </a:p>
          </p:txBody>
        </p:sp>
        <p:sp>
          <p:nvSpPr>
            <p:cNvPr id="34827" name="Rectangle 12"/>
            <p:cNvSpPr>
              <a:spLocks/>
            </p:cNvSpPr>
            <p:nvPr/>
          </p:nvSpPr>
          <p:spPr bwMode="auto">
            <a:xfrm>
              <a:off x="447" y="1"/>
              <a:ext cx="296"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912813" fontAlgn="base">
                <a:spcBef>
                  <a:spcPct val="0"/>
                </a:spcBef>
                <a:spcAft>
                  <a:spcPct val="0"/>
                </a:spcAft>
              </a:pPr>
              <a:r>
                <a:rPr lang="en-US" sz="2400" b="1" baseline="12000" smtClean="0">
                  <a:solidFill>
                    <a:srgbClr val="1A1A1A"/>
                  </a:solidFill>
                  <a:latin typeface="Helvetica" pitchFamily="34" charset="0"/>
                  <a:sym typeface="Helvetica" pitchFamily="34" charset="0"/>
                </a:rPr>
                <a:t>Hepatocellular Carcinoma </a:t>
              </a:r>
              <a:br>
                <a:rPr lang="en-US" sz="2400" b="1" baseline="12000" smtClean="0">
                  <a:solidFill>
                    <a:srgbClr val="1A1A1A"/>
                  </a:solidFill>
                  <a:latin typeface="Helvetica" pitchFamily="34" charset="0"/>
                  <a:sym typeface="Helvetica" pitchFamily="34" charset="0"/>
                </a:rPr>
              </a:br>
              <a:r>
                <a:rPr lang="en-US" sz="2400" b="1" baseline="12000" smtClean="0">
                  <a:solidFill>
                    <a:srgbClr val="1A1A1A"/>
                  </a:solidFill>
                  <a:latin typeface="Helvetica" pitchFamily="34" charset="0"/>
                  <a:sym typeface="Helvetica" pitchFamily="34" charset="0"/>
                </a:rPr>
                <a:t>(with cirrhosis)</a:t>
              </a:r>
              <a:endParaRPr lang="en-US" sz="2400" smtClean="0">
                <a:solidFill>
                  <a:srgbClr val="FFFFFF"/>
                </a:solidFill>
                <a:sym typeface="Arial" pitchFamily="34" charset="0"/>
              </a:endParaRPr>
            </a:p>
          </p:txBody>
        </p:sp>
        <p:sp>
          <p:nvSpPr>
            <p:cNvPr id="11" name="Rectangle 13"/>
            <p:cNvSpPr>
              <a:spLocks/>
            </p:cNvSpPr>
            <p:nvPr/>
          </p:nvSpPr>
          <p:spPr bwMode="auto">
            <a:xfrm>
              <a:off x="273" y="285"/>
              <a:ext cx="240" cy="147"/>
            </a:xfrm>
            <a:prstGeom prst="rect">
              <a:avLst/>
            </a:prstGeom>
            <a:gradFill rotWithShape="0">
              <a:gsLst>
                <a:gs pos="0">
                  <a:srgbClr val="323232">
                    <a:alpha val="75000"/>
                  </a:srgbClr>
                </a:gs>
                <a:gs pos="20001">
                  <a:srgbClr val="313131">
                    <a:alpha val="76600"/>
                  </a:srgbClr>
                </a:gs>
                <a:gs pos="100000">
                  <a:srgbClr val="262626">
                    <a:alpha val="82999"/>
                  </a:srgbClr>
                </a:gs>
              </a:gsLst>
              <a:lin ang="5400000"/>
            </a:gradFill>
            <a:ln w="13546">
              <a:solidFill>
                <a:srgbClr val="323232"/>
              </a:solidFill>
              <a:round/>
              <a:headEnd/>
              <a:tailEnd/>
            </a:ln>
            <a:effectLst>
              <a:outerShdw blurRad="38100" dist="23000" dir="5400000" algn="ctr" rotWithShape="0">
                <a:srgbClr val="000000">
                  <a:alpha val="34999"/>
                </a:srgbClr>
              </a:outerShdw>
            </a:effectLst>
          </p:spPr>
          <p:txBody>
            <a:bodyPr lIns="88900" tIns="50800" rIns="88900" bIns="50800" anchor="ctr"/>
            <a:lstStyle/>
            <a:p>
              <a:pPr defTabSz="914145" fontAlgn="base">
                <a:lnSpc>
                  <a:spcPct val="90000"/>
                </a:lnSpc>
                <a:spcBef>
                  <a:spcPts val="281"/>
                </a:spcBef>
                <a:spcAft>
                  <a:spcPct val="0"/>
                </a:spcAft>
                <a:defRPr/>
              </a:pPr>
              <a:r>
                <a:rPr lang="en-US" sz="1200" b="1" dirty="0">
                  <a:solidFill>
                    <a:srgbClr val="FFFFFF"/>
                  </a:solidFill>
                  <a:latin typeface="Helvetica" pitchFamily="-1" charset="0"/>
                  <a:sym typeface="Helvetica" pitchFamily="-1" charset="0"/>
                </a:rPr>
                <a:t>Cirrhosis</a:t>
              </a:r>
              <a:r>
                <a:rPr lang="en-US" sz="1200" b="1" baseline="31000" dirty="0">
                  <a:solidFill>
                    <a:srgbClr val="FFFFFF"/>
                  </a:solidFill>
                  <a:latin typeface="Helvetica" pitchFamily="-1" charset="0"/>
                  <a:sym typeface="Helvetica" pitchFamily="-1" charset="0"/>
                </a:rPr>
                <a:t>1,2</a:t>
              </a:r>
            </a:p>
            <a:p>
              <a:pPr defTabSz="914145" fontAlgn="base">
                <a:lnSpc>
                  <a:spcPct val="90000"/>
                </a:lnSpc>
                <a:spcBef>
                  <a:spcPts val="281"/>
                </a:spcBef>
                <a:spcAft>
                  <a:spcPct val="0"/>
                </a:spcAft>
                <a:defRPr/>
              </a:pPr>
              <a:r>
                <a:rPr lang="en-US" sz="1200" b="1" dirty="0">
                  <a:solidFill>
                    <a:srgbClr val="FFFFFF"/>
                  </a:solidFill>
                  <a:latin typeface="Helvetica" pitchFamily="-1" charset="0"/>
                  <a:sym typeface="Helvetica" pitchFamily="-1" charset="0"/>
                </a:rPr>
                <a:t>Over time, fibrosis can progress, causing severe scarring of the liver, restricted blood flow, impaired liver function, and eventually liver failure</a:t>
              </a:r>
              <a:endParaRPr lang="en-US" sz="2400" dirty="0">
                <a:solidFill>
                  <a:srgbClr val="FFFFFF"/>
                </a:solidFill>
                <a:sym typeface="Arial" pitchFamily="34" charset="0"/>
              </a:endParaRPr>
            </a:p>
          </p:txBody>
        </p:sp>
        <p:sp>
          <p:nvSpPr>
            <p:cNvPr id="12" name="Rectangle 14"/>
            <p:cNvSpPr>
              <a:spLocks/>
            </p:cNvSpPr>
            <p:nvPr/>
          </p:nvSpPr>
          <p:spPr bwMode="auto">
            <a:xfrm>
              <a:off x="573" y="87"/>
              <a:ext cx="180" cy="111"/>
            </a:xfrm>
            <a:prstGeom prst="rect">
              <a:avLst/>
            </a:prstGeom>
            <a:gradFill rotWithShape="0">
              <a:gsLst>
                <a:gs pos="0">
                  <a:srgbClr val="323232">
                    <a:alpha val="75000"/>
                  </a:srgbClr>
                </a:gs>
                <a:gs pos="20001">
                  <a:srgbClr val="313131">
                    <a:alpha val="76600"/>
                  </a:srgbClr>
                </a:gs>
                <a:gs pos="100000">
                  <a:srgbClr val="262626">
                    <a:alpha val="82999"/>
                  </a:srgbClr>
                </a:gs>
              </a:gsLst>
              <a:lin ang="5400000"/>
            </a:gradFill>
            <a:ln w="13546">
              <a:solidFill>
                <a:srgbClr val="323232"/>
              </a:solidFill>
              <a:round/>
              <a:headEnd/>
              <a:tailEnd/>
            </a:ln>
            <a:effectLst>
              <a:outerShdw blurRad="38100" dist="23000" dir="5400000" algn="ctr" rotWithShape="0">
                <a:srgbClr val="000000">
                  <a:alpha val="34999"/>
                </a:srgbClr>
              </a:outerShdw>
            </a:effectLst>
          </p:spPr>
          <p:txBody>
            <a:bodyPr lIns="88900" tIns="50800" rIns="88900" bIns="50800" anchor="ctr"/>
            <a:lstStyle/>
            <a:p>
              <a:pPr defTabSz="914145" fontAlgn="base">
                <a:lnSpc>
                  <a:spcPct val="90000"/>
                </a:lnSpc>
                <a:spcBef>
                  <a:spcPts val="281"/>
                </a:spcBef>
                <a:spcAft>
                  <a:spcPct val="0"/>
                </a:spcAft>
                <a:defRPr/>
              </a:pPr>
              <a:r>
                <a:rPr lang="en-US" sz="1200" b="1">
                  <a:solidFill>
                    <a:srgbClr val="FFFFFF"/>
                  </a:solidFill>
                  <a:latin typeface="Helvetica" pitchFamily="-1" charset="0"/>
                  <a:sym typeface="Helvetica" pitchFamily="-1" charset="0"/>
                </a:rPr>
                <a:t>HCC</a:t>
              </a:r>
              <a:r>
                <a:rPr lang="en-US" sz="1200" b="1" baseline="31000">
                  <a:solidFill>
                    <a:srgbClr val="FFFFFF"/>
                  </a:solidFill>
                  <a:latin typeface="Helvetica" pitchFamily="-1" charset="0"/>
                  <a:sym typeface="Helvetica" pitchFamily="-1" charset="0"/>
                </a:rPr>
                <a:t>3</a:t>
              </a:r>
              <a:endParaRPr lang="en-US" sz="2700">
                <a:solidFill>
                  <a:srgbClr val="FFFFFF"/>
                </a:solidFill>
                <a:effectLst>
                  <a:outerShdw blurRad="38100" dist="38100" dir="2700000" algn="tl">
                    <a:srgbClr val="000000"/>
                  </a:outerShdw>
                </a:effectLst>
                <a:latin typeface="Helvetica" pitchFamily="-1" charset="0"/>
                <a:sym typeface="Helvetica" pitchFamily="-1" charset="0"/>
              </a:endParaRPr>
            </a:p>
            <a:p>
              <a:pPr defTabSz="914145" fontAlgn="base">
                <a:lnSpc>
                  <a:spcPct val="90000"/>
                </a:lnSpc>
                <a:spcBef>
                  <a:spcPts val="281"/>
                </a:spcBef>
                <a:spcAft>
                  <a:spcPct val="0"/>
                </a:spcAft>
                <a:defRPr/>
              </a:pPr>
              <a:r>
                <a:rPr lang="en-US" sz="1200" b="1">
                  <a:solidFill>
                    <a:srgbClr val="FFFFFF"/>
                  </a:solidFill>
                  <a:latin typeface="Helvetica" pitchFamily="-1" charset="0"/>
                  <a:sym typeface="Helvetica" pitchFamily="-1" charset="0"/>
                </a:rPr>
                <a:t>Cancer of the liver can develop after years of chronic HCV infection</a:t>
              </a:r>
              <a:endParaRPr lang="en-US" sz="2400">
                <a:solidFill>
                  <a:srgbClr val="FFFFFF"/>
                </a:solidFill>
                <a:sym typeface="Arial" pitchFamily="34" charset="0"/>
              </a:endParaRPr>
            </a:p>
          </p:txBody>
        </p:sp>
      </p:grpSp>
      <p:sp>
        <p:nvSpPr>
          <p:cNvPr id="34821" name="TextBox 20"/>
          <p:cNvSpPr txBox="1">
            <a:spLocks noChangeArrowheads="1"/>
          </p:cNvSpPr>
          <p:nvPr/>
        </p:nvSpPr>
        <p:spPr bwMode="auto">
          <a:xfrm>
            <a:off x="587375" y="6089651"/>
            <a:ext cx="78374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pPr>
            <a:r>
              <a:rPr lang="en-US" sz="900" smtClean="0">
                <a:solidFill>
                  <a:srgbClr val="333333"/>
                </a:solidFill>
                <a:latin typeface="Helvetica" pitchFamily="34" charset="0"/>
                <a:sym typeface="Helvetica" pitchFamily="34" charset="0"/>
              </a:rPr>
              <a:t>Chronic liver disease includes fibrosis, cirrhosis, and hepatic decompensation; HCC=hepatocellular carcinoma.</a:t>
            </a:r>
            <a:br>
              <a:rPr lang="en-US" sz="900" smtClean="0">
                <a:solidFill>
                  <a:srgbClr val="333333"/>
                </a:solidFill>
                <a:latin typeface="Helvetica" pitchFamily="34" charset="0"/>
                <a:sym typeface="Helvetica" pitchFamily="34" charset="0"/>
              </a:rPr>
            </a:br>
            <a:r>
              <a:rPr lang="en-US" sz="900" smtClean="0">
                <a:solidFill>
                  <a:srgbClr val="333333"/>
                </a:solidFill>
                <a:latin typeface="Helvetica" pitchFamily="34" charset="0"/>
                <a:sym typeface="Helvetica" pitchFamily="34" charset="0"/>
              </a:rPr>
              <a:t>1. Highleyman L. Hepatitis C Support Project. http://www.hcvadvocate.org/hepatitis/factsheets_pdf/Fibrosis.pdf. Accessed August 18, 2011; 2. Bataller R et al. </a:t>
            </a:r>
            <a:r>
              <a:rPr lang="en-US" sz="900" i="1" smtClean="0">
                <a:solidFill>
                  <a:srgbClr val="333333"/>
                </a:solidFill>
                <a:latin typeface="Helvetica" pitchFamily="34" charset="0"/>
                <a:sym typeface="Helvetica" pitchFamily="34" charset="0"/>
              </a:rPr>
              <a:t>J Clin Invest</a:t>
            </a:r>
            <a:r>
              <a:rPr lang="en-US" sz="900" smtClean="0">
                <a:solidFill>
                  <a:srgbClr val="333333"/>
                </a:solidFill>
                <a:latin typeface="Helvetica" pitchFamily="34" charset="0"/>
                <a:sym typeface="Helvetica" pitchFamily="34" charset="0"/>
              </a:rPr>
              <a:t>. 2005;115:209-218; </a:t>
            </a:r>
            <a:br>
              <a:rPr lang="en-US" sz="900" smtClean="0">
                <a:solidFill>
                  <a:srgbClr val="333333"/>
                </a:solidFill>
                <a:latin typeface="Helvetica" pitchFamily="34" charset="0"/>
                <a:sym typeface="Helvetica" pitchFamily="34" charset="0"/>
              </a:rPr>
            </a:br>
            <a:r>
              <a:rPr lang="en-US" sz="900" smtClean="0">
                <a:solidFill>
                  <a:srgbClr val="333333"/>
                </a:solidFill>
                <a:latin typeface="Helvetica" pitchFamily="34" charset="0"/>
                <a:sym typeface="Helvetica" pitchFamily="34" charset="0"/>
              </a:rPr>
              <a:t>3. Medline Plus. http://www.nlm.nih.gov/medlineplus/enxy.article/000280.htm. Accessed August 28, 2012; 4. Centers for Disease Control and Prevention. http://www.cdc.gov/hepatitis/HCV/HCVfaq.htm. Accessed May 8, 2012.</a:t>
            </a:r>
            <a:endParaRPr lang="en-US" sz="900" smtClean="0"/>
          </a:p>
          <a:p>
            <a:pPr eaLnBrk="1" fontAlgn="base" hangingPunct="1">
              <a:spcBef>
                <a:spcPct val="0"/>
              </a:spcBef>
              <a:spcAft>
                <a:spcPct val="0"/>
              </a:spcAft>
            </a:pPr>
            <a:endParaRPr lang="en-US" sz="900" smtClean="0"/>
          </a:p>
        </p:txBody>
      </p:sp>
      <p:sp>
        <p:nvSpPr>
          <p:cNvPr id="31751" name="TextBox 21"/>
          <p:cNvSpPr txBox="1">
            <a:spLocks noChangeArrowheads="1"/>
          </p:cNvSpPr>
          <p:nvPr/>
        </p:nvSpPr>
        <p:spPr bwMode="auto">
          <a:xfrm>
            <a:off x="6477000" y="3886208"/>
            <a:ext cx="2133600" cy="1661993"/>
          </a:xfrm>
          <a:prstGeom prst="rect">
            <a:avLst/>
          </a:prstGeom>
          <a:solidFill>
            <a:schemeClr val="tx1">
              <a:lumMod val="85000"/>
            </a:schemeClr>
          </a:solidFill>
          <a:ln>
            <a:noFill/>
          </a:ln>
        </p:spPr>
        <p:txBody>
          <a:bodyPr>
            <a:spAutoFit/>
          </a:bodyPr>
          <a:lstStyle>
            <a:lvl1pPr eaLnBrk="0" hangingPunct="0">
              <a:defRPr sz="2400">
                <a:solidFill>
                  <a:srgbClr val="FFFFFF"/>
                </a:solidFill>
                <a:latin typeface="Arial" pitchFamily="34" charset="0"/>
                <a:ea typeface="ヒラギノ角ゴ ProN W3"/>
                <a:cs typeface="ヒラギノ角ゴ ProN W3"/>
                <a:sym typeface="Arial" pitchFamily="34" charset="0"/>
              </a:defRPr>
            </a:lvl1pPr>
            <a:lvl2pPr marL="742950" indent="-285750" eaLnBrk="0" hangingPunct="0">
              <a:defRPr sz="2400">
                <a:solidFill>
                  <a:srgbClr val="FFFFFF"/>
                </a:solidFill>
                <a:latin typeface="Arial" pitchFamily="34" charset="0"/>
                <a:ea typeface="ヒラギノ角ゴ ProN W3"/>
                <a:cs typeface="ヒラギノ角ゴ ProN W3"/>
                <a:sym typeface="Arial" pitchFamily="34" charset="0"/>
              </a:defRPr>
            </a:lvl2pPr>
            <a:lvl3pPr marL="1143000" indent="-228600" eaLnBrk="0" hangingPunct="0">
              <a:defRPr sz="2400">
                <a:solidFill>
                  <a:srgbClr val="FFFFFF"/>
                </a:solidFill>
                <a:latin typeface="Arial" pitchFamily="34" charset="0"/>
                <a:ea typeface="ヒラギノ角ゴ ProN W3"/>
                <a:cs typeface="ヒラギノ角ゴ ProN W3"/>
                <a:sym typeface="Arial" pitchFamily="34" charset="0"/>
              </a:defRPr>
            </a:lvl3pPr>
            <a:lvl4pPr marL="1600200" indent="-228600" eaLnBrk="0" hangingPunct="0">
              <a:defRPr sz="2400">
                <a:solidFill>
                  <a:srgbClr val="FFFFFF"/>
                </a:solidFill>
                <a:latin typeface="Arial" pitchFamily="34" charset="0"/>
                <a:ea typeface="ヒラギノ角ゴ ProN W3"/>
                <a:cs typeface="ヒラギノ角ゴ ProN W3"/>
                <a:sym typeface="Arial" pitchFamily="34" charset="0"/>
              </a:defRPr>
            </a:lvl4pPr>
            <a:lvl5pPr marL="2057400" indent="-228600" eaLnBrk="0" hangingPunct="0">
              <a:defRPr sz="2400">
                <a:solidFill>
                  <a:srgbClr val="FFFFFF"/>
                </a:solidFill>
                <a:latin typeface="Arial" pitchFamily="34" charset="0"/>
                <a:ea typeface="ヒラギノ角ゴ ProN W3"/>
                <a:cs typeface="ヒラギノ角ゴ ProN W3"/>
                <a:sym typeface="Arial" pitchFamily="34" charset="0"/>
              </a:defRPr>
            </a:lvl5pPr>
            <a:lvl6pPr marL="25146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6pPr>
            <a:lvl7pPr marL="29718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7pPr>
            <a:lvl8pPr marL="34290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8pPr>
            <a:lvl9pPr marL="3886200" indent="-228600" eaLnBrk="0" fontAlgn="base" hangingPunct="0">
              <a:spcBef>
                <a:spcPct val="0"/>
              </a:spcBef>
              <a:spcAft>
                <a:spcPct val="0"/>
              </a:spcAft>
              <a:defRPr sz="2400">
                <a:solidFill>
                  <a:srgbClr val="FFFFFF"/>
                </a:solidFill>
                <a:latin typeface="Arial" pitchFamily="34" charset="0"/>
                <a:ea typeface="ヒラギノ角ゴ ProN W3"/>
                <a:cs typeface="ヒラギノ角ゴ ProN W3"/>
                <a:sym typeface="Arial" pitchFamily="34" charset="0"/>
              </a:defRPr>
            </a:lvl9pPr>
          </a:lstStyle>
          <a:p>
            <a:pPr eaLnBrk="1" fontAlgn="base" hangingPunct="1">
              <a:spcBef>
                <a:spcPct val="0"/>
              </a:spcBef>
              <a:spcAft>
                <a:spcPct val="0"/>
              </a:spcAft>
              <a:defRPr/>
            </a:pPr>
            <a:r>
              <a:rPr lang="en-US" sz="1400" dirty="0" smtClean="0">
                <a:solidFill>
                  <a:srgbClr val="000000"/>
                </a:solidFill>
              </a:rPr>
              <a:t>Decompensated cirrhosis:</a:t>
            </a:r>
          </a:p>
          <a:p>
            <a:pPr eaLnBrk="1" fontAlgn="base" hangingPunct="1">
              <a:spcBef>
                <a:spcPct val="0"/>
              </a:spcBef>
              <a:spcAft>
                <a:spcPct val="0"/>
              </a:spcAft>
              <a:defRPr/>
            </a:pPr>
            <a:r>
              <a:rPr lang="en-US" sz="1200" dirty="0" smtClean="0">
                <a:solidFill>
                  <a:srgbClr val="000000"/>
                </a:solidFill>
              </a:rPr>
              <a:t>Ascites</a:t>
            </a:r>
          </a:p>
          <a:p>
            <a:pPr eaLnBrk="1" fontAlgn="base" hangingPunct="1">
              <a:spcBef>
                <a:spcPct val="0"/>
              </a:spcBef>
              <a:spcAft>
                <a:spcPct val="0"/>
              </a:spcAft>
              <a:defRPr/>
            </a:pPr>
            <a:r>
              <a:rPr lang="en-US" sz="1200" dirty="0" smtClean="0">
                <a:solidFill>
                  <a:srgbClr val="000000"/>
                </a:solidFill>
              </a:rPr>
              <a:t>Bleeding </a:t>
            </a:r>
            <a:r>
              <a:rPr lang="en-US" sz="1200" dirty="0" err="1" smtClean="0">
                <a:solidFill>
                  <a:srgbClr val="000000"/>
                </a:solidFill>
              </a:rPr>
              <a:t>gastroesophageal</a:t>
            </a:r>
            <a:r>
              <a:rPr lang="en-US" sz="1200" dirty="0" smtClean="0">
                <a:solidFill>
                  <a:srgbClr val="000000"/>
                </a:solidFill>
              </a:rPr>
              <a:t> </a:t>
            </a:r>
            <a:r>
              <a:rPr lang="en-US" sz="1200" dirty="0" err="1" smtClean="0">
                <a:solidFill>
                  <a:srgbClr val="000000"/>
                </a:solidFill>
              </a:rPr>
              <a:t>varices</a:t>
            </a:r>
            <a:endParaRPr lang="en-US" sz="1200" dirty="0" smtClean="0">
              <a:solidFill>
                <a:srgbClr val="000000"/>
              </a:solidFill>
            </a:endParaRPr>
          </a:p>
          <a:p>
            <a:pPr eaLnBrk="1" fontAlgn="base" hangingPunct="1">
              <a:spcBef>
                <a:spcPct val="0"/>
              </a:spcBef>
              <a:spcAft>
                <a:spcPct val="0"/>
              </a:spcAft>
              <a:defRPr/>
            </a:pPr>
            <a:r>
              <a:rPr lang="en-US" sz="1200" dirty="0" smtClean="0">
                <a:solidFill>
                  <a:srgbClr val="000000"/>
                </a:solidFill>
              </a:rPr>
              <a:t>Hepatic encephalopathy</a:t>
            </a:r>
          </a:p>
          <a:p>
            <a:pPr eaLnBrk="1" fontAlgn="base" hangingPunct="1">
              <a:spcBef>
                <a:spcPct val="0"/>
              </a:spcBef>
              <a:spcAft>
                <a:spcPct val="0"/>
              </a:spcAft>
              <a:defRPr/>
            </a:pPr>
            <a:r>
              <a:rPr lang="en-US" sz="1200" dirty="0" smtClean="0">
                <a:solidFill>
                  <a:srgbClr val="000000"/>
                </a:solidFill>
              </a:rPr>
              <a:t>Jaundice</a:t>
            </a:r>
          </a:p>
          <a:p>
            <a:pPr eaLnBrk="1" fontAlgn="base" hangingPunct="1">
              <a:spcBef>
                <a:spcPct val="0"/>
              </a:spcBef>
              <a:spcAft>
                <a:spcPct val="0"/>
              </a:spcAft>
              <a:defRPr/>
            </a:pPr>
            <a:endParaRPr lang="en-US" sz="1400" dirty="0" smtClean="0">
              <a:solidFill>
                <a:srgbClr val="000000"/>
              </a:solidFill>
            </a:endParaRPr>
          </a:p>
        </p:txBody>
      </p:sp>
      <p:sp>
        <p:nvSpPr>
          <p:cNvPr id="2" name="Slide Number Placeholder 1"/>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3</a:t>
            </a:fld>
            <a:endParaRPr lang="en-US">
              <a:solidFill>
                <a:srgbClr val="FFFFFF"/>
              </a:solidFill>
            </a:endParaRPr>
          </a:p>
        </p:txBody>
      </p:sp>
    </p:spTree>
    <p:extLst>
      <p:ext uri="{BB962C8B-B14F-4D97-AF65-F5344CB8AC3E}">
        <p14:creationId xmlns:p14="http://schemas.microsoft.com/office/powerpoint/2010/main" val="14724208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0" y="274638"/>
            <a:ext cx="8991600" cy="1143000"/>
          </a:xfrm>
        </p:spPr>
        <p:txBody>
          <a:bodyPr/>
          <a:lstStyle/>
          <a:p>
            <a:pPr eaLnBrk="1" hangingPunct="1"/>
            <a:r>
              <a:rPr lang="en-US" altLang="en-US" sz="3200" b="1" smtClean="0">
                <a:solidFill>
                  <a:srgbClr val="0C0476"/>
                </a:solidFill>
              </a:rPr>
              <a:t>SVR in Genotype 2 Patients Treated with Sofosbuvir+Ribavirin for 12 Weeks</a:t>
            </a:r>
          </a:p>
        </p:txBody>
      </p:sp>
      <p:graphicFrame>
        <p:nvGraphicFramePr>
          <p:cNvPr id="113667" name="Content Placeholder 3"/>
          <p:cNvGraphicFramePr>
            <a:graphicFrameLocks noGrp="1"/>
          </p:cNvGraphicFramePr>
          <p:nvPr>
            <p:ph idx="1"/>
          </p:nvPr>
        </p:nvGraphicFramePr>
        <p:xfrm>
          <a:off x="369888" y="2006600"/>
          <a:ext cx="7011987" cy="4064000"/>
        </p:xfrm>
        <a:graphic>
          <a:graphicData uri="http://schemas.openxmlformats.org/presentationml/2006/ole">
            <mc:AlternateContent xmlns:mc="http://schemas.openxmlformats.org/markup-compatibility/2006">
              <mc:Choice xmlns:v="urn:schemas-microsoft-com:vml" Requires="v">
                <p:oleObj spid="_x0000_s8225" r:id="rId3" imgW="7011008" imgH="4066384" progId="Excel.Chart.8">
                  <p:embed/>
                </p:oleObj>
              </mc:Choice>
              <mc:Fallback>
                <p:oleObj r:id="rId3" imgW="7011008" imgH="4066384"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8" y="2006600"/>
                        <a:ext cx="701198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TextBox 10"/>
          <p:cNvSpPr txBox="1">
            <a:spLocks noChangeArrowheads="1"/>
          </p:cNvSpPr>
          <p:nvPr/>
        </p:nvSpPr>
        <p:spPr bwMode="auto">
          <a:xfrm rot="-5400000">
            <a:off x="-729456" y="3447256"/>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smtClean="0">
                <a:solidFill>
                  <a:srgbClr val="000000"/>
                </a:solidFill>
                <a:latin typeface="Arial" pitchFamily="34" charset="0"/>
                <a:ea typeface="ヒラギノ角ゴ ProN W3"/>
                <a:sym typeface="Arial" pitchFamily="34" charset="0"/>
              </a:rPr>
              <a:t>Percent SVR</a:t>
            </a:r>
          </a:p>
        </p:txBody>
      </p:sp>
      <p:sp>
        <p:nvSpPr>
          <p:cNvPr id="113669" name="TextBox 11"/>
          <p:cNvSpPr txBox="1">
            <a:spLocks noChangeArrowheads="1"/>
          </p:cNvSpPr>
          <p:nvPr/>
        </p:nvSpPr>
        <p:spPr bwMode="auto">
          <a:xfrm>
            <a:off x="7264400" y="6523038"/>
            <a:ext cx="316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smtClean="0">
                <a:solidFill>
                  <a:srgbClr val="000000"/>
                </a:solidFill>
                <a:latin typeface="Arial" pitchFamily="34" charset="0"/>
                <a:ea typeface="ヒラギノ角ゴ ProN W3"/>
                <a:sym typeface="Arial" pitchFamily="34" charset="0"/>
              </a:rPr>
              <a:t>EASL 2014</a:t>
            </a:r>
          </a:p>
        </p:txBody>
      </p:sp>
      <p:sp>
        <p:nvSpPr>
          <p:cNvPr id="113670" name="TextBox 2"/>
          <p:cNvSpPr txBox="1">
            <a:spLocks noChangeArrowheads="1"/>
          </p:cNvSpPr>
          <p:nvPr/>
        </p:nvSpPr>
        <p:spPr bwMode="auto">
          <a:xfrm>
            <a:off x="7264400" y="3581400"/>
            <a:ext cx="1816100" cy="16002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smtClean="0">
                <a:solidFill>
                  <a:srgbClr val="000000"/>
                </a:solidFill>
                <a:ea typeface="ヒラギノ角ゴ ProN W3"/>
                <a:sym typeface="Arial" pitchFamily="34" charset="0"/>
              </a:rPr>
              <a:t>Treatment experienced, cirrhotic patients only had a 78% SVR with 16 weeks SOF+LDV. May wait for sofosbuvir + daclatasvir </a:t>
            </a:r>
          </a:p>
        </p:txBody>
      </p:sp>
      <p:sp>
        <p:nvSpPr>
          <p:cNvPr id="3" name="Slide Number Placeholder 2"/>
          <p:cNvSpPr>
            <a:spLocks noGrp="1"/>
          </p:cNvSpPr>
          <p:nvPr>
            <p:ph type="sldNum" sz="quarter" idx="12"/>
          </p:nvPr>
        </p:nvSpPr>
        <p:spPr/>
        <p:txBody>
          <a:bodyPr/>
          <a:lstStyle/>
          <a:p>
            <a:pPr>
              <a:defRPr/>
            </a:pPr>
            <a:fld id="{6E5BDD5E-E49A-41D5-97BB-2C73294B62F4}" type="slidenum">
              <a:rPr lang="en-US" smtClean="0"/>
              <a:pPr>
                <a:defRPr/>
              </a:pPr>
              <a:t>30</a:t>
            </a:fld>
            <a:endParaRPr lang="en-US"/>
          </a:p>
        </p:txBody>
      </p:sp>
    </p:spTree>
    <p:extLst>
      <p:ext uri="{BB962C8B-B14F-4D97-AF65-F5344CB8AC3E}">
        <p14:creationId xmlns:p14="http://schemas.microsoft.com/office/powerpoint/2010/main" val="4242587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6"/>
          <p:cNvSpPr txBox="1">
            <a:spLocks noChangeArrowheads="1"/>
          </p:cNvSpPr>
          <p:nvPr/>
        </p:nvSpPr>
        <p:spPr bwMode="auto">
          <a:xfrm>
            <a:off x="1676400" y="6072188"/>
            <a:ext cx="935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N=214</a:t>
            </a:r>
          </a:p>
        </p:txBody>
      </p:sp>
      <p:sp>
        <p:nvSpPr>
          <p:cNvPr id="63491" name="TextBox 8"/>
          <p:cNvSpPr txBox="1">
            <a:spLocks noChangeArrowheads="1"/>
          </p:cNvSpPr>
          <p:nvPr/>
        </p:nvSpPr>
        <p:spPr bwMode="auto">
          <a:xfrm>
            <a:off x="3683000" y="6072188"/>
            <a:ext cx="950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N=109</a:t>
            </a:r>
          </a:p>
        </p:txBody>
      </p:sp>
      <p:sp>
        <p:nvSpPr>
          <p:cNvPr id="63492" name="Title 1"/>
          <p:cNvSpPr>
            <a:spLocks noGrp="1"/>
          </p:cNvSpPr>
          <p:nvPr>
            <p:ph type="title"/>
          </p:nvPr>
        </p:nvSpPr>
        <p:spPr>
          <a:xfrm>
            <a:off x="0" y="274638"/>
            <a:ext cx="8991600" cy="1143000"/>
          </a:xfrm>
        </p:spPr>
        <p:txBody>
          <a:bodyPr/>
          <a:lstStyle/>
          <a:p>
            <a:pPr eaLnBrk="1" hangingPunct="1"/>
            <a:r>
              <a:rPr lang="en-US" altLang="en-US" sz="3200" b="1" smtClean="0">
                <a:solidFill>
                  <a:srgbClr val="000099"/>
                </a:solidFill>
              </a:rPr>
              <a:t>SVR-12 in Genotype 1 Patients Treated with Sofosbuvir+Ledipasvir (FDC) </a:t>
            </a:r>
          </a:p>
        </p:txBody>
      </p:sp>
      <p:graphicFrame>
        <p:nvGraphicFramePr>
          <p:cNvPr id="63493" name="Content Placeholder 3"/>
          <p:cNvGraphicFramePr>
            <a:graphicFrameLocks noGrp="1"/>
          </p:cNvGraphicFramePr>
          <p:nvPr>
            <p:ph idx="1"/>
          </p:nvPr>
        </p:nvGraphicFramePr>
        <p:xfrm>
          <a:off x="369888" y="2006600"/>
          <a:ext cx="7011987" cy="4064000"/>
        </p:xfrm>
        <a:graphic>
          <a:graphicData uri="http://schemas.openxmlformats.org/presentationml/2006/ole">
            <mc:AlternateContent xmlns:mc="http://schemas.openxmlformats.org/markup-compatibility/2006">
              <mc:Choice xmlns:v="urn:schemas-microsoft-com:vml" Requires="v">
                <p:oleObj spid="_x0000_s9249" r:id="rId3" imgW="7011008" imgH="4066384" progId="Excel.Chart.8">
                  <p:embed/>
                </p:oleObj>
              </mc:Choice>
              <mc:Fallback>
                <p:oleObj r:id="rId3" imgW="7011008" imgH="4066384"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8" y="2006600"/>
                        <a:ext cx="701198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4" name="TextBox 9"/>
          <p:cNvSpPr txBox="1">
            <a:spLocks noChangeArrowheads="1"/>
          </p:cNvSpPr>
          <p:nvPr/>
        </p:nvSpPr>
        <p:spPr bwMode="auto">
          <a:xfrm>
            <a:off x="5757863" y="6072188"/>
            <a:ext cx="839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N=215</a:t>
            </a:r>
          </a:p>
        </p:txBody>
      </p:sp>
      <p:sp>
        <p:nvSpPr>
          <p:cNvPr id="63495" name="TextBox 10"/>
          <p:cNvSpPr txBox="1">
            <a:spLocks noChangeArrowheads="1"/>
          </p:cNvSpPr>
          <p:nvPr/>
        </p:nvSpPr>
        <p:spPr bwMode="auto">
          <a:xfrm rot="-5400000">
            <a:off x="-729456" y="3447256"/>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latin typeface="Arial" pitchFamily="34" charset="0"/>
                <a:ea typeface="ヒラギノ角ゴ ProN W3"/>
                <a:sym typeface="Arial" pitchFamily="34" charset="0"/>
              </a:rPr>
              <a:t>Percent SVR</a:t>
            </a:r>
          </a:p>
        </p:txBody>
      </p:sp>
      <p:sp>
        <p:nvSpPr>
          <p:cNvPr id="63496" name="TextBox 11"/>
          <p:cNvSpPr txBox="1">
            <a:spLocks noChangeArrowheads="1"/>
          </p:cNvSpPr>
          <p:nvPr/>
        </p:nvSpPr>
        <p:spPr bwMode="auto">
          <a:xfrm>
            <a:off x="7264400" y="6523038"/>
            <a:ext cx="3160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400" smtClean="0">
                <a:solidFill>
                  <a:srgbClr val="000000"/>
                </a:solidFill>
                <a:latin typeface="Arial" pitchFamily="34" charset="0"/>
                <a:ea typeface="ヒラギノ角ゴ ProN W3"/>
                <a:sym typeface="Arial" pitchFamily="34" charset="0"/>
              </a:rPr>
              <a:t>EASL 2014</a:t>
            </a:r>
          </a:p>
        </p:txBody>
      </p:sp>
      <p:sp>
        <p:nvSpPr>
          <p:cNvPr id="63497" name="TextBox 2"/>
          <p:cNvSpPr txBox="1">
            <a:spLocks noChangeArrowheads="1"/>
          </p:cNvSpPr>
          <p:nvPr/>
        </p:nvSpPr>
        <p:spPr bwMode="auto">
          <a:xfrm>
            <a:off x="7264400" y="2184400"/>
            <a:ext cx="1816100" cy="32624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600" b="1" dirty="0" smtClean="0">
                <a:solidFill>
                  <a:srgbClr val="000000"/>
                </a:solidFill>
                <a:ea typeface="ヒラギノ角ゴ ProN W3"/>
                <a:sym typeface="Arial" pitchFamily="34" charset="0"/>
              </a:rPr>
              <a:t>Gilead Phase 3 Program:</a:t>
            </a:r>
          </a:p>
          <a:p>
            <a:pPr eaLnBrk="1" fontAlgn="base" hangingPunct="1">
              <a:spcBef>
                <a:spcPct val="0"/>
              </a:spcBef>
              <a:spcAft>
                <a:spcPct val="0"/>
              </a:spcAft>
              <a:buFontTx/>
              <a:buNone/>
            </a:pPr>
            <a:r>
              <a:rPr lang="en-US" altLang="en-US" sz="1600" dirty="0" smtClean="0">
                <a:solidFill>
                  <a:srgbClr val="000000"/>
                </a:solidFill>
                <a:ea typeface="ヒラギノ角ゴ ProN W3"/>
                <a:sym typeface="Arial" pitchFamily="34" charset="0"/>
              </a:rPr>
              <a:t>-Genotypes 1a and 1b combined for all studies</a:t>
            </a:r>
          </a:p>
          <a:p>
            <a:pPr eaLnBrk="1" fontAlgn="base" hangingPunct="1">
              <a:spcBef>
                <a:spcPct val="0"/>
              </a:spcBef>
              <a:spcAft>
                <a:spcPct val="0"/>
              </a:spcAft>
              <a:buFontTx/>
              <a:buNone/>
            </a:pPr>
            <a:r>
              <a:rPr lang="en-US" altLang="en-US" sz="1600" dirty="0" smtClean="0">
                <a:solidFill>
                  <a:srgbClr val="000000"/>
                </a:solidFill>
                <a:ea typeface="ヒラギノ角ゴ ProN W3"/>
                <a:sym typeface="Arial" pitchFamily="34" charset="0"/>
              </a:rPr>
              <a:t>-ION-1 with 15.7% cirrhosis</a:t>
            </a:r>
          </a:p>
          <a:p>
            <a:pPr eaLnBrk="1" fontAlgn="base" hangingPunct="1">
              <a:spcBef>
                <a:spcPct val="0"/>
              </a:spcBef>
              <a:spcAft>
                <a:spcPct val="0"/>
              </a:spcAft>
              <a:buFontTx/>
              <a:buNone/>
            </a:pPr>
            <a:r>
              <a:rPr lang="en-US" altLang="en-US" sz="1600" dirty="0" smtClean="0">
                <a:solidFill>
                  <a:srgbClr val="000000"/>
                </a:solidFill>
                <a:ea typeface="ヒラギノ角ゴ ProN W3"/>
                <a:sym typeface="Arial" pitchFamily="34" charset="0"/>
              </a:rPr>
              <a:t>-ION-2 with 20% cirrhosis</a:t>
            </a:r>
          </a:p>
          <a:p>
            <a:pPr eaLnBrk="1" fontAlgn="base" hangingPunct="1">
              <a:spcBef>
                <a:spcPct val="0"/>
              </a:spcBef>
              <a:spcAft>
                <a:spcPct val="0"/>
              </a:spcAft>
              <a:buFontTx/>
              <a:buNone/>
            </a:pPr>
            <a:r>
              <a:rPr lang="en-US" altLang="en-US" sz="1600" dirty="0" smtClean="0">
                <a:solidFill>
                  <a:srgbClr val="000000"/>
                </a:solidFill>
                <a:ea typeface="ヒラギノ角ゴ ProN W3"/>
                <a:sym typeface="Arial" pitchFamily="34" charset="0"/>
              </a:rPr>
              <a:t>-FDA approval anticipated by October 10, 2014</a:t>
            </a:r>
          </a:p>
          <a:p>
            <a:pPr eaLnBrk="1" fontAlgn="base" hangingPunct="1">
              <a:spcBef>
                <a:spcPct val="0"/>
              </a:spcBef>
              <a:spcAft>
                <a:spcPct val="0"/>
              </a:spcAft>
              <a:buFontTx/>
              <a:buNone/>
            </a:pPr>
            <a:endParaRPr lang="en-US" altLang="en-US" sz="1400" dirty="0" smtClean="0">
              <a:solidFill>
                <a:srgbClr val="000000"/>
              </a:solidFill>
              <a:ea typeface="ヒラギノ角ゴ ProN W3"/>
              <a:sym typeface="Arial" pitchFamily="34" charset="0"/>
            </a:endParaRPr>
          </a:p>
        </p:txBody>
      </p:sp>
      <p:sp>
        <p:nvSpPr>
          <p:cNvPr id="3" name="Slide Number Placeholder 2"/>
          <p:cNvSpPr>
            <a:spLocks noGrp="1"/>
          </p:cNvSpPr>
          <p:nvPr>
            <p:ph type="sldNum" sz="quarter" idx="12"/>
          </p:nvPr>
        </p:nvSpPr>
        <p:spPr/>
        <p:txBody>
          <a:bodyPr/>
          <a:lstStyle/>
          <a:p>
            <a:pPr>
              <a:defRPr/>
            </a:pPr>
            <a:fld id="{9BB171B1-A2B1-4598-82B4-AACF9EB41FE2}" type="slidenum">
              <a:rPr lang="en-US" altLang="en-US" smtClean="0"/>
              <a:pPr>
                <a:defRPr/>
              </a:pPr>
              <a:t>31</a:t>
            </a:fld>
            <a:endParaRPr lang="en-US" altLang="en-US"/>
          </a:p>
        </p:txBody>
      </p:sp>
    </p:spTree>
    <p:extLst>
      <p:ext uri="{BB962C8B-B14F-4D97-AF65-F5344CB8AC3E}">
        <p14:creationId xmlns:p14="http://schemas.microsoft.com/office/powerpoint/2010/main" val="2434279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274638"/>
            <a:ext cx="8991600" cy="1143000"/>
          </a:xfrm>
        </p:spPr>
        <p:txBody>
          <a:bodyPr/>
          <a:lstStyle/>
          <a:p>
            <a:pPr eaLnBrk="1" hangingPunct="1"/>
            <a:r>
              <a:rPr lang="en-US" altLang="en-US" sz="3200" b="1" smtClean="0">
                <a:solidFill>
                  <a:srgbClr val="0C0476"/>
                </a:solidFill>
              </a:rPr>
              <a:t>SVR-12 in Genotype 1 Patients Treated with ABT-450/RTV, ABT-267, ABT-333 +/- RBV (3-D)</a:t>
            </a:r>
          </a:p>
        </p:txBody>
      </p:sp>
      <p:graphicFrame>
        <p:nvGraphicFramePr>
          <p:cNvPr id="64515" name="Content Placeholder 3"/>
          <p:cNvGraphicFramePr>
            <a:graphicFrameLocks noGrp="1"/>
          </p:cNvGraphicFramePr>
          <p:nvPr>
            <p:ph idx="1"/>
          </p:nvPr>
        </p:nvGraphicFramePr>
        <p:xfrm>
          <a:off x="34925" y="1600200"/>
          <a:ext cx="7264400" cy="4368800"/>
        </p:xfrm>
        <a:graphic>
          <a:graphicData uri="http://schemas.openxmlformats.org/presentationml/2006/ole">
            <mc:AlternateContent xmlns:mc="http://schemas.openxmlformats.org/markup-compatibility/2006">
              <mc:Choice xmlns:v="urn:schemas-microsoft-com:vml" Requires="v">
                <p:oleObj spid="_x0000_s10273" r:id="rId3" imgW="7267062" imgH="4365114" progId="Excel.Chart.8">
                  <p:embed/>
                </p:oleObj>
              </mc:Choice>
              <mc:Fallback>
                <p:oleObj r:id="rId3" imgW="7267062" imgH="4365114"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600200"/>
                        <a:ext cx="72644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TextBox 10"/>
          <p:cNvSpPr txBox="1">
            <a:spLocks noChangeArrowheads="1"/>
          </p:cNvSpPr>
          <p:nvPr/>
        </p:nvSpPr>
        <p:spPr bwMode="auto">
          <a:xfrm rot="-5400000">
            <a:off x="-678656" y="2863056"/>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latin typeface="Arial" pitchFamily="34" charset="0"/>
                <a:ea typeface="ヒラギノ角ゴ ProN W3"/>
                <a:sym typeface="Arial" pitchFamily="34" charset="0"/>
              </a:rPr>
              <a:t>Percent SVR</a:t>
            </a:r>
          </a:p>
        </p:txBody>
      </p:sp>
      <p:sp>
        <p:nvSpPr>
          <p:cNvPr id="64517" name="TextBox 2"/>
          <p:cNvSpPr txBox="1">
            <a:spLocks noChangeArrowheads="1"/>
          </p:cNvSpPr>
          <p:nvPr/>
        </p:nvSpPr>
        <p:spPr bwMode="auto">
          <a:xfrm>
            <a:off x="7277100" y="1752600"/>
            <a:ext cx="1828800" cy="4494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600" b="1" smtClean="0">
                <a:solidFill>
                  <a:srgbClr val="000000"/>
                </a:solidFill>
                <a:ea typeface="ヒラギノ角ゴ ProN W3"/>
                <a:sym typeface="Arial" pitchFamily="34" charset="0"/>
              </a:rPr>
              <a:t>Phase 3 AbbVie program:</a:t>
            </a:r>
          </a:p>
          <a:p>
            <a:pPr eaLnBrk="1" fontAlgn="base" hangingPunct="1">
              <a:spcBef>
                <a:spcPct val="0"/>
              </a:spcBef>
              <a:spcAft>
                <a:spcPct val="0"/>
              </a:spcAft>
              <a:buFontTx/>
              <a:buNone/>
            </a:pPr>
            <a:r>
              <a:rPr lang="en-US" altLang="en-US" sz="1600" smtClean="0">
                <a:solidFill>
                  <a:srgbClr val="000000"/>
                </a:solidFill>
                <a:ea typeface="ヒラギノ角ゴ ProN W3"/>
                <a:sym typeface="Arial" pitchFamily="34" charset="0"/>
              </a:rPr>
              <a:t>-All 12 week treatment arms</a:t>
            </a:r>
          </a:p>
          <a:p>
            <a:pPr eaLnBrk="1" fontAlgn="base" hangingPunct="1">
              <a:spcBef>
                <a:spcPct val="0"/>
              </a:spcBef>
              <a:spcAft>
                <a:spcPct val="0"/>
              </a:spcAft>
              <a:buFontTx/>
              <a:buNone/>
            </a:pPr>
            <a:r>
              <a:rPr lang="en-US" altLang="en-US" sz="1600" smtClean="0">
                <a:solidFill>
                  <a:srgbClr val="000000"/>
                </a:solidFill>
                <a:ea typeface="ヒラギノ角ゴ ProN W3"/>
                <a:sym typeface="Arial" pitchFamily="34" charset="0"/>
              </a:rPr>
              <a:t>-Geno 1b no RBV</a:t>
            </a:r>
          </a:p>
          <a:p>
            <a:pPr eaLnBrk="1" fontAlgn="base" hangingPunct="1">
              <a:spcBef>
                <a:spcPct val="0"/>
              </a:spcBef>
              <a:spcAft>
                <a:spcPct val="0"/>
              </a:spcAft>
              <a:buFontTx/>
              <a:buNone/>
            </a:pPr>
            <a:r>
              <a:rPr lang="en-US" altLang="en-US" sz="1600" smtClean="0">
                <a:solidFill>
                  <a:srgbClr val="000000"/>
                </a:solidFill>
                <a:ea typeface="ヒラギノ角ゴ ProN W3"/>
                <a:sym typeface="Arial" pitchFamily="34" charset="0"/>
              </a:rPr>
              <a:t>-Geno 1a with RBV</a:t>
            </a:r>
          </a:p>
          <a:p>
            <a:pPr eaLnBrk="1" fontAlgn="base" hangingPunct="1">
              <a:spcBef>
                <a:spcPct val="0"/>
              </a:spcBef>
              <a:spcAft>
                <a:spcPct val="0"/>
              </a:spcAft>
              <a:buFontTx/>
              <a:buNone/>
            </a:pPr>
            <a:r>
              <a:rPr lang="en-US" altLang="en-US" sz="1600" smtClean="0">
                <a:solidFill>
                  <a:srgbClr val="000000"/>
                </a:solidFill>
                <a:ea typeface="ヒラギノ角ゴ ProN W3"/>
                <a:sym typeface="Arial" pitchFamily="34" charset="0"/>
              </a:rPr>
              <a:t>-All studies excluded cirrhotic patients expect TURQUOISE-II* (all genotype 1, both naïve and treatment experienced)</a:t>
            </a:r>
          </a:p>
          <a:p>
            <a:pPr eaLnBrk="1" fontAlgn="base" hangingPunct="1">
              <a:spcBef>
                <a:spcPct val="0"/>
              </a:spcBef>
              <a:spcAft>
                <a:spcPct val="0"/>
              </a:spcAft>
              <a:buFontTx/>
              <a:buNone/>
            </a:pPr>
            <a:r>
              <a:rPr lang="en-US" altLang="en-US" sz="1600" smtClean="0">
                <a:solidFill>
                  <a:srgbClr val="000000"/>
                </a:solidFill>
                <a:ea typeface="ヒラギノ角ゴ ProN W3"/>
                <a:sym typeface="Arial" pitchFamily="34" charset="0"/>
              </a:rPr>
              <a:t>-FDA approval anticipated in December, 2014</a:t>
            </a:r>
          </a:p>
          <a:p>
            <a:pPr eaLnBrk="1" fontAlgn="base" hangingPunct="1">
              <a:spcBef>
                <a:spcPct val="0"/>
              </a:spcBef>
              <a:spcAft>
                <a:spcPct val="0"/>
              </a:spcAft>
              <a:buFontTx/>
              <a:buNone/>
            </a:pPr>
            <a:endParaRPr lang="en-US" altLang="en-US" sz="1400" smtClean="0">
              <a:solidFill>
                <a:srgbClr val="000000"/>
              </a:solidFill>
              <a:ea typeface="ヒラギノ角ゴ ProN W3"/>
              <a:sym typeface="Arial" pitchFamily="34" charset="0"/>
            </a:endParaRPr>
          </a:p>
        </p:txBody>
      </p:sp>
      <p:grpSp>
        <p:nvGrpSpPr>
          <p:cNvPr id="64518" name="Group 1"/>
          <p:cNvGrpSpPr>
            <a:grpSpLocks/>
          </p:cNvGrpSpPr>
          <p:nvPr/>
        </p:nvGrpSpPr>
        <p:grpSpPr bwMode="auto">
          <a:xfrm>
            <a:off x="0" y="5881688"/>
            <a:ext cx="5867400" cy="369887"/>
            <a:chOff x="0" y="6270625"/>
            <a:chExt cx="5867400" cy="369888"/>
          </a:xfrm>
        </p:grpSpPr>
        <p:sp>
          <p:nvSpPr>
            <p:cNvPr id="64520" name="TextBox 6"/>
            <p:cNvSpPr txBox="1">
              <a:spLocks noChangeArrowheads="1"/>
            </p:cNvSpPr>
            <p:nvPr/>
          </p:nvSpPr>
          <p:spPr bwMode="auto">
            <a:xfrm>
              <a:off x="0" y="627062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N=473</a:t>
              </a:r>
            </a:p>
          </p:txBody>
        </p:sp>
        <p:sp>
          <p:nvSpPr>
            <p:cNvPr id="64521" name="TextBox 7"/>
            <p:cNvSpPr txBox="1">
              <a:spLocks noChangeArrowheads="1"/>
            </p:cNvSpPr>
            <p:nvPr/>
          </p:nvSpPr>
          <p:spPr bwMode="auto">
            <a:xfrm>
              <a:off x="3048000" y="6270625"/>
              <a:ext cx="76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N=91</a:t>
              </a:r>
            </a:p>
          </p:txBody>
        </p:sp>
        <p:sp>
          <p:nvSpPr>
            <p:cNvPr id="64522" name="TextBox 8"/>
            <p:cNvSpPr txBox="1">
              <a:spLocks noChangeArrowheads="1"/>
            </p:cNvSpPr>
            <p:nvPr/>
          </p:nvSpPr>
          <p:spPr bwMode="auto">
            <a:xfrm>
              <a:off x="1066800" y="627062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N=297</a:t>
              </a:r>
            </a:p>
          </p:txBody>
        </p:sp>
        <p:sp>
          <p:nvSpPr>
            <p:cNvPr id="64523" name="TextBox 9"/>
            <p:cNvSpPr txBox="1">
              <a:spLocks noChangeArrowheads="1"/>
            </p:cNvSpPr>
            <p:nvPr/>
          </p:nvSpPr>
          <p:spPr bwMode="auto">
            <a:xfrm>
              <a:off x="1981200" y="6270625"/>
              <a:ext cx="839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N=209</a:t>
              </a:r>
            </a:p>
          </p:txBody>
        </p:sp>
        <p:sp>
          <p:nvSpPr>
            <p:cNvPr id="64524" name="TextBox 12"/>
            <p:cNvSpPr txBox="1">
              <a:spLocks noChangeArrowheads="1"/>
            </p:cNvSpPr>
            <p:nvPr/>
          </p:nvSpPr>
          <p:spPr bwMode="auto">
            <a:xfrm>
              <a:off x="3976688" y="6270625"/>
              <a:ext cx="976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N=100</a:t>
              </a:r>
            </a:p>
          </p:txBody>
        </p:sp>
        <p:sp>
          <p:nvSpPr>
            <p:cNvPr id="64525" name="TextBox 13"/>
            <p:cNvSpPr txBox="1">
              <a:spLocks noChangeArrowheads="1"/>
            </p:cNvSpPr>
            <p:nvPr/>
          </p:nvSpPr>
          <p:spPr bwMode="auto">
            <a:xfrm>
              <a:off x="4953000" y="627062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800" smtClean="0">
                  <a:solidFill>
                    <a:srgbClr val="000000"/>
                  </a:solidFill>
                  <a:ea typeface="ヒラギノ角ゴ ProN W3"/>
                  <a:sym typeface="Arial" pitchFamily="34" charset="0"/>
                </a:rPr>
                <a:t>N=208*</a:t>
              </a:r>
            </a:p>
          </p:txBody>
        </p:sp>
      </p:grpSp>
      <p:sp>
        <p:nvSpPr>
          <p:cNvPr id="64519" name="TextBox 4"/>
          <p:cNvSpPr txBox="1">
            <a:spLocks noChangeArrowheads="1"/>
          </p:cNvSpPr>
          <p:nvPr/>
        </p:nvSpPr>
        <p:spPr bwMode="auto">
          <a:xfrm>
            <a:off x="-19050" y="6618288"/>
            <a:ext cx="9039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Tx/>
              <a:buNone/>
            </a:pPr>
            <a:r>
              <a:rPr lang="en-US" altLang="en-US" sz="1200" smtClean="0">
                <a:solidFill>
                  <a:srgbClr val="000000"/>
                </a:solidFill>
                <a:ea typeface="ヒラギノ角ゴ ProN W3"/>
                <a:sym typeface="Arial" pitchFamily="34" charset="0"/>
              </a:rPr>
              <a:t>Feld; NEJM 2014 Apr 11;  Zeuzem; NEJM 2014 Apr 10; Poordad NEJM 2014 Apr 12; [e-pub ahead of print]</a:t>
            </a:r>
          </a:p>
        </p:txBody>
      </p:sp>
      <p:sp>
        <p:nvSpPr>
          <p:cNvPr id="3" name="Slide Number Placeholder 2"/>
          <p:cNvSpPr>
            <a:spLocks noGrp="1"/>
          </p:cNvSpPr>
          <p:nvPr>
            <p:ph type="sldNum" sz="quarter" idx="12"/>
          </p:nvPr>
        </p:nvSpPr>
        <p:spPr/>
        <p:txBody>
          <a:bodyPr/>
          <a:lstStyle/>
          <a:p>
            <a:pPr>
              <a:defRPr/>
            </a:pPr>
            <a:fld id="{9BB171B1-A2B1-4598-82B4-AACF9EB41FE2}" type="slidenum">
              <a:rPr lang="en-US" altLang="en-US" smtClean="0"/>
              <a:pPr>
                <a:defRPr/>
              </a:pPr>
              <a:t>32</a:t>
            </a:fld>
            <a:endParaRPr lang="en-US" altLang="en-US"/>
          </a:p>
        </p:txBody>
      </p:sp>
    </p:spTree>
    <p:extLst>
      <p:ext uri="{BB962C8B-B14F-4D97-AF65-F5344CB8AC3E}">
        <p14:creationId xmlns:p14="http://schemas.microsoft.com/office/powerpoint/2010/main" val="438058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Content Placeholder 2"/>
          <p:cNvSpPr>
            <a:spLocks noGrp="1"/>
          </p:cNvSpPr>
          <p:nvPr>
            <p:ph idx="1"/>
          </p:nvPr>
        </p:nvSpPr>
        <p:spPr/>
        <p:txBody>
          <a:bodyPr/>
          <a:lstStyle/>
          <a:p>
            <a:r>
              <a:rPr lang="en-US" dirty="0" smtClean="0"/>
              <a:t>Test and counsel !</a:t>
            </a:r>
            <a:endParaRPr lang="en-US" dirty="0"/>
          </a:p>
        </p:txBody>
      </p:sp>
      <p:sp>
        <p:nvSpPr>
          <p:cNvPr id="4" name="Slide Number Placeholder 3"/>
          <p:cNvSpPr>
            <a:spLocks noGrp="1"/>
          </p:cNvSpPr>
          <p:nvPr>
            <p:ph type="sldNum" sz="quarter" idx="12"/>
          </p:nvPr>
        </p:nvSpPr>
        <p:spPr/>
        <p:txBody>
          <a:bodyPr/>
          <a:lstStyle/>
          <a:p>
            <a:pPr>
              <a:defRPr/>
            </a:pPr>
            <a:fld id="{9BB171B1-A2B1-4598-82B4-AACF9EB41FE2}" type="slidenum">
              <a:rPr lang="en-US" altLang="en-US" smtClean="0"/>
              <a:pPr>
                <a:defRPr/>
              </a:pPr>
              <a:t>33</a:t>
            </a:fld>
            <a:endParaRPr lang="en-US" altLang="en-US"/>
          </a:p>
        </p:txBody>
      </p:sp>
    </p:spTree>
    <p:extLst>
      <p:ext uri="{BB962C8B-B14F-4D97-AF65-F5344CB8AC3E}">
        <p14:creationId xmlns:p14="http://schemas.microsoft.com/office/powerpoint/2010/main" val="2525897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Content Placeholder 2"/>
          <p:cNvSpPr>
            <a:spLocks noGrp="1"/>
          </p:cNvSpPr>
          <p:nvPr>
            <p:ph idx="1"/>
          </p:nvPr>
        </p:nvSpPr>
        <p:spPr>
          <a:xfrm>
            <a:off x="457200" y="2057401"/>
            <a:ext cx="5327650" cy="3394075"/>
          </a:xfrm>
        </p:spPr>
        <p:txBody>
          <a:bodyPr/>
          <a:lstStyle/>
          <a:p>
            <a:pPr eaLnBrk="1" hangingPunct="1">
              <a:lnSpc>
                <a:spcPct val="90000"/>
              </a:lnSpc>
              <a:spcAft>
                <a:spcPts val="200"/>
              </a:spcAft>
            </a:pPr>
            <a:r>
              <a:rPr lang="en-US" altLang="en-US" sz="1900" dirty="0"/>
              <a:t>Male gender</a:t>
            </a:r>
            <a:r>
              <a:rPr lang="en-US" altLang="en-US" sz="1900" baseline="30000" dirty="0"/>
              <a:t>1</a:t>
            </a:r>
            <a:endParaRPr lang="en-US" altLang="en-US" sz="1900" dirty="0"/>
          </a:p>
          <a:p>
            <a:pPr eaLnBrk="1" hangingPunct="1">
              <a:lnSpc>
                <a:spcPct val="90000"/>
              </a:lnSpc>
              <a:spcAft>
                <a:spcPts val="200"/>
              </a:spcAft>
            </a:pPr>
            <a:r>
              <a:rPr lang="en-US" altLang="en-US" sz="1900" dirty="0"/>
              <a:t>Age at infection</a:t>
            </a:r>
            <a:r>
              <a:rPr lang="en-US" altLang="en-US" sz="1900" baseline="30000" dirty="0"/>
              <a:t>1</a:t>
            </a:r>
            <a:endParaRPr lang="en-US" altLang="en-US" sz="1900" dirty="0"/>
          </a:p>
          <a:p>
            <a:pPr eaLnBrk="1" hangingPunct="1">
              <a:lnSpc>
                <a:spcPct val="90000"/>
              </a:lnSpc>
              <a:spcAft>
                <a:spcPts val="200"/>
              </a:spcAft>
            </a:pPr>
            <a:r>
              <a:rPr lang="en-US" altLang="en-US" sz="1900" dirty="0">
                <a:solidFill>
                  <a:srgbClr val="FF0000"/>
                </a:solidFill>
              </a:rPr>
              <a:t>Comorbidities such as HIV and HBV status</a:t>
            </a:r>
            <a:r>
              <a:rPr lang="en-US" altLang="en-US" sz="1900" baseline="30000" dirty="0">
                <a:solidFill>
                  <a:srgbClr val="FF0000"/>
                </a:solidFill>
              </a:rPr>
              <a:t>1</a:t>
            </a:r>
            <a:r>
              <a:rPr lang="en-US" altLang="en-US" sz="1900" dirty="0">
                <a:solidFill>
                  <a:srgbClr val="FF0000"/>
                </a:solidFill>
              </a:rPr>
              <a:t> </a:t>
            </a:r>
          </a:p>
          <a:p>
            <a:pPr eaLnBrk="1" hangingPunct="1">
              <a:lnSpc>
                <a:spcPct val="90000"/>
              </a:lnSpc>
              <a:spcAft>
                <a:spcPts val="200"/>
              </a:spcAft>
            </a:pPr>
            <a:r>
              <a:rPr lang="en-US" altLang="en-US" sz="1900" dirty="0">
                <a:solidFill>
                  <a:srgbClr val="FF0000"/>
                </a:solidFill>
              </a:rPr>
              <a:t>High levels of alcohol consumption</a:t>
            </a:r>
            <a:r>
              <a:rPr lang="en-US" altLang="en-US" sz="1900" baseline="30000" dirty="0">
                <a:solidFill>
                  <a:srgbClr val="FF0000"/>
                </a:solidFill>
              </a:rPr>
              <a:t>1</a:t>
            </a:r>
            <a:r>
              <a:rPr lang="en-US" altLang="en-US" sz="1900" dirty="0">
                <a:solidFill>
                  <a:srgbClr val="FF0000"/>
                </a:solidFill>
              </a:rPr>
              <a:t> </a:t>
            </a:r>
          </a:p>
          <a:p>
            <a:pPr eaLnBrk="1" hangingPunct="1">
              <a:lnSpc>
                <a:spcPct val="90000"/>
              </a:lnSpc>
              <a:spcAft>
                <a:spcPts val="200"/>
              </a:spcAft>
            </a:pPr>
            <a:r>
              <a:rPr lang="en-US" altLang="en-US" sz="1900" dirty="0"/>
              <a:t>Immune status</a:t>
            </a:r>
            <a:r>
              <a:rPr lang="en-US" altLang="en-US" sz="1900" baseline="30000" dirty="0"/>
              <a:t>1</a:t>
            </a:r>
            <a:r>
              <a:rPr lang="en-US" altLang="en-US" sz="1900" dirty="0"/>
              <a:t> </a:t>
            </a:r>
          </a:p>
          <a:p>
            <a:pPr eaLnBrk="1" hangingPunct="1">
              <a:lnSpc>
                <a:spcPct val="90000"/>
              </a:lnSpc>
              <a:spcAft>
                <a:spcPts val="200"/>
              </a:spcAft>
            </a:pPr>
            <a:r>
              <a:rPr lang="en-US" altLang="en-US" sz="1900" dirty="0">
                <a:solidFill>
                  <a:srgbClr val="FF0000"/>
                </a:solidFill>
              </a:rPr>
              <a:t>Visceral obesity with steatosis</a:t>
            </a:r>
            <a:r>
              <a:rPr lang="en-US" altLang="en-US" sz="1900" baseline="30000" dirty="0">
                <a:solidFill>
                  <a:srgbClr val="FF0000"/>
                </a:solidFill>
              </a:rPr>
              <a:t>2,3</a:t>
            </a:r>
            <a:r>
              <a:rPr lang="en-US" altLang="en-US" sz="1900" dirty="0">
                <a:solidFill>
                  <a:srgbClr val="FF0000"/>
                </a:solidFill>
              </a:rPr>
              <a:t> </a:t>
            </a:r>
          </a:p>
          <a:p>
            <a:pPr eaLnBrk="1" hangingPunct="1">
              <a:lnSpc>
                <a:spcPct val="90000"/>
              </a:lnSpc>
              <a:spcAft>
                <a:spcPts val="200"/>
              </a:spcAft>
            </a:pPr>
            <a:r>
              <a:rPr lang="en-US" altLang="en-US" sz="1900" dirty="0">
                <a:solidFill>
                  <a:srgbClr val="FF0000"/>
                </a:solidFill>
              </a:rPr>
              <a:t>Diabetes</a:t>
            </a:r>
            <a:r>
              <a:rPr lang="en-US" altLang="en-US" sz="1900" baseline="30000" dirty="0">
                <a:solidFill>
                  <a:srgbClr val="FF0000"/>
                </a:solidFill>
              </a:rPr>
              <a:t>4</a:t>
            </a:r>
            <a:r>
              <a:rPr lang="en-US" altLang="en-US" sz="1900" dirty="0">
                <a:solidFill>
                  <a:srgbClr val="FF0000"/>
                </a:solidFill>
              </a:rPr>
              <a:t> </a:t>
            </a:r>
          </a:p>
          <a:p>
            <a:pPr eaLnBrk="1" hangingPunct="1">
              <a:lnSpc>
                <a:spcPct val="90000"/>
              </a:lnSpc>
              <a:spcAft>
                <a:spcPts val="200"/>
              </a:spcAft>
            </a:pPr>
            <a:r>
              <a:rPr lang="en-US" altLang="en-US" sz="1900" dirty="0">
                <a:solidFill>
                  <a:srgbClr val="FF0000"/>
                </a:solidFill>
              </a:rPr>
              <a:t>Insulin resistance</a:t>
            </a:r>
            <a:r>
              <a:rPr lang="en-US" altLang="en-US" sz="1900" baseline="30000" dirty="0">
                <a:solidFill>
                  <a:srgbClr val="FF0000"/>
                </a:solidFill>
              </a:rPr>
              <a:t>5-7</a:t>
            </a:r>
            <a:endParaRPr lang="en-US" altLang="en-US" sz="1900" dirty="0">
              <a:solidFill>
                <a:srgbClr val="FF0000"/>
              </a:solidFill>
            </a:endParaRPr>
          </a:p>
          <a:p>
            <a:pPr eaLnBrk="1" hangingPunct="1">
              <a:lnSpc>
                <a:spcPct val="90000"/>
              </a:lnSpc>
              <a:spcAft>
                <a:spcPts val="200"/>
              </a:spcAft>
            </a:pPr>
            <a:r>
              <a:rPr lang="en-US" altLang="en-US" sz="1900" dirty="0"/>
              <a:t>Synergy between risk factors</a:t>
            </a:r>
            <a:r>
              <a:rPr lang="en-US" altLang="en-US" sz="1900" baseline="30000" dirty="0"/>
              <a:t>8</a:t>
            </a:r>
            <a:endParaRPr lang="en-US" altLang="en-US" sz="1900" dirty="0"/>
          </a:p>
        </p:txBody>
      </p:sp>
      <p:sp>
        <p:nvSpPr>
          <p:cNvPr id="301058" name="TextBox 6"/>
          <p:cNvSpPr txBox="1">
            <a:spLocks noChangeArrowheads="1"/>
          </p:cNvSpPr>
          <p:nvPr/>
        </p:nvSpPr>
        <p:spPr bwMode="auto">
          <a:xfrm>
            <a:off x="5002213" y="3856039"/>
            <a:ext cx="3759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000" b="1">
                <a:solidFill>
                  <a:srgbClr val="008BB1"/>
                </a:solidFill>
              </a:rPr>
              <a:t>Metabolic Syndrome</a:t>
            </a:r>
          </a:p>
          <a:p>
            <a:pPr algn="ctr" eaLnBrk="1" hangingPunct="1"/>
            <a:r>
              <a:rPr lang="en-US" altLang="en-US" sz="1600" b="1">
                <a:solidFill>
                  <a:srgbClr val="008BB1"/>
                </a:solidFill>
              </a:rPr>
              <a:t>Affects 37–54% of adults over 40 years old</a:t>
            </a:r>
            <a:r>
              <a:rPr lang="en-US" altLang="en-US" sz="1600" b="1" baseline="30000">
                <a:solidFill>
                  <a:srgbClr val="008BB1"/>
                </a:solidFill>
              </a:rPr>
              <a:t>9</a:t>
            </a:r>
          </a:p>
          <a:p>
            <a:pPr eaLnBrk="1" hangingPunct="1"/>
            <a:endParaRPr lang="en-US" altLang="en-US" sz="1800"/>
          </a:p>
        </p:txBody>
      </p:sp>
      <p:sp>
        <p:nvSpPr>
          <p:cNvPr id="11" name="Right Brace 10"/>
          <p:cNvSpPr/>
          <p:nvPr/>
        </p:nvSpPr>
        <p:spPr>
          <a:xfrm>
            <a:off x="4849813" y="3952876"/>
            <a:ext cx="304800" cy="949325"/>
          </a:xfrm>
          <a:prstGeom prst="rightBrace">
            <a:avLst>
              <a:gd name="adj1" fmla="val 81306"/>
              <a:gd name="adj2" fmla="val 50000"/>
            </a:avLst>
          </a:prstGeom>
          <a:ln w="25400" cmpd="sng">
            <a:solidFill>
              <a:schemeClr val="accent5"/>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01060" name="TextBox 7"/>
          <p:cNvSpPr txBox="1">
            <a:spLocks noChangeArrowheads="1"/>
          </p:cNvSpPr>
          <p:nvPr/>
        </p:nvSpPr>
        <p:spPr bwMode="auto">
          <a:xfrm>
            <a:off x="228600" y="5195889"/>
            <a:ext cx="8707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solidFill>
                  <a:schemeClr val="tx2"/>
                </a:solidFill>
              </a:rPr>
              <a:t>1. Chen SL, Morgan TR.</a:t>
            </a:r>
            <a:r>
              <a:rPr lang="en-US" altLang="en-US" sz="1000" i="1">
                <a:solidFill>
                  <a:schemeClr val="tx2"/>
                </a:solidFill>
              </a:rPr>
              <a:t> Int J Med Sci</a:t>
            </a:r>
            <a:r>
              <a:rPr lang="en-US" altLang="en-US" sz="1000">
                <a:solidFill>
                  <a:schemeClr val="tx2"/>
                </a:solidFill>
              </a:rPr>
              <a:t>. 2006;3(2):47-52. 2. Adinolfi LE, et al. </a:t>
            </a:r>
            <a:r>
              <a:rPr lang="en-US" altLang="en-US" sz="1000" i="1">
                <a:solidFill>
                  <a:schemeClr val="tx2"/>
                </a:solidFill>
              </a:rPr>
              <a:t>Hepatology</a:t>
            </a:r>
            <a:r>
              <a:rPr lang="en-US" altLang="en-US" sz="1000">
                <a:solidFill>
                  <a:schemeClr val="tx2"/>
                </a:solidFill>
              </a:rPr>
              <a:t>. 2001;33(6):1358-1364. 3. Adinolfi LE. </a:t>
            </a:r>
            <a:r>
              <a:rPr lang="en-US" altLang="en-US" sz="1000" i="1">
                <a:solidFill>
                  <a:schemeClr val="tx2"/>
                </a:solidFill>
              </a:rPr>
              <a:t>Expert Rev Gastroenterol Hepatol</a:t>
            </a:r>
            <a:r>
              <a:rPr lang="en-US" altLang="en-US" sz="1000">
                <a:solidFill>
                  <a:schemeClr val="tx2"/>
                </a:solidFill>
              </a:rPr>
              <a:t>. 2013;7(3):205-213. 4. El-Serag HB, et al. </a:t>
            </a:r>
            <a:r>
              <a:rPr lang="en-US" altLang="en-US" sz="1000" i="1">
                <a:solidFill>
                  <a:schemeClr val="tx2"/>
                </a:solidFill>
              </a:rPr>
              <a:t>Clin Gastroenterol Hepatol</a:t>
            </a:r>
            <a:r>
              <a:rPr lang="en-US" altLang="en-US" sz="1000">
                <a:solidFill>
                  <a:schemeClr val="tx2"/>
                </a:solidFill>
              </a:rPr>
              <a:t>. 2006;4(3):369-380. 5. Bugianesi E, et al</a:t>
            </a:r>
            <a:r>
              <a:rPr lang="en-US" altLang="en-US" sz="1000" i="1">
                <a:solidFill>
                  <a:schemeClr val="tx2"/>
                </a:solidFill>
              </a:rPr>
              <a:t>. J Hepatol. </a:t>
            </a:r>
            <a:r>
              <a:rPr lang="en-US" altLang="en-US" sz="1000">
                <a:solidFill>
                  <a:schemeClr val="tx2"/>
                </a:solidFill>
              </a:rPr>
              <a:t>2012;56(suppl 1):S56-65. 6. Mohamed HR, et al. </a:t>
            </a:r>
            <a:r>
              <a:rPr lang="en-US" altLang="en-US" sz="1000" i="1">
                <a:solidFill>
                  <a:schemeClr val="tx2"/>
                </a:solidFill>
              </a:rPr>
              <a:t>Int J Health Sci (Quassim).</a:t>
            </a:r>
            <a:r>
              <a:rPr lang="en-US" altLang="en-US" sz="1000">
                <a:solidFill>
                  <a:schemeClr val="tx2"/>
                </a:solidFill>
              </a:rPr>
              <a:t> 2009;3(2):177-186. 7. Khattab MA, et al. </a:t>
            </a:r>
            <a:r>
              <a:rPr lang="en-US" altLang="en-US" sz="1000" i="1">
                <a:solidFill>
                  <a:schemeClr val="tx2"/>
                </a:solidFill>
              </a:rPr>
              <a:t>Ann Hepatol</a:t>
            </a:r>
            <a:r>
              <a:rPr lang="en-US" altLang="en-US" sz="1000">
                <a:solidFill>
                  <a:schemeClr val="tx2"/>
                </a:solidFill>
              </a:rPr>
              <a:t>. 2012;11(4): 487-494. 8. Loomba R, et al. </a:t>
            </a:r>
            <a:r>
              <a:rPr lang="en-US" altLang="en-US" sz="1000" i="1">
                <a:solidFill>
                  <a:schemeClr val="tx2"/>
                </a:solidFill>
              </a:rPr>
              <a:t>Am J Epidemiol</a:t>
            </a:r>
            <a:r>
              <a:rPr lang="en-US" altLang="en-US" sz="1000">
                <a:solidFill>
                  <a:schemeClr val="tx2"/>
                </a:solidFill>
              </a:rPr>
              <a:t>. 2013;177(4):333-342. 9. Ervin RB. </a:t>
            </a:r>
            <a:r>
              <a:rPr lang="en-US" altLang="en-US" sz="1000" i="1">
                <a:solidFill>
                  <a:schemeClr val="tx2"/>
                </a:solidFill>
              </a:rPr>
              <a:t>Natl Health Stat Report. </a:t>
            </a:r>
            <a:r>
              <a:rPr lang="en-US" altLang="en-US" sz="1000">
                <a:solidFill>
                  <a:schemeClr val="tx2"/>
                </a:solidFill>
              </a:rPr>
              <a:t>2009;(13):1-7.</a:t>
            </a:r>
          </a:p>
        </p:txBody>
      </p:sp>
      <p:sp>
        <p:nvSpPr>
          <p:cNvPr id="301061" name="Title 1"/>
          <p:cNvSpPr>
            <a:spLocks noGrp="1"/>
          </p:cNvSpPr>
          <p:nvPr>
            <p:ph type="title"/>
          </p:nvPr>
        </p:nvSpPr>
        <p:spPr/>
        <p:txBody>
          <a:bodyPr/>
          <a:lstStyle/>
          <a:p>
            <a:pPr eaLnBrk="1" hangingPunct="1"/>
            <a:r>
              <a:rPr lang="en-US" altLang="en-US" smtClean="0"/>
              <a:t>Rate of Liver Progression is Affected by Several Patient Factors</a:t>
            </a:r>
          </a:p>
        </p:txBody>
      </p:sp>
    </p:spTree>
    <p:extLst>
      <p:ext uri="{BB962C8B-B14F-4D97-AF65-F5344CB8AC3E}">
        <p14:creationId xmlns:p14="http://schemas.microsoft.com/office/powerpoint/2010/main" val="114026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338" name="Group 202"/>
          <p:cNvGraphicFramePr>
            <a:graphicFrameLocks noGrp="1"/>
          </p:cNvGraphicFramePr>
          <p:nvPr/>
        </p:nvGraphicFramePr>
        <p:xfrm>
          <a:off x="381000" y="1600200"/>
          <a:ext cx="8382000" cy="4190998"/>
        </p:xfrm>
        <a:graphic>
          <a:graphicData uri="http://schemas.openxmlformats.org/drawingml/2006/table">
            <a:tbl>
              <a:tblPr firstRow="1" bandRow="1">
                <a:tableStyleId>{00A15C55-8517-42AA-B614-E9B94910E393}</a:tableStyleId>
              </a:tblPr>
              <a:tblGrid>
                <a:gridCol w="5229138">
                  <a:extLst>
                    <a:ext uri="{9D8B030D-6E8A-4147-A177-3AD203B41FA5}">
                      <a16:colId xmlns:a16="http://schemas.microsoft.com/office/drawing/2014/main" val="20000"/>
                    </a:ext>
                  </a:extLst>
                </a:gridCol>
                <a:gridCol w="3152862">
                  <a:extLst>
                    <a:ext uri="{9D8B030D-6E8A-4147-A177-3AD203B41FA5}">
                      <a16:colId xmlns:a16="http://schemas.microsoft.com/office/drawing/2014/main" val="20001"/>
                    </a:ext>
                  </a:extLst>
                </a:gridCol>
              </a:tblGrid>
              <a:tr h="509322">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solidFill>
                            <a:schemeClr val="tx1"/>
                          </a:solidFill>
                          <a:effectLst/>
                        </a:rPr>
                        <a:t>Tests Approved for Clinical Use</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solidFill>
                            <a:schemeClr val="tx1"/>
                          </a:solidFill>
                          <a:effectLst/>
                        </a:rPr>
                        <a:t>Description</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900410">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b="1" u="none" strike="noStrike" cap="none" normalizeH="0" baseline="0" dirty="0" smtClean="0">
                          <a:ln>
                            <a:noFill/>
                          </a:ln>
                          <a:effectLst/>
                        </a:rPr>
                        <a:t>Abbott HCV EIA 2.0 </a:t>
                      </a:r>
                    </a:p>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(Abbott Laboratories, Abbott Park, IL)</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Enzyme immunoassay</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902229">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b="1" u="none" strike="noStrike" cap="none" normalizeH="0" baseline="0" dirty="0" smtClean="0">
                          <a:ln>
                            <a:noFill/>
                          </a:ln>
                          <a:effectLst/>
                        </a:rPr>
                        <a:t>Ortho</a:t>
                      </a:r>
                      <a:r>
                        <a:rPr kumimoji="0" lang="en-US" sz="2000" b="1" u="none" strike="noStrike" cap="none" normalizeH="0" baseline="30000" dirty="0" smtClean="0">
                          <a:ln>
                            <a:noFill/>
                          </a:ln>
                          <a:effectLst/>
                          <a:sym typeface="Symbol" pitchFamily="18" charset="2"/>
                        </a:rPr>
                        <a:t></a:t>
                      </a:r>
                      <a:r>
                        <a:rPr kumimoji="0" lang="en-US" sz="2000" b="1" u="none" strike="noStrike" cap="none" normalizeH="0" baseline="0" dirty="0" smtClean="0">
                          <a:ln>
                            <a:noFill/>
                          </a:ln>
                          <a:effectLst/>
                        </a:rPr>
                        <a:t> HCV Version 3 ELISA Test System </a:t>
                      </a:r>
                    </a:p>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(Ortho-Clinical Diagnostics, Raritan, NJ)</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Enzyme-linked </a:t>
                      </a:r>
                      <a:r>
                        <a:rPr kumimoji="0" lang="en-US" sz="2000" u="none" strike="noStrike" cap="none" normalizeH="0" baseline="0" dirty="0" err="1" smtClean="0">
                          <a:ln>
                            <a:noFill/>
                          </a:ln>
                          <a:effectLst/>
                        </a:rPr>
                        <a:t>immunosorbent</a:t>
                      </a:r>
                      <a:r>
                        <a:rPr kumimoji="0" lang="en-US" sz="2000" u="none" strike="noStrike" cap="none" normalizeH="0" baseline="0" dirty="0" smtClean="0">
                          <a:ln>
                            <a:noFill/>
                          </a:ln>
                          <a:effectLst/>
                        </a:rPr>
                        <a:t> assay</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900410">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b="1" u="none" strike="noStrike" cap="none" normalizeH="0" baseline="0" dirty="0" err="1" smtClean="0">
                          <a:ln>
                            <a:noFill/>
                          </a:ln>
                          <a:effectLst/>
                        </a:rPr>
                        <a:t>Oraquick</a:t>
                      </a:r>
                      <a:r>
                        <a:rPr kumimoji="0" lang="en-US" sz="2000" b="1" u="none" strike="noStrike" cap="none" normalizeH="0" baseline="30000" dirty="0" smtClean="0">
                          <a:ln>
                            <a:noFill/>
                          </a:ln>
                          <a:effectLst/>
                          <a:sym typeface="Symbol" pitchFamily="18" charset="2"/>
                        </a:rPr>
                        <a:t></a:t>
                      </a:r>
                      <a:r>
                        <a:rPr kumimoji="0" lang="en-US" sz="2000" b="1" u="none" strike="noStrike" cap="none" normalizeH="0" baseline="0" dirty="0" smtClean="0">
                          <a:ln>
                            <a:noFill/>
                          </a:ln>
                          <a:effectLst/>
                        </a:rPr>
                        <a:t> HCV Rapid Antibody Test </a:t>
                      </a:r>
                    </a:p>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a:t>
                      </a:r>
                      <a:r>
                        <a:rPr kumimoji="0" lang="en-US" sz="2000" u="none" strike="noStrike" cap="none" normalizeH="0" baseline="0" dirty="0" err="1" smtClean="0">
                          <a:ln>
                            <a:noFill/>
                          </a:ln>
                          <a:effectLst/>
                        </a:rPr>
                        <a:t>Orasure</a:t>
                      </a:r>
                      <a:r>
                        <a:rPr kumimoji="0" lang="en-US" sz="2000" u="none" strike="noStrike" cap="none" normalizeH="0" baseline="0" dirty="0" smtClean="0">
                          <a:ln>
                            <a:noFill/>
                          </a:ln>
                          <a:effectLst/>
                        </a:rPr>
                        <a:t> Technologies, Bethlehem, PA)</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rgbClr val="FFB900"/>
                        </a:buClr>
                        <a:buSzTx/>
                        <a:buFontTx/>
                        <a:buNone/>
                        <a:tabLst/>
                      </a:pPr>
                      <a:r>
                        <a:rPr kumimoji="0" lang="en-US" sz="2000" u="none" strike="noStrike" cap="none" normalizeH="0" baseline="0" dirty="0" smtClean="0">
                          <a:ln>
                            <a:noFill/>
                          </a:ln>
                          <a:effectLst/>
                        </a:rPr>
                        <a:t>Immunoassay</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r h="978627">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b="1" u="none" strike="noStrike" cap="none" normalizeH="0" baseline="0" dirty="0" err="1" smtClean="0">
                          <a:ln>
                            <a:noFill/>
                          </a:ln>
                          <a:effectLst/>
                        </a:rPr>
                        <a:t>Vitros</a:t>
                      </a:r>
                      <a:r>
                        <a:rPr kumimoji="0" lang="en-US" sz="2000" b="1" u="none" strike="noStrike" cap="none" normalizeH="0" baseline="30000" dirty="0" smtClean="0">
                          <a:ln>
                            <a:noFill/>
                          </a:ln>
                          <a:effectLst/>
                          <a:sym typeface="Symbol" pitchFamily="18" charset="2"/>
                        </a:rPr>
                        <a:t></a:t>
                      </a:r>
                      <a:r>
                        <a:rPr kumimoji="0" lang="en-US" sz="2000" b="1" u="none" strike="noStrike" cap="none" normalizeH="0" baseline="0" dirty="0" smtClean="0">
                          <a:ln>
                            <a:noFill/>
                          </a:ln>
                          <a:effectLst/>
                        </a:rPr>
                        <a:t> Anti-HCV Assay </a:t>
                      </a:r>
                    </a:p>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(Ortho-Clinical Diagnostics, Raritan, NJ)</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rgbClr val="FFB900"/>
                        </a:buClr>
                        <a:buSzTx/>
                        <a:buFontTx/>
                        <a:buNone/>
                        <a:tabLst/>
                      </a:pPr>
                      <a:r>
                        <a:rPr kumimoji="0" lang="en-US" sz="2000" u="none" strike="noStrike" cap="none" normalizeH="0" baseline="0" dirty="0" err="1" smtClean="0">
                          <a:ln>
                            <a:noFill/>
                          </a:ln>
                          <a:effectLst/>
                        </a:rPr>
                        <a:t>Immunometric</a:t>
                      </a:r>
                      <a:r>
                        <a:rPr kumimoji="0" lang="en-US" sz="2000" u="none" strike="noStrike" cap="none" normalizeH="0" baseline="0" dirty="0" smtClean="0">
                          <a:ln>
                            <a:noFill/>
                          </a:ln>
                          <a:effectLst/>
                        </a:rPr>
                        <a:t> assay</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694" name="Rectangle 9"/>
          <p:cNvSpPr>
            <a:spLocks noChangeArrowheads="1"/>
          </p:cNvSpPr>
          <p:nvPr/>
        </p:nvSpPr>
        <p:spPr bwMode="auto">
          <a:xfrm>
            <a:off x="1676400" y="6015038"/>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3BB2E"/>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3BB2E"/>
              </a:buClr>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3BB2E"/>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3BB2E"/>
              </a:buClr>
              <a:buFont typeface="Arial" panose="020B0604020202020204" pitchFamily="34" charset="0"/>
              <a:buChar char="–"/>
              <a:defRPr>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nb-NO" altLang="en-US" sz="1200"/>
              <a:t>Adapted from Albeldawi M et al</a:t>
            </a:r>
            <a:r>
              <a:rPr lang="nb-NO" altLang="en-US" sz="1200" i="1"/>
              <a:t>. Cleve Clin J Med </a:t>
            </a:r>
            <a:r>
              <a:rPr lang="nb-NO" altLang="en-US" sz="1200"/>
              <a:t>2010;77:616-626. </a:t>
            </a:r>
          </a:p>
          <a:p>
            <a:pPr algn="ctr" eaLnBrk="1" hangingPunct="1">
              <a:spcBef>
                <a:spcPct val="0"/>
              </a:spcBef>
              <a:buClrTx/>
              <a:buFontTx/>
              <a:buNone/>
            </a:pPr>
            <a:r>
              <a:rPr lang="nb-NO" altLang="en-US" sz="1200"/>
              <a:t>Oraquick available at http://www.fda.gov/default.htm.  Accessed 12/4/14.</a:t>
            </a:r>
          </a:p>
        </p:txBody>
      </p:sp>
      <p:sp>
        <p:nvSpPr>
          <p:cNvPr id="3" name="Title 2"/>
          <p:cNvSpPr>
            <a:spLocks noGrp="1"/>
          </p:cNvSpPr>
          <p:nvPr>
            <p:ph type="title"/>
          </p:nvPr>
        </p:nvSpPr>
        <p:spPr/>
        <p:txBody>
          <a:bodyPr/>
          <a:lstStyle/>
          <a:p>
            <a:pPr>
              <a:defRPr/>
            </a:pPr>
            <a:r>
              <a:rPr lang="en-US" dirty="0" smtClean="0">
                <a:ea typeface="ＭＳ Ｐゴシック" pitchFamily="-112" charset="-128"/>
              </a:rPr>
              <a:t>Initial Qualitative Serological Screening Tests for Anti-HCV</a:t>
            </a:r>
            <a:endParaRPr lang="en-US" dirty="0">
              <a:ea typeface="ＭＳ Ｐゴシック" pitchFamily="-112" charset="-128"/>
            </a:endParaRPr>
          </a:p>
        </p:txBody>
      </p:sp>
    </p:spTree>
    <p:extLst>
      <p:ext uri="{BB962C8B-B14F-4D97-AF65-F5344CB8AC3E}">
        <p14:creationId xmlns:p14="http://schemas.microsoft.com/office/powerpoint/2010/main" val="2937995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ChangeArrowheads="1"/>
          </p:cNvSpPr>
          <p:nvPr/>
        </p:nvSpPr>
        <p:spPr bwMode="auto">
          <a:xfrm>
            <a:off x="1676400" y="6015038"/>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3BB2E"/>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3BB2E"/>
              </a:buClr>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3BB2E"/>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3BB2E"/>
              </a:buClr>
              <a:buFont typeface="Arial" panose="020B0604020202020204" pitchFamily="34" charset="0"/>
              <a:buChar char="–"/>
              <a:defRPr>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nb-NO" altLang="en-US" sz="1200"/>
              <a:t>Available et al http://www.accessdata.fda.gov/cdrh_docs/pdf8/P080027c.pdf.  Accessed 12/4/14.</a:t>
            </a:r>
          </a:p>
        </p:txBody>
      </p:sp>
      <p:sp>
        <p:nvSpPr>
          <p:cNvPr id="4" name="Title 3"/>
          <p:cNvSpPr>
            <a:spLocks noGrp="1"/>
          </p:cNvSpPr>
          <p:nvPr>
            <p:ph type="title"/>
          </p:nvPr>
        </p:nvSpPr>
        <p:spPr/>
        <p:txBody>
          <a:bodyPr/>
          <a:lstStyle/>
          <a:p>
            <a:pPr>
              <a:defRPr/>
            </a:pPr>
            <a:r>
              <a:rPr lang="en-US" dirty="0" smtClean="0">
                <a:ea typeface="ＭＳ Ｐゴシック" pitchFamily="-112" charset="-128"/>
              </a:rPr>
              <a:t>Rapid, Point of Care</a:t>
            </a:r>
            <a:br>
              <a:rPr lang="en-US" dirty="0" smtClean="0">
                <a:ea typeface="ＭＳ Ｐゴシック" pitchFamily="-112" charset="-128"/>
              </a:rPr>
            </a:br>
            <a:r>
              <a:rPr lang="en-US" dirty="0" smtClean="0">
                <a:ea typeface="ＭＳ Ｐゴシック" pitchFamily="-112" charset="-128"/>
              </a:rPr>
              <a:t>HCV Antibody Test</a:t>
            </a:r>
            <a:endParaRPr lang="en-US" dirty="0">
              <a:ea typeface="ＭＳ Ｐゴシック" pitchFamily="-112" charset="-128"/>
            </a:endParaRPr>
          </a:p>
        </p:txBody>
      </p:sp>
      <p:sp>
        <p:nvSpPr>
          <p:cNvPr id="5" name="Content Placeholder 4"/>
          <p:cNvSpPr>
            <a:spLocks noGrp="1"/>
          </p:cNvSpPr>
          <p:nvPr>
            <p:ph idx="1"/>
          </p:nvPr>
        </p:nvSpPr>
        <p:spPr>
          <a:xfrm>
            <a:off x="457200" y="1727200"/>
            <a:ext cx="8229600" cy="3911600"/>
          </a:xfrm>
        </p:spPr>
        <p:txBody>
          <a:bodyPr/>
          <a:lstStyle/>
          <a:p>
            <a:pPr>
              <a:spcAft>
                <a:spcPts val="600"/>
              </a:spcAft>
              <a:buFont typeface="Arial" charset="0"/>
              <a:buChar char="•"/>
              <a:defRPr/>
            </a:pPr>
            <a:r>
              <a:rPr lang="en-US" dirty="0" err="1" smtClean="0">
                <a:ea typeface="ＭＳ Ｐゴシック" pitchFamily="-112" charset="-128"/>
              </a:rPr>
              <a:t>OraQuick</a:t>
            </a:r>
            <a:r>
              <a:rPr lang="en-US" dirty="0" smtClean="0">
                <a:ea typeface="ＭＳ Ｐゴシック" pitchFamily="-112" charset="-128"/>
              </a:rPr>
              <a:t> </a:t>
            </a:r>
          </a:p>
          <a:p>
            <a:pPr lvl="1">
              <a:spcAft>
                <a:spcPts val="600"/>
              </a:spcAft>
              <a:buFont typeface="Arial" charset="0"/>
              <a:buChar char="–"/>
              <a:defRPr/>
            </a:pPr>
            <a:r>
              <a:rPr lang="en-US" dirty="0" smtClean="0">
                <a:ea typeface="ＭＳ Ｐゴシック" pitchFamily="-112" charset="-128"/>
              </a:rPr>
              <a:t>Only test approved by FDA in the US for use in detecting HCV antibodies in venous whole blood specimens</a:t>
            </a:r>
          </a:p>
          <a:p>
            <a:pPr lvl="1">
              <a:spcAft>
                <a:spcPts val="600"/>
              </a:spcAft>
              <a:buFont typeface="Arial" charset="0"/>
              <a:buChar char="–"/>
              <a:defRPr/>
            </a:pPr>
            <a:r>
              <a:rPr lang="en-US" dirty="0" smtClean="0">
                <a:ea typeface="ＭＳ Ｐゴシック" pitchFamily="-112" charset="-128"/>
              </a:rPr>
              <a:t>Provides results in 20 minutes</a:t>
            </a:r>
          </a:p>
          <a:p>
            <a:pPr lvl="1">
              <a:spcAft>
                <a:spcPts val="600"/>
              </a:spcAft>
              <a:buFont typeface="Arial" charset="0"/>
              <a:buChar char="–"/>
              <a:defRPr/>
            </a:pPr>
            <a:r>
              <a:rPr lang="en-US" dirty="0" smtClean="0">
                <a:ea typeface="ＭＳ Ｐゴシック" pitchFamily="-112" charset="-128"/>
              </a:rPr>
              <a:t>Appropriate for use in physician offices, ERs, and public health clinics and facilities</a:t>
            </a:r>
          </a:p>
          <a:p>
            <a:pPr lvl="1">
              <a:spcAft>
                <a:spcPts val="600"/>
              </a:spcAft>
              <a:buFont typeface="Arial" charset="0"/>
              <a:buChar char="–"/>
              <a:defRPr/>
            </a:pPr>
            <a:r>
              <a:rPr lang="en-US" dirty="0" smtClean="0">
                <a:ea typeface="ＭＳ Ｐゴシック" pitchFamily="-112" charset="-128"/>
              </a:rPr>
              <a:t>Allows patient to not be lost to follow-up</a:t>
            </a:r>
            <a:endParaRPr lang="en-US" dirty="0">
              <a:ea typeface="ＭＳ Ｐゴシック" pitchFamily="-112" charset="-128"/>
            </a:endParaRPr>
          </a:p>
        </p:txBody>
      </p:sp>
    </p:spTree>
    <p:extLst>
      <p:ext uri="{BB962C8B-B14F-4D97-AF65-F5344CB8AC3E}">
        <p14:creationId xmlns:p14="http://schemas.microsoft.com/office/powerpoint/2010/main" val="2250033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27200"/>
            <a:ext cx="8153400" cy="4064000"/>
          </a:xfrm>
        </p:spPr>
        <p:txBody>
          <a:bodyPr/>
          <a:lstStyle/>
          <a:p>
            <a:pPr>
              <a:spcAft>
                <a:spcPts val="1200"/>
              </a:spcAft>
              <a:defRPr/>
            </a:pPr>
            <a:r>
              <a:rPr lang="en-US" altLang="en-US" smtClean="0">
                <a:latin typeface="Arial" pitchFamily="34" charset="0"/>
                <a:ea typeface="ＭＳ Ｐゴシック" pitchFamily="34" charset="-128"/>
              </a:rPr>
              <a:t>A positive anti-HCV test result is not a diagnosis for chronic HCV infection</a:t>
            </a:r>
          </a:p>
          <a:p>
            <a:pPr>
              <a:spcAft>
                <a:spcPts val="1200"/>
              </a:spcAft>
              <a:defRPr/>
            </a:pPr>
            <a:r>
              <a:rPr lang="en-US" altLang="en-US" smtClean="0">
                <a:latin typeface="Arial" pitchFamily="34" charset="0"/>
                <a:ea typeface="ＭＳ Ｐゴシック" pitchFamily="34" charset="-128"/>
              </a:rPr>
              <a:t>Some individuals become infected with HCV and then spontaneously clear the infection</a:t>
            </a:r>
          </a:p>
          <a:p>
            <a:pPr>
              <a:spcAft>
                <a:spcPts val="1200"/>
              </a:spcAft>
              <a:defRPr/>
            </a:pPr>
            <a:r>
              <a:rPr lang="en-US" altLang="en-US" smtClean="0">
                <a:latin typeface="Arial" pitchFamily="34" charset="0"/>
                <a:ea typeface="ＭＳ Ｐゴシック" pitchFamily="34" charset="-128"/>
              </a:rPr>
              <a:t>Approximately 15%–25% of persons clear the virus without treatment and do not develop chronic infection; the reasons for this are not well known</a:t>
            </a:r>
          </a:p>
        </p:txBody>
      </p:sp>
      <p:sp>
        <p:nvSpPr>
          <p:cNvPr id="30723" name="Rectangle 9"/>
          <p:cNvSpPr>
            <a:spLocks noChangeArrowheads="1"/>
          </p:cNvSpPr>
          <p:nvPr/>
        </p:nvSpPr>
        <p:spPr bwMode="auto">
          <a:xfrm>
            <a:off x="1676400" y="6015038"/>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3BB2E"/>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3BB2E"/>
              </a:buClr>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3BB2E"/>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3BB2E"/>
              </a:buClr>
              <a:buFont typeface="Arial" panose="020B0604020202020204" pitchFamily="34" charset="0"/>
              <a:buChar char="–"/>
              <a:defRPr>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nb-NO" altLang="en-US" sz="1200"/>
              <a:t>Centers for Disease Control and Prevention. Available at</a:t>
            </a:r>
            <a:br>
              <a:rPr lang="nb-NO" altLang="en-US" sz="1200"/>
            </a:br>
            <a:r>
              <a:rPr lang="nb-NO" altLang="en-US" sz="1200"/>
              <a:t>http://www.cdc.gov/hepatitis/HCV/HCVfaq.htm.  Accessed 12/4/14.</a:t>
            </a:r>
          </a:p>
        </p:txBody>
      </p:sp>
      <p:sp>
        <p:nvSpPr>
          <p:cNvPr id="4" name="Title 3"/>
          <p:cNvSpPr>
            <a:spLocks noGrp="1"/>
          </p:cNvSpPr>
          <p:nvPr>
            <p:ph type="title"/>
          </p:nvPr>
        </p:nvSpPr>
        <p:spPr/>
        <p:txBody>
          <a:bodyPr/>
          <a:lstStyle/>
          <a:p>
            <a:pPr>
              <a:defRPr/>
            </a:pPr>
            <a:r>
              <a:rPr lang="en-US" dirty="0" smtClean="0">
                <a:ea typeface="ＭＳ Ｐゴシック" pitchFamily="-112" charset="-128"/>
              </a:rPr>
              <a:t>Is Positive Anti-HCV Test Result a Diagnosis for Chronic HCV Infection</a:t>
            </a:r>
            <a:endParaRPr lang="en-US" dirty="0">
              <a:ea typeface="ＭＳ Ｐゴシック" pitchFamily="-112" charset="-128"/>
            </a:endParaRPr>
          </a:p>
        </p:txBody>
      </p:sp>
    </p:spTree>
    <p:extLst>
      <p:ext uri="{BB962C8B-B14F-4D97-AF65-F5344CB8AC3E}">
        <p14:creationId xmlns:p14="http://schemas.microsoft.com/office/powerpoint/2010/main" val="3654154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effectLst>
            <a:outerShdw dist="47928" dir="3347959" algn="ctr" rotWithShape="0">
              <a:srgbClr val="000000">
                <a:alpha val="74997"/>
              </a:srgbClr>
            </a:outerShdw>
          </a:effectLst>
        </p:spPr>
        <p:txBody>
          <a:bodyPr/>
          <a:lstStyle/>
          <a:p>
            <a:r>
              <a:rPr lang="en-US" altLang="en-US" smtClean="0">
                <a:solidFill>
                  <a:srgbClr val="FFC000"/>
                </a:solidFill>
                <a:latin typeface="Arial" panose="020B0604020202020204" pitchFamily="34" charset="0"/>
                <a:cs typeface="Arial" panose="020B0604020202020204" pitchFamily="34" charset="0"/>
              </a:rPr>
              <a:t>Positive HCV Ab Test  </a:t>
            </a:r>
            <a:br>
              <a:rPr lang="en-US" altLang="en-US" smtClean="0">
                <a:solidFill>
                  <a:srgbClr val="FFC000"/>
                </a:solidFill>
                <a:latin typeface="Arial" panose="020B0604020202020204" pitchFamily="34" charset="0"/>
                <a:cs typeface="Arial" panose="020B0604020202020204" pitchFamily="34" charset="0"/>
              </a:rPr>
            </a:br>
            <a:r>
              <a:rPr lang="en-US" altLang="en-US" smtClean="0">
                <a:solidFill>
                  <a:srgbClr val="FFC000"/>
                </a:solidFill>
                <a:latin typeface="Arial" panose="020B0604020202020204" pitchFamily="34" charset="0"/>
                <a:cs typeface="Arial" panose="020B0604020202020204" pitchFamily="34" charset="0"/>
              </a:rPr>
              <a:t>Should be Confirmed With </a:t>
            </a:r>
            <a:br>
              <a:rPr lang="en-US" altLang="en-US" smtClean="0">
                <a:solidFill>
                  <a:srgbClr val="FFC000"/>
                </a:solidFill>
                <a:latin typeface="Arial" panose="020B0604020202020204" pitchFamily="34" charset="0"/>
                <a:cs typeface="Arial" panose="020B0604020202020204" pitchFamily="34" charset="0"/>
              </a:rPr>
            </a:br>
            <a:r>
              <a:rPr lang="en-US" altLang="en-US" smtClean="0">
                <a:solidFill>
                  <a:srgbClr val="FFC000"/>
                </a:solidFill>
                <a:latin typeface="Arial" panose="020B0604020202020204" pitchFamily="34" charset="0"/>
                <a:cs typeface="Arial" panose="020B0604020202020204" pitchFamily="34" charset="0"/>
              </a:rPr>
              <a:t>a HCV RNA Assay</a:t>
            </a:r>
          </a:p>
        </p:txBody>
      </p:sp>
      <p:pic>
        <p:nvPicPr>
          <p:cNvPr id="31747" name="Picture 4" descr="icHEP_logo_white.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6394450"/>
            <a:ext cx="7540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882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412" name="Group 76"/>
          <p:cNvGraphicFramePr>
            <a:graphicFrameLocks noGrp="1"/>
          </p:cNvGraphicFramePr>
          <p:nvPr/>
        </p:nvGraphicFramePr>
        <p:xfrm>
          <a:off x="381000" y="1600200"/>
          <a:ext cx="8458200" cy="4330699"/>
        </p:xfrm>
        <a:graphic>
          <a:graphicData uri="http://schemas.openxmlformats.org/drawingml/2006/table">
            <a:tbl>
              <a:tblPr firstRow="1" bandRow="1">
                <a:tableStyleId>{00A15C55-8517-42AA-B614-E9B94910E393}</a:tableStyleId>
              </a:tblPr>
              <a:tblGrid>
                <a:gridCol w="1463919">
                  <a:extLst>
                    <a:ext uri="{9D8B030D-6E8A-4147-A177-3AD203B41FA5}">
                      <a16:colId xmlns:a16="http://schemas.microsoft.com/office/drawing/2014/main" val="20000"/>
                    </a:ext>
                  </a:extLst>
                </a:gridCol>
                <a:gridCol w="2358537">
                  <a:extLst>
                    <a:ext uri="{9D8B030D-6E8A-4147-A177-3AD203B41FA5}">
                      <a16:colId xmlns:a16="http://schemas.microsoft.com/office/drawing/2014/main" val="20001"/>
                    </a:ext>
                  </a:extLst>
                </a:gridCol>
                <a:gridCol w="4635744">
                  <a:extLst>
                    <a:ext uri="{9D8B030D-6E8A-4147-A177-3AD203B41FA5}">
                      <a16:colId xmlns:a16="http://schemas.microsoft.com/office/drawing/2014/main" val="20002"/>
                    </a:ext>
                  </a:extLst>
                </a:gridCol>
              </a:tblGrid>
              <a:tr h="473504">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solidFill>
                            <a:schemeClr val="tx1"/>
                          </a:solidFill>
                          <a:effectLst/>
                        </a:rPr>
                        <a:t>Anti-HCV</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marT="45723" marB="45723"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solidFill>
                            <a:schemeClr val="tx1"/>
                          </a:solidFill>
                          <a:effectLst/>
                        </a:rPr>
                        <a:t>HCV RNA (PCR)</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marT="45723" marB="45723"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solidFill>
                            <a:schemeClr val="tx1"/>
                          </a:solidFill>
                          <a:effectLst/>
                        </a:rPr>
                        <a:t>Interpretation</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marT="45723" marB="45723" anchor="ct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475120">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Negative</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Negative</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Char char="•"/>
                        <a:tabLst/>
                      </a:pPr>
                      <a:r>
                        <a:rPr kumimoji="0" lang="en-US" sz="2000" u="none" strike="noStrike" cap="none" normalizeH="0" baseline="0" smtClean="0">
                          <a:ln>
                            <a:noFill/>
                          </a:ln>
                          <a:effectLst/>
                        </a:rPr>
                        <a:t> No infection</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713649">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smtClean="0">
                          <a:ln>
                            <a:noFill/>
                          </a:ln>
                          <a:effectLst/>
                        </a:rPr>
                        <a:t>Positive</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smtClean="0">
                          <a:ln>
                            <a:noFill/>
                          </a:ln>
                          <a:effectLst/>
                        </a:rPr>
                        <a:t>Positive</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Char char="•"/>
                        <a:tabLst/>
                      </a:pPr>
                      <a:r>
                        <a:rPr kumimoji="0" lang="en-US" sz="2000" u="none" strike="noStrike" cap="none" normalizeH="0" baseline="0" smtClean="0">
                          <a:ln>
                            <a:noFill/>
                          </a:ln>
                          <a:effectLst/>
                        </a:rPr>
                        <a:t> HCV present (acute or chronic</a:t>
                      </a:r>
                    </a:p>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smtClean="0">
                          <a:ln>
                            <a:noFill/>
                          </a:ln>
                          <a:effectLst/>
                        </a:rPr>
                        <a:t>  infection)</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2"/>
                  </a:ext>
                </a:extLst>
              </a:tr>
              <a:tr h="1023931">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smtClean="0">
                          <a:ln>
                            <a:noFill/>
                          </a:ln>
                          <a:effectLst/>
                        </a:rPr>
                        <a:t>Negative</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Positive</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Char char="•"/>
                        <a:tabLst/>
                      </a:pPr>
                      <a:r>
                        <a:rPr kumimoji="0" lang="en-US" sz="2000" u="none" strike="noStrike" cap="none" normalizeH="0" baseline="0" smtClean="0">
                          <a:ln>
                            <a:noFill/>
                          </a:ln>
                          <a:effectLst/>
                        </a:rPr>
                        <a:t> Chronic infection in</a:t>
                      </a:r>
                    </a:p>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smtClean="0">
                          <a:ln>
                            <a:noFill/>
                          </a:ln>
                          <a:effectLst/>
                        </a:rPr>
                        <a:t>  immunosuppressed patient</a:t>
                      </a:r>
                    </a:p>
                    <a:p>
                      <a:pPr marL="0" marR="0" lvl="0" indent="0" algn="l" defTabSz="914400" rtl="0" eaLnBrk="0" fontAlgn="base" latinLnBrk="0" hangingPunct="0">
                        <a:lnSpc>
                          <a:spcPct val="100000"/>
                        </a:lnSpc>
                        <a:spcBef>
                          <a:spcPct val="0"/>
                        </a:spcBef>
                        <a:spcAft>
                          <a:spcPct val="0"/>
                        </a:spcAft>
                        <a:buClr>
                          <a:srgbClr val="FFB900"/>
                        </a:buClr>
                        <a:buSzTx/>
                        <a:buFontTx/>
                        <a:buChar char="•"/>
                        <a:tabLst/>
                      </a:pPr>
                      <a:r>
                        <a:rPr kumimoji="0" lang="en-US" sz="2000" u="none" strike="noStrike" cap="none" normalizeH="0" baseline="0" smtClean="0">
                          <a:ln>
                            <a:noFill/>
                          </a:ln>
                          <a:effectLst/>
                        </a:rPr>
                        <a:t> Early infection</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3"/>
                  </a:ext>
                </a:extLst>
              </a:tr>
              <a:tr h="1644495">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smtClean="0">
                          <a:ln>
                            <a:noFill/>
                          </a:ln>
                          <a:effectLst/>
                        </a:rPr>
                        <a:t>Positive</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smtClean="0">
                          <a:ln>
                            <a:noFill/>
                          </a:ln>
                          <a:effectLst/>
                        </a:rPr>
                        <a:t>Negative</a:t>
                      </a:r>
                      <a:endParaRPr kumimoji="0" lang="en-US" sz="2000" b="0" i="0" u="none" strike="noStrike" cap="none" normalizeH="0" baseline="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0"/>
                        </a:spcBef>
                        <a:spcAft>
                          <a:spcPct val="0"/>
                        </a:spcAft>
                        <a:buClr>
                          <a:srgbClr val="FFB900"/>
                        </a:buClr>
                        <a:buSzTx/>
                        <a:buFontTx/>
                        <a:buChar char="•"/>
                        <a:tabLst/>
                      </a:pPr>
                      <a:r>
                        <a:rPr kumimoji="0" lang="en-US" sz="2000" u="none" strike="noStrike" cap="none" normalizeH="0" baseline="0" dirty="0" smtClean="0">
                          <a:ln>
                            <a:noFill/>
                          </a:ln>
                          <a:effectLst/>
                        </a:rPr>
                        <a:t> Resolved infection</a:t>
                      </a:r>
                    </a:p>
                    <a:p>
                      <a:pPr marL="0" marR="0" lvl="0" indent="0" algn="l" defTabSz="914400" rtl="0" eaLnBrk="0" fontAlgn="base" latinLnBrk="0" hangingPunct="0">
                        <a:lnSpc>
                          <a:spcPct val="100000"/>
                        </a:lnSpc>
                        <a:spcBef>
                          <a:spcPct val="0"/>
                        </a:spcBef>
                        <a:spcAft>
                          <a:spcPct val="0"/>
                        </a:spcAft>
                        <a:buClr>
                          <a:srgbClr val="FFB900"/>
                        </a:buClr>
                        <a:buSzTx/>
                        <a:buFontTx/>
                        <a:buChar char="•"/>
                        <a:tabLst/>
                      </a:pPr>
                      <a:r>
                        <a:rPr kumimoji="0" lang="en-US" sz="2000" u="none" strike="noStrike" cap="none" normalizeH="0" baseline="0" dirty="0" smtClean="0">
                          <a:ln>
                            <a:noFill/>
                          </a:ln>
                          <a:effectLst/>
                        </a:rPr>
                        <a:t> Treated infection, HCV below</a:t>
                      </a:r>
                    </a:p>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  detectable levels (verify with</a:t>
                      </a:r>
                    </a:p>
                    <a:p>
                      <a:pPr marL="0" marR="0" lvl="0" indent="0" algn="l" defTabSz="914400" rtl="0" eaLnBrk="0" fontAlgn="base" latinLnBrk="0" hangingPunct="0">
                        <a:lnSpc>
                          <a:spcPct val="100000"/>
                        </a:lnSpc>
                        <a:spcBef>
                          <a:spcPct val="0"/>
                        </a:spcBef>
                        <a:spcAft>
                          <a:spcPct val="0"/>
                        </a:spcAft>
                        <a:buClr>
                          <a:srgbClr val="FFB900"/>
                        </a:buClr>
                        <a:buSzTx/>
                        <a:buFontTx/>
                        <a:buNone/>
                        <a:tabLst/>
                      </a:pPr>
                      <a:r>
                        <a:rPr kumimoji="0" lang="en-US" sz="2000" u="none" strike="noStrike" cap="none" normalizeH="0" baseline="0" dirty="0" smtClean="0">
                          <a:ln>
                            <a:noFill/>
                          </a:ln>
                          <a:effectLst/>
                        </a:rPr>
                        <a:t>  qualitative HCV RNA PCR)</a:t>
                      </a:r>
                    </a:p>
                    <a:p>
                      <a:pPr marL="0" marR="0" lvl="0" indent="0" algn="l" defTabSz="914400" rtl="0" eaLnBrk="0" fontAlgn="base" latinLnBrk="0" hangingPunct="0">
                        <a:lnSpc>
                          <a:spcPct val="100000"/>
                        </a:lnSpc>
                        <a:spcBef>
                          <a:spcPct val="0"/>
                        </a:spcBef>
                        <a:spcAft>
                          <a:spcPct val="0"/>
                        </a:spcAft>
                        <a:buClr>
                          <a:srgbClr val="FFB900"/>
                        </a:buClr>
                        <a:buSzTx/>
                        <a:buFontTx/>
                        <a:buChar char="•"/>
                        <a:tabLst/>
                      </a:pPr>
                      <a:r>
                        <a:rPr kumimoji="0" lang="en-US" sz="2000" u="none" strike="noStrike" cap="none" normalizeH="0" baseline="0" dirty="0" smtClean="0">
                          <a:ln>
                            <a:noFill/>
                          </a:ln>
                          <a:effectLst/>
                        </a:rPr>
                        <a:t> False-positive anti-HCV test (&lt;1%)</a:t>
                      </a:r>
                      <a:endParaRPr kumimoji="0" lang="en-US" sz="2000" b="0" i="0" u="none" strike="noStrike" cap="none" normalizeH="0" baseline="0" dirty="0" smtClean="0">
                        <a:ln>
                          <a:noFill/>
                        </a:ln>
                        <a:solidFill>
                          <a:schemeClr val="bg1"/>
                        </a:solidFill>
                        <a:effectLst/>
                        <a:latin typeface="Arial" charset="0"/>
                        <a:ea typeface="ＭＳ Ｐゴシック" pitchFamily="34" charset="-128"/>
                      </a:endParaRPr>
                    </a:p>
                  </a:txBody>
                  <a:tcPr marT="45723" marB="45723"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2796" name="Rectangle 9"/>
          <p:cNvSpPr>
            <a:spLocks noChangeArrowheads="1"/>
          </p:cNvSpPr>
          <p:nvPr/>
        </p:nvSpPr>
        <p:spPr bwMode="auto">
          <a:xfrm>
            <a:off x="1676400" y="6200775"/>
            <a:ext cx="594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3BB2E"/>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3BB2E"/>
              </a:buClr>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3BB2E"/>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3BB2E"/>
              </a:buClr>
              <a:buFont typeface="Arial" panose="020B0604020202020204" pitchFamily="34" charset="0"/>
              <a:buChar char="–"/>
              <a:defRPr>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pl-PL" altLang="en-US" sz="1200"/>
              <a:t>Albeldawi M et al. </a:t>
            </a:r>
            <a:r>
              <a:rPr lang="pl-PL" altLang="en-US" sz="1200" i="1"/>
              <a:t>Cleve Clin J Med </a:t>
            </a:r>
            <a:r>
              <a:rPr lang="pl-PL" altLang="en-US" sz="1200"/>
              <a:t>2010;77:616-626. </a:t>
            </a:r>
          </a:p>
        </p:txBody>
      </p:sp>
      <p:sp>
        <p:nvSpPr>
          <p:cNvPr id="3" name="Title 2"/>
          <p:cNvSpPr>
            <a:spLocks noGrp="1"/>
          </p:cNvSpPr>
          <p:nvPr>
            <p:ph type="title"/>
          </p:nvPr>
        </p:nvSpPr>
        <p:spPr/>
        <p:txBody>
          <a:bodyPr/>
          <a:lstStyle/>
          <a:p>
            <a:pPr>
              <a:defRPr/>
            </a:pPr>
            <a:r>
              <a:rPr lang="en-US" dirty="0" smtClean="0">
                <a:ea typeface="ＭＳ Ｐゴシック" pitchFamily="-112" charset="-128"/>
              </a:rPr>
              <a:t>Interpreting Hepatitis C Test Results</a:t>
            </a:r>
            <a:endParaRPr lang="en-US" dirty="0">
              <a:ea typeface="ＭＳ Ｐゴシック" pitchFamily="-112" charset="-128"/>
            </a:endParaRPr>
          </a:p>
        </p:txBody>
      </p:sp>
    </p:spTree>
    <p:extLst>
      <p:ext uri="{BB962C8B-B14F-4D97-AF65-F5344CB8AC3E}">
        <p14:creationId xmlns:p14="http://schemas.microsoft.com/office/powerpoint/2010/main" val="1536764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65278"/>
            <a:ext cx="7772400" cy="1600200"/>
          </a:xfrm>
        </p:spPr>
        <p:txBody>
          <a:bodyPr>
            <a:normAutofit/>
          </a:bodyPr>
          <a:lstStyle/>
          <a:p>
            <a:pPr algn="ctr">
              <a:defRPr/>
            </a:pPr>
            <a:r>
              <a:rPr lang="en-US" dirty="0" smtClean="0"/>
              <a:t>Chronic HCV Infection Affects Many Sites Beyond the Liver</a:t>
            </a:r>
            <a:endParaRPr lang="en-US" dirty="0"/>
          </a:p>
        </p:txBody>
      </p:sp>
      <p:pic>
        <p:nvPicPr>
          <p:cNvPr id="29699" name="Picture 6" descr="http://lh5.ggpht.com/-7vIlhgb0Lvk/Ucia_k3-q4I/AAAAAAAAB6Q/TPJwmDAZN-0/liver.jpg"/>
          <p:cNvPicPr>
            <a:picLocks noChangeAspect="1" noChangeArrowheads="1"/>
          </p:cNvPicPr>
          <p:nvPr/>
        </p:nvPicPr>
        <p:blipFill>
          <a:blip r:embed="rId2"/>
          <a:srcRect r="76410" b="43575"/>
          <a:stretch>
            <a:fillRect/>
          </a:stretch>
        </p:blipFill>
        <p:spPr bwMode="auto">
          <a:xfrm>
            <a:off x="3733800" y="2978150"/>
            <a:ext cx="1077913" cy="1746250"/>
          </a:xfrm>
          <a:prstGeom prst="rect">
            <a:avLst/>
          </a:prstGeom>
          <a:noFill/>
          <a:ln w="9525">
            <a:noFill/>
            <a:miter lim="800000"/>
            <a:headEnd/>
            <a:tailEnd/>
          </a:ln>
        </p:spPr>
      </p:pic>
      <p:sp>
        <p:nvSpPr>
          <p:cNvPr id="6" name="Oval 5"/>
          <p:cNvSpPr/>
          <p:nvPr/>
        </p:nvSpPr>
        <p:spPr>
          <a:xfrm>
            <a:off x="2895600" y="1447800"/>
            <a:ext cx="2514600" cy="121920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Neurological (e.g. cognitive impairment)</a:t>
            </a:r>
          </a:p>
        </p:txBody>
      </p:sp>
      <p:sp>
        <p:nvSpPr>
          <p:cNvPr id="7" name="Oval 6"/>
          <p:cNvSpPr/>
          <p:nvPr/>
        </p:nvSpPr>
        <p:spPr>
          <a:xfrm>
            <a:off x="5375275" y="2320925"/>
            <a:ext cx="2514600" cy="12192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Cardiovascular </a:t>
            </a:r>
            <a:r>
              <a:rPr lang="en-US" dirty="0" smtClean="0"/>
              <a:t>Diseases</a:t>
            </a:r>
          </a:p>
          <a:p>
            <a:pPr algn="ctr">
              <a:defRPr/>
            </a:pPr>
            <a:r>
              <a:rPr lang="en-US" dirty="0" smtClean="0"/>
              <a:t>(CAD)</a:t>
            </a:r>
            <a:endParaRPr lang="en-US" dirty="0"/>
          </a:p>
        </p:txBody>
      </p:sp>
      <p:sp>
        <p:nvSpPr>
          <p:cNvPr id="8" name="Oval 7"/>
          <p:cNvSpPr/>
          <p:nvPr/>
        </p:nvSpPr>
        <p:spPr>
          <a:xfrm>
            <a:off x="6400800" y="3616325"/>
            <a:ext cx="2514600" cy="1219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Metabolic </a:t>
            </a:r>
            <a:endParaRPr lang="en-US" dirty="0" smtClean="0"/>
          </a:p>
          <a:p>
            <a:pPr algn="ctr">
              <a:defRPr/>
            </a:pPr>
            <a:r>
              <a:rPr lang="en-US" dirty="0" smtClean="0"/>
              <a:t>(</a:t>
            </a:r>
            <a:r>
              <a:rPr lang="en-US" dirty="0"/>
              <a:t>e.g. diabetes)</a:t>
            </a:r>
          </a:p>
        </p:txBody>
      </p:sp>
      <p:sp>
        <p:nvSpPr>
          <p:cNvPr id="9" name="Oval 8"/>
          <p:cNvSpPr/>
          <p:nvPr/>
        </p:nvSpPr>
        <p:spPr>
          <a:xfrm>
            <a:off x="5029200" y="4835525"/>
            <a:ext cx="2900386" cy="1219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Immune Complex </a:t>
            </a:r>
            <a:endParaRPr lang="en-US" dirty="0"/>
          </a:p>
          <a:p>
            <a:pPr algn="ctr">
              <a:defRPr/>
            </a:pPr>
            <a:r>
              <a:rPr lang="en-US" dirty="0" smtClean="0"/>
              <a:t>(</a:t>
            </a:r>
            <a:r>
              <a:rPr lang="en-US" dirty="0"/>
              <a:t>e.g. </a:t>
            </a:r>
            <a:r>
              <a:rPr lang="en-US" dirty="0" err="1" smtClean="0"/>
              <a:t>cryoglobulinemic</a:t>
            </a:r>
            <a:r>
              <a:rPr lang="en-US" dirty="0" smtClean="0"/>
              <a:t>)</a:t>
            </a:r>
            <a:endParaRPr lang="en-US" dirty="0"/>
          </a:p>
        </p:txBody>
      </p:sp>
      <p:sp>
        <p:nvSpPr>
          <p:cNvPr id="10" name="Oval 9"/>
          <p:cNvSpPr/>
          <p:nvPr/>
        </p:nvSpPr>
        <p:spPr>
          <a:xfrm>
            <a:off x="2898775" y="5614988"/>
            <a:ext cx="2514600" cy="1219200"/>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Dermatological (e.g. porphyria </a:t>
            </a:r>
            <a:r>
              <a:rPr lang="en-US" dirty="0" err="1"/>
              <a:t>cutanea</a:t>
            </a:r>
            <a:r>
              <a:rPr lang="en-US" dirty="0"/>
              <a:t> </a:t>
            </a:r>
            <a:r>
              <a:rPr lang="en-US" dirty="0" err="1"/>
              <a:t>tarda</a:t>
            </a:r>
            <a:r>
              <a:rPr lang="en-US" dirty="0"/>
              <a:t>)</a:t>
            </a:r>
          </a:p>
        </p:txBody>
      </p:sp>
      <p:sp>
        <p:nvSpPr>
          <p:cNvPr id="11" name="Oval 10"/>
          <p:cNvSpPr/>
          <p:nvPr/>
        </p:nvSpPr>
        <p:spPr>
          <a:xfrm>
            <a:off x="304800" y="2209800"/>
            <a:ext cx="2743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Pulmonary </a:t>
            </a:r>
            <a:r>
              <a:rPr lang="en-US" dirty="0" smtClean="0">
                <a:solidFill>
                  <a:schemeClr val="tx1"/>
                </a:solidFill>
              </a:rPr>
              <a:t>fibrosis</a:t>
            </a:r>
            <a:endParaRPr lang="en-US" dirty="0">
              <a:solidFill>
                <a:schemeClr val="tx1"/>
              </a:solidFill>
            </a:endParaRPr>
          </a:p>
        </p:txBody>
      </p:sp>
      <p:sp>
        <p:nvSpPr>
          <p:cNvPr id="12" name="Oval 11"/>
          <p:cNvSpPr/>
          <p:nvPr/>
        </p:nvSpPr>
        <p:spPr>
          <a:xfrm>
            <a:off x="152400" y="3475291"/>
            <a:ext cx="3505200" cy="1219200"/>
          </a:xfrm>
          <a:prstGeom prst="ellips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Renal </a:t>
            </a:r>
            <a:endParaRPr lang="en-US" dirty="0" smtClean="0"/>
          </a:p>
          <a:p>
            <a:pPr algn="ctr">
              <a:defRPr/>
            </a:pPr>
            <a:r>
              <a:rPr lang="en-US" sz="1600" dirty="0" smtClean="0"/>
              <a:t>(</a:t>
            </a:r>
            <a:r>
              <a:rPr lang="en-US" sz="1600" dirty="0"/>
              <a:t>e.g. </a:t>
            </a:r>
            <a:r>
              <a:rPr lang="en-US" sz="1600" dirty="0" err="1" smtClean="0"/>
              <a:t>glomerulonephritis</a:t>
            </a:r>
            <a:r>
              <a:rPr lang="en-US" sz="1600" dirty="0" smtClean="0"/>
              <a:t>)</a:t>
            </a:r>
            <a:endParaRPr lang="en-US" sz="1600" dirty="0"/>
          </a:p>
        </p:txBody>
      </p:sp>
      <p:sp>
        <p:nvSpPr>
          <p:cNvPr id="13" name="Oval 12"/>
          <p:cNvSpPr/>
          <p:nvPr/>
        </p:nvSpPr>
        <p:spPr>
          <a:xfrm>
            <a:off x="304800" y="4752975"/>
            <a:ext cx="3200400" cy="12192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Lymphoproliferative</a:t>
            </a:r>
            <a:r>
              <a:rPr lang="en-US" dirty="0"/>
              <a:t> (e.g. B cell lymphoma)</a:t>
            </a:r>
          </a:p>
        </p:txBody>
      </p:sp>
    </p:spTree>
    <p:extLst>
      <p:ext uri="{BB962C8B-B14F-4D97-AF65-F5344CB8AC3E}">
        <p14:creationId xmlns:p14="http://schemas.microsoft.com/office/powerpoint/2010/main" val="34933908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27200"/>
            <a:ext cx="8229600" cy="4064000"/>
          </a:xfrm>
        </p:spPr>
        <p:txBody>
          <a:bodyPr/>
          <a:lstStyle/>
          <a:p>
            <a:pPr>
              <a:buFont typeface="Arial" charset="0"/>
              <a:buChar char="•"/>
              <a:defRPr/>
            </a:pPr>
            <a:r>
              <a:rPr lang="en-US" sz="2700" dirty="0" smtClean="0">
                <a:ea typeface="ＭＳ Ｐゴシック" pitchFamily="-112" charset="-128"/>
              </a:rPr>
              <a:t>There is a low but present risk for transmission with sex partners</a:t>
            </a:r>
          </a:p>
          <a:p>
            <a:pPr>
              <a:buFont typeface="Arial" charset="0"/>
              <a:buChar char="•"/>
              <a:defRPr/>
            </a:pPr>
            <a:r>
              <a:rPr lang="en-US" sz="2700" dirty="0" smtClean="0">
                <a:ea typeface="ＭＳ Ｐゴシック" pitchFamily="-112" charset="-128"/>
              </a:rPr>
              <a:t>Sharing personal items that might have blood on them, such as toothbrushes or razors, can pose a risk to others</a:t>
            </a:r>
          </a:p>
          <a:p>
            <a:pPr>
              <a:buFont typeface="Arial" charset="0"/>
              <a:buChar char="•"/>
              <a:defRPr/>
            </a:pPr>
            <a:r>
              <a:rPr lang="en-US" sz="2700" dirty="0" smtClean="0">
                <a:ea typeface="ＭＳ Ｐゴシック" pitchFamily="-112" charset="-128"/>
              </a:rPr>
              <a:t>Cuts and sores on the skin should be covered to keep from spreading infectious blood or secretions</a:t>
            </a:r>
          </a:p>
          <a:p>
            <a:pPr>
              <a:buFont typeface="Arial" charset="0"/>
              <a:buChar char="•"/>
              <a:defRPr/>
            </a:pPr>
            <a:r>
              <a:rPr lang="en-US" sz="2700" dirty="0" smtClean="0">
                <a:ea typeface="ＭＳ Ｐゴシック" pitchFamily="-112" charset="-128"/>
              </a:rPr>
              <a:t>Donating blood, organs, tissue or semen can spread HCV to others</a:t>
            </a:r>
          </a:p>
        </p:txBody>
      </p:sp>
      <p:sp>
        <p:nvSpPr>
          <p:cNvPr id="33795" name="Rectangle 9"/>
          <p:cNvSpPr>
            <a:spLocks noChangeArrowheads="1"/>
          </p:cNvSpPr>
          <p:nvPr/>
        </p:nvSpPr>
        <p:spPr bwMode="auto">
          <a:xfrm>
            <a:off x="1676400" y="6015038"/>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3BB2E"/>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3BB2E"/>
              </a:buClr>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3BB2E"/>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3BB2E"/>
              </a:buClr>
              <a:buFont typeface="Arial" panose="020B0604020202020204" pitchFamily="34" charset="0"/>
              <a:buChar char="–"/>
              <a:defRPr>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pl-PL" altLang="en-US" sz="1200"/>
              <a:t>Centers for Disease Control and Prevention. Available at</a:t>
            </a:r>
            <a:br>
              <a:rPr lang="pl-PL" altLang="en-US" sz="1200"/>
            </a:br>
            <a:r>
              <a:rPr lang="pl-PL" altLang="en-US" sz="1200"/>
              <a:t>http://www.cdc.gov/hepatitis/HCV/HCVfaq.htm. Accessed 12/4/14.</a:t>
            </a:r>
          </a:p>
        </p:txBody>
      </p:sp>
      <p:sp>
        <p:nvSpPr>
          <p:cNvPr id="4" name="Title 3"/>
          <p:cNvSpPr>
            <a:spLocks noGrp="1"/>
          </p:cNvSpPr>
          <p:nvPr>
            <p:ph type="title"/>
          </p:nvPr>
        </p:nvSpPr>
        <p:spPr/>
        <p:txBody>
          <a:bodyPr/>
          <a:lstStyle/>
          <a:p>
            <a:pPr>
              <a:defRPr/>
            </a:pPr>
            <a:r>
              <a:rPr lang="en-US" dirty="0" smtClean="0">
                <a:ea typeface="ＭＳ Ｐゴシック" pitchFamily="-112" charset="-128"/>
              </a:rPr>
              <a:t>Counseling Patients Newly Diagnosed with Chronic Hepatitis C</a:t>
            </a:r>
            <a:endParaRPr lang="en-US" dirty="0">
              <a:ea typeface="ＭＳ Ｐゴシック" pitchFamily="-112" charset="-128"/>
            </a:endParaRPr>
          </a:p>
        </p:txBody>
      </p:sp>
    </p:spTree>
    <p:extLst>
      <p:ext uri="{BB962C8B-B14F-4D97-AF65-F5344CB8AC3E}">
        <p14:creationId xmlns:p14="http://schemas.microsoft.com/office/powerpoint/2010/main" val="454962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ChangeArrowheads="1"/>
          </p:cNvSpPr>
          <p:nvPr/>
        </p:nvSpPr>
        <p:spPr bwMode="auto">
          <a:xfrm>
            <a:off x="1676400" y="6015038"/>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3BB2E"/>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3BB2E"/>
              </a:buClr>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3BB2E"/>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3BB2E"/>
              </a:buClr>
              <a:buFont typeface="Arial" panose="020B0604020202020204" pitchFamily="34" charset="0"/>
              <a:buChar char="–"/>
              <a:defRPr>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pl-PL" altLang="en-US" sz="1200"/>
              <a:t>Centers for Disease Control and Prevention. Available at</a:t>
            </a:r>
            <a:br>
              <a:rPr lang="pl-PL" altLang="en-US" sz="1200"/>
            </a:br>
            <a:r>
              <a:rPr lang="pl-PL" altLang="en-US" sz="1200"/>
              <a:t>http://www.cdc.gov/hepatitis/HCV/HCVfaq.htm. Accessed 12/4/14.</a:t>
            </a:r>
          </a:p>
        </p:txBody>
      </p:sp>
      <p:sp>
        <p:nvSpPr>
          <p:cNvPr id="4" name="Title 3"/>
          <p:cNvSpPr>
            <a:spLocks noGrp="1"/>
          </p:cNvSpPr>
          <p:nvPr>
            <p:ph type="title"/>
          </p:nvPr>
        </p:nvSpPr>
        <p:spPr/>
        <p:txBody>
          <a:bodyPr/>
          <a:lstStyle/>
          <a:p>
            <a:pPr>
              <a:defRPr/>
            </a:pPr>
            <a:r>
              <a:rPr lang="en-US" sz="3200" b="1" dirty="0" smtClean="0">
                <a:ea typeface="ＭＳ Ｐゴシック" pitchFamily="-112" charset="-128"/>
              </a:rPr>
              <a:t>Counseling Patients Newly Diagnosed with Chronic Hepatitis C (</a:t>
            </a:r>
            <a:r>
              <a:rPr lang="en-US" sz="3200" b="1" dirty="0" err="1" smtClean="0">
                <a:ea typeface="ＭＳ Ｐゴシック" pitchFamily="-112" charset="-128"/>
              </a:rPr>
              <a:t>cont</a:t>
            </a:r>
            <a:r>
              <a:rPr lang="en-US" sz="3200" b="1" dirty="0" smtClean="0">
                <a:ea typeface="ＭＳ Ｐゴシック" pitchFamily="-112" charset="-128"/>
              </a:rPr>
              <a:t>)</a:t>
            </a:r>
            <a:endParaRPr lang="en-US" sz="3200" b="1" dirty="0">
              <a:ea typeface="ＭＳ Ｐゴシック" pitchFamily="-112" charset="-128"/>
            </a:endParaRPr>
          </a:p>
        </p:txBody>
      </p:sp>
      <p:sp>
        <p:nvSpPr>
          <p:cNvPr id="5" name="Content Placeholder 4"/>
          <p:cNvSpPr>
            <a:spLocks noGrp="1"/>
          </p:cNvSpPr>
          <p:nvPr>
            <p:ph idx="1"/>
          </p:nvPr>
        </p:nvSpPr>
        <p:spPr/>
        <p:txBody>
          <a:bodyPr/>
          <a:lstStyle/>
          <a:p>
            <a:pPr>
              <a:spcAft>
                <a:spcPts val="1200"/>
              </a:spcAft>
              <a:buFont typeface="Arial" charset="0"/>
              <a:buChar char="•"/>
              <a:defRPr/>
            </a:pPr>
            <a:r>
              <a:rPr lang="en-US" dirty="0" smtClean="0">
                <a:ea typeface="ＭＳ Ｐゴシック" pitchFamily="-112" charset="-128"/>
              </a:rPr>
              <a:t>Avoid alcohol because it can accelerate cirrhosis and end-stage liver disease</a:t>
            </a:r>
          </a:p>
          <a:p>
            <a:pPr>
              <a:spcAft>
                <a:spcPts val="1200"/>
              </a:spcAft>
              <a:buFont typeface="Arial" charset="0"/>
              <a:buChar char="•"/>
              <a:defRPr/>
            </a:pPr>
            <a:r>
              <a:rPr lang="en-US" dirty="0" smtClean="0">
                <a:ea typeface="ＭＳ Ｐゴシック" pitchFamily="-112" charset="-128"/>
              </a:rPr>
              <a:t>Check with a health professional before taking any prescription pills, over-the-counter drugs (such as analgesics), or supplements as these can potentially damage the liver</a:t>
            </a:r>
          </a:p>
          <a:p>
            <a:pPr>
              <a:spcAft>
                <a:spcPts val="1200"/>
              </a:spcAft>
              <a:buFont typeface="Arial" charset="0"/>
              <a:buChar char="•"/>
              <a:defRPr/>
            </a:pPr>
            <a:r>
              <a:rPr lang="en-US" dirty="0" smtClean="0">
                <a:ea typeface="ＭＳ Ｐゴシック" pitchFamily="-112" charset="-128"/>
              </a:rPr>
              <a:t>Get vaccinated for HBV and HAV</a:t>
            </a:r>
          </a:p>
        </p:txBody>
      </p:sp>
    </p:spTree>
    <p:extLst>
      <p:ext uri="{BB962C8B-B14F-4D97-AF65-F5344CB8AC3E}">
        <p14:creationId xmlns:p14="http://schemas.microsoft.com/office/powerpoint/2010/main" val="4183496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1676400" y="6015038"/>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ct val="20000"/>
              </a:spcBef>
              <a:buClr>
                <a:srgbClr val="F3BB2E"/>
              </a:buClr>
              <a:buFont typeface="Arial" panose="020B0604020202020204" pitchFamily="34" charset="0"/>
              <a:buChar char="•"/>
              <a:defRPr sz="28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F3BB2E"/>
              </a:buClr>
              <a:buFont typeface="Arial" panose="020B0604020202020204" pitchFamily="34" charset="0"/>
              <a:buChar char="–"/>
              <a:defRPr sz="240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1143000" indent="-228600" eaLnBrk="0" hangingPunct="0">
              <a:spcBef>
                <a:spcPct val="20000"/>
              </a:spcBef>
              <a:buClr>
                <a:srgbClr val="F3BB2E"/>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600200" indent="-228600" eaLnBrk="0" hangingPunct="0">
              <a:spcBef>
                <a:spcPct val="20000"/>
              </a:spcBef>
              <a:buClr>
                <a:srgbClr val="F3BB2E"/>
              </a:buClr>
              <a:buFont typeface="Arial" panose="020B0604020202020204" pitchFamily="34" charset="0"/>
              <a:buChar char="–"/>
              <a:defRPr>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2057400" indent="-228600" eaLnBrk="0" hangingPunct="0">
              <a:spcBef>
                <a:spcPct val="20000"/>
              </a:spcBef>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Clr>
                <a:srgbClr val="F3BB2E"/>
              </a:buClr>
              <a:buFont typeface="Arial" panose="020B0604020202020204" pitchFamily="34" charset="0"/>
              <a:buChar char="»"/>
              <a:defRPr sz="1600">
                <a:solidFill>
                  <a:schemeClr val="bg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FontTx/>
              <a:buNone/>
            </a:pPr>
            <a:r>
              <a:rPr lang="pl-PL" altLang="en-US" sz="1200"/>
              <a:t>Available at http://www.hcvguidelines.org/full-report/hcv-testing-and-linkage-care.  Accessed 12/4/14.</a:t>
            </a:r>
          </a:p>
        </p:txBody>
      </p:sp>
      <p:sp>
        <p:nvSpPr>
          <p:cNvPr id="5" name="Content Placeholder 4"/>
          <p:cNvSpPr>
            <a:spLocks noGrp="1"/>
          </p:cNvSpPr>
          <p:nvPr>
            <p:ph idx="1"/>
          </p:nvPr>
        </p:nvSpPr>
        <p:spPr>
          <a:xfrm>
            <a:off x="457200" y="1727200"/>
            <a:ext cx="8001000" cy="4525963"/>
          </a:xfrm>
        </p:spPr>
        <p:txBody>
          <a:bodyPr/>
          <a:lstStyle/>
          <a:p>
            <a:pPr>
              <a:buFont typeface="Arial" charset="0"/>
              <a:buChar char="•"/>
              <a:defRPr/>
            </a:pPr>
            <a:r>
              <a:rPr lang="en-US" sz="2000" dirty="0" smtClean="0">
                <a:ea typeface="ＭＳ Ｐゴシック" pitchFamily="-112" charset="-128"/>
              </a:rPr>
              <a:t>The first step in the management of HCV is appropriate linkage</a:t>
            </a:r>
            <a:br>
              <a:rPr lang="en-US" sz="2000" dirty="0" smtClean="0">
                <a:ea typeface="ＭＳ Ｐゴシック" pitchFamily="-112" charset="-128"/>
              </a:rPr>
            </a:br>
            <a:r>
              <a:rPr lang="en-US" sz="2000" dirty="0" smtClean="0">
                <a:ea typeface="ＭＳ Ｐゴシック" pitchFamily="-112" charset="-128"/>
              </a:rPr>
              <a:t>to care</a:t>
            </a:r>
          </a:p>
          <a:p>
            <a:pPr>
              <a:buFont typeface="Arial" charset="0"/>
              <a:buChar char="•"/>
              <a:defRPr/>
            </a:pPr>
            <a:r>
              <a:rPr lang="en-US" sz="2000" dirty="0" smtClean="0">
                <a:ea typeface="ＭＳ Ｐゴシック" pitchFamily="-112" charset="-128"/>
              </a:rPr>
              <a:t>Link to care is evaluation by a practitioner who is prepared to provide comprehensive management, including consideration of antiviral therapy</a:t>
            </a:r>
          </a:p>
          <a:p>
            <a:pPr>
              <a:buFont typeface="Arial" charset="0"/>
              <a:buChar char="•"/>
              <a:defRPr/>
            </a:pPr>
            <a:r>
              <a:rPr lang="en-US" sz="2000" dirty="0" smtClean="0">
                <a:ea typeface="ＭＳ Ｐゴシック" pitchFamily="-112" charset="-128"/>
              </a:rPr>
              <a:t>Treatment is recommended for patients with chronic HCV infection</a:t>
            </a:r>
          </a:p>
          <a:p>
            <a:pPr>
              <a:buFont typeface="Arial" charset="0"/>
              <a:buChar char="•"/>
              <a:defRPr/>
            </a:pPr>
            <a:r>
              <a:rPr lang="en-US" sz="2000" dirty="0" smtClean="0">
                <a:ea typeface="ＭＳ Ｐゴシック" pitchFamily="-112" charset="-128"/>
              </a:rPr>
              <a:t>HCV-positive persons should be evaluated (by referral or consultation, if appropriate) for the presence of advanced fibrosis. This:</a:t>
            </a:r>
          </a:p>
          <a:p>
            <a:pPr lvl="1">
              <a:buFont typeface="Arial" charset="0"/>
              <a:buChar char="–"/>
              <a:defRPr/>
            </a:pPr>
            <a:r>
              <a:rPr lang="en-US" sz="1800" dirty="0" smtClean="0">
                <a:ea typeface="ＭＳ Ｐゴシック" pitchFamily="-112" charset="-128"/>
              </a:rPr>
              <a:t>facilitates an appropriate decision regarding HCV treatment strategy </a:t>
            </a:r>
          </a:p>
          <a:p>
            <a:pPr lvl="1">
              <a:buFont typeface="Arial" charset="0"/>
              <a:buChar char="–"/>
              <a:defRPr/>
            </a:pPr>
            <a:r>
              <a:rPr lang="en-US" sz="1800" dirty="0" smtClean="0">
                <a:ea typeface="ＭＳ Ｐゴシック" pitchFamily="-112" charset="-128"/>
              </a:rPr>
              <a:t>determines the need for initiating additional screening measures (</a:t>
            </a:r>
            <a:r>
              <a:rPr lang="en-US" sz="1800" dirty="0" err="1" smtClean="0">
                <a:ea typeface="ＭＳ Ｐゴシック" pitchFamily="-112" charset="-128"/>
              </a:rPr>
              <a:t>eg</a:t>
            </a:r>
            <a:r>
              <a:rPr lang="en-US" sz="1800" dirty="0" smtClean="0">
                <a:ea typeface="ＭＳ Ｐゴシック" pitchFamily="-112" charset="-128"/>
              </a:rPr>
              <a:t>, hepatocellular carcinoma [HCC] screening)</a:t>
            </a:r>
          </a:p>
        </p:txBody>
      </p:sp>
      <p:sp>
        <p:nvSpPr>
          <p:cNvPr id="6" name="Title 5"/>
          <p:cNvSpPr>
            <a:spLocks noGrp="1"/>
          </p:cNvSpPr>
          <p:nvPr>
            <p:ph type="title"/>
          </p:nvPr>
        </p:nvSpPr>
        <p:spPr/>
        <p:txBody>
          <a:bodyPr/>
          <a:lstStyle/>
          <a:p>
            <a:pPr>
              <a:defRPr/>
            </a:pPr>
            <a:r>
              <a:rPr lang="en-US" dirty="0" smtClean="0">
                <a:ea typeface="ＭＳ Ｐゴシック" pitchFamily="-112" charset="-128"/>
              </a:rPr>
              <a:t>Link to Care For Those Found to be HCV RNA Positive is Essential</a:t>
            </a:r>
            <a:endParaRPr lang="en-US" dirty="0">
              <a:ea typeface="ＭＳ Ｐゴシック" pitchFamily="-112" charset="-128"/>
            </a:endParaRPr>
          </a:p>
        </p:txBody>
      </p:sp>
    </p:spTree>
    <p:extLst>
      <p:ext uri="{BB962C8B-B14F-4D97-AF65-F5344CB8AC3E}">
        <p14:creationId xmlns:p14="http://schemas.microsoft.com/office/powerpoint/2010/main" val="3309529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1107"/>
            <a:ext cx="7772400" cy="1600201"/>
          </a:xfrm>
        </p:spPr>
        <p:txBody>
          <a:bodyPr/>
          <a:lstStyle/>
          <a:p>
            <a:r>
              <a:rPr lang="en-US" smtClean="0"/>
              <a:t>Identifying Patients with Hepatitis C</a:t>
            </a:r>
          </a:p>
        </p:txBody>
      </p:sp>
      <p:sp>
        <p:nvSpPr>
          <p:cNvPr id="31747" name="Content Placeholder 2"/>
          <p:cNvSpPr>
            <a:spLocks noGrp="1"/>
          </p:cNvSpPr>
          <p:nvPr>
            <p:ph idx="1"/>
          </p:nvPr>
        </p:nvSpPr>
        <p:spPr>
          <a:xfrm>
            <a:off x="381000" y="1524000"/>
            <a:ext cx="8382000" cy="4876800"/>
          </a:xfrm>
        </p:spPr>
        <p:txBody>
          <a:bodyPr/>
          <a:lstStyle/>
          <a:p>
            <a:r>
              <a:rPr lang="en-US" smtClean="0">
                <a:solidFill>
                  <a:schemeClr val="tx2"/>
                </a:solidFill>
              </a:rPr>
              <a:t>4-5 million people in the US have hepatitis C virus (HCV) infection</a:t>
            </a:r>
          </a:p>
          <a:p>
            <a:r>
              <a:rPr lang="en-US" smtClean="0">
                <a:solidFill>
                  <a:schemeClr val="tx2"/>
                </a:solidFill>
              </a:rPr>
              <a:t>Most were infected in 1960’s through 1980’s</a:t>
            </a:r>
          </a:p>
          <a:p>
            <a:pPr lvl="1"/>
            <a:r>
              <a:rPr lang="en-US" smtClean="0">
                <a:solidFill>
                  <a:schemeClr val="tx2"/>
                </a:solidFill>
              </a:rPr>
              <a:t>Up to 250,000 cases per year in 1980’s</a:t>
            </a:r>
          </a:p>
          <a:p>
            <a:pPr lvl="1"/>
            <a:r>
              <a:rPr lang="en-US" smtClean="0">
                <a:solidFill>
                  <a:schemeClr val="tx2"/>
                </a:solidFill>
              </a:rPr>
              <a:t>About 50% infected via IDU, rest from blood transfusions, sex, tattoos, medical procedures, and other factors </a:t>
            </a:r>
          </a:p>
          <a:p>
            <a:r>
              <a:rPr lang="en-US" smtClean="0">
                <a:solidFill>
                  <a:schemeClr val="tx2"/>
                </a:solidFill>
              </a:rPr>
              <a:t>Up to 75% of people have not been diagnosed</a:t>
            </a:r>
          </a:p>
          <a:p>
            <a:r>
              <a:rPr lang="en-US" smtClean="0">
                <a:solidFill>
                  <a:schemeClr val="tx2"/>
                </a:solidFill>
              </a:rPr>
              <a:t>Risk-based screening misses many people </a:t>
            </a:r>
          </a:p>
          <a:p>
            <a:pPr lvl="1"/>
            <a:r>
              <a:rPr lang="en-US" smtClean="0">
                <a:solidFill>
                  <a:schemeClr val="tx2"/>
                </a:solidFill>
              </a:rPr>
              <a:t>Stigma associated with IDU, even if decades ago</a:t>
            </a:r>
          </a:p>
        </p:txBody>
      </p:sp>
      <p:sp>
        <p:nvSpPr>
          <p:cNvPr id="31749" name="Rectangle 4"/>
          <p:cNvSpPr>
            <a:spLocks noChangeArrowheads="1"/>
          </p:cNvSpPr>
          <p:nvPr/>
        </p:nvSpPr>
        <p:spPr bwMode="auto">
          <a:xfrm>
            <a:off x="17463" y="6246819"/>
            <a:ext cx="899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sz="1200">
                <a:solidFill>
                  <a:srgbClr val="000000"/>
                </a:solidFill>
                <a:sym typeface="Arial" pitchFamily="34" charset="0"/>
              </a:rPr>
              <a:t>Smith BD et al.  MMWR. August 17, 2012/61(RR04);1-18.   Armstrong GL et al. Ann Intern Med. 2006 May 16;144(10):705-14.                                                   </a:t>
            </a:r>
            <a:r>
              <a:rPr lang="en-US" sz="1200">
                <a:solidFill>
                  <a:srgbClr val="000000"/>
                </a:solidFill>
                <a:sym typeface="Arial" pitchFamily="34" charset="0"/>
                <a:hlinkClick r:id="rId2"/>
              </a:rPr>
              <a:t>http://www.iom.edu/Reports/2010/Hepatitis-and-Liver-Cancer-A-National-Strategy-for-Prevention-and-Control-of-Hepatitis-B-and-C.aspx</a:t>
            </a:r>
            <a:endParaRPr lang="en-US" sz="1200">
              <a:solidFill>
                <a:srgbClr val="000000"/>
              </a:solidFill>
              <a:sym typeface="Arial" pitchFamily="34" charset="0"/>
            </a:endParaRPr>
          </a:p>
        </p:txBody>
      </p:sp>
      <p:sp>
        <p:nvSpPr>
          <p:cNvPr id="2" name="Slide Number Placeholder 1"/>
          <p:cNvSpPr>
            <a:spLocks noGrp="1"/>
          </p:cNvSpPr>
          <p:nvPr>
            <p:ph type="sldNum" sz="quarter" idx="10"/>
          </p:nvPr>
        </p:nvSpPr>
        <p:spPr/>
        <p:txBody>
          <a:bodyPr/>
          <a:lstStyle/>
          <a:p>
            <a:pPr>
              <a:defRPr/>
            </a:pPr>
            <a:fld id="{FA91CFE0-1B20-4AB4-A2EC-C7F0163D9810}" type="slidenum">
              <a:rPr lang="en-US" smtClean="0">
                <a:solidFill>
                  <a:srgbClr val="FFFFFF"/>
                </a:solidFill>
              </a:rPr>
              <a:pPr>
                <a:defRPr/>
              </a:pPr>
              <a:t>5</a:t>
            </a:fld>
            <a:endParaRPr lang="en-US">
              <a:solidFill>
                <a:srgbClr val="FFFFFF"/>
              </a:solidFill>
            </a:endParaRPr>
          </a:p>
        </p:txBody>
      </p:sp>
    </p:spTree>
    <p:extLst>
      <p:ext uri="{BB962C8B-B14F-4D97-AF65-F5344CB8AC3E}">
        <p14:creationId xmlns:p14="http://schemas.microsoft.com/office/powerpoint/2010/main" val="366835405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1"/>
          <p:cNvSpPr>
            <a:spLocks noChangeArrowheads="1"/>
          </p:cNvSpPr>
          <p:nvPr/>
        </p:nvSpPr>
        <p:spPr bwMode="auto">
          <a:xfrm>
            <a:off x="3908426" y="4078289"/>
            <a:ext cx="1298575" cy="1730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900">
              <a:solidFill>
                <a:srgbClr val="000000"/>
              </a:solidFill>
              <a:latin typeface="Times New Roman" panose="02020603050405020304" pitchFamily="18" charset="0"/>
            </a:endParaRPr>
          </a:p>
        </p:txBody>
      </p:sp>
      <p:sp>
        <p:nvSpPr>
          <p:cNvPr id="19488" name="Rectangle 23"/>
          <p:cNvSpPr>
            <a:spLocks noChangeArrowheads="1"/>
          </p:cNvSpPr>
          <p:nvPr/>
        </p:nvSpPr>
        <p:spPr bwMode="auto">
          <a:xfrm>
            <a:off x="1808164" y="3760789"/>
            <a:ext cx="1298575" cy="104775"/>
          </a:xfrm>
          <a:prstGeom prst="rect">
            <a:avLst/>
          </a:prstGeom>
          <a:solidFill>
            <a:schemeClr val="tx2">
              <a:lumMod val="60000"/>
              <a:lumOff val="40000"/>
              <a:alpha val="50195"/>
            </a:schemeClr>
          </a:solidFill>
          <a:ln>
            <a:noFill/>
          </a:ln>
          <a:extLst/>
        </p:spPr>
        <p:txBody>
          <a:bodyPr/>
          <a:lstStyle/>
          <a:p>
            <a:pPr>
              <a:defRPr/>
            </a:pPr>
            <a:endParaRPr lang="en-US" sz="900">
              <a:solidFill>
                <a:srgbClr val="000000"/>
              </a:solidFill>
              <a:latin typeface="Times New Roman" charset="0"/>
            </a:endParaRPr>
          </a:p>
        </p:txBody>
      </p:sp>
      <p:sp>
        <p:nvSpPr>
          <p:cNvPr id="46" name="Rectangle 24"/>
          <p:cNvSpPr>
            <a:spLocks noChangeArrowheads="1"/>
          </p:cNvSpPr>
          <p:nvPr/>
        </p:nvSpPr>
        <p:spPr bwMode="auto">
          <a:xfrm>
            <a:off x="3908426" y="3760788"/>
            <a:ext cx="1298575" cy="317500"/>
          </a:xfrm>
          <a:prstGeom prst="rect">
            <a:avLst/>
          </a:prstGeom>
          <a:solidFill>
            <a:schemeClr val="accent2">
              <a:lumMod val="60000"/>
              <a:lumOff val="40000"/>
              <a:alpha val="50195"/>
            </a:schemeClr>
          </a:solidFill>
          <a:ln w="9525">
            <a:noFill/>
            <a:miter lim="800000"/>
            <a:headEnd/>
            <a:tailEnd/>
          </a:ln>
        </p:spPr>
        <p:txBody>
          <a:bodyPr/>
          <a:lstStyle/>
          <a:p>
            <a:pPr>
              <a:defRPr/>
            </a:pPr>
            <a:endParaRPr lang="en-US" sz="900" dirty="0">
              <a:solidFill>
                <a:srgbClr val="000000"/>
              </a:solidFill>
              <a:latin typeface="Times New Roman" pitchFamily="18" charset="0"/>
              <a:ea typeface="ＭＳ Ｐゴシック"/>
              <a:cs typeface="Arial" pitchFamily="34" charset="0"/>
            </a:endParaRPr>
          </a:p>
        </p:txBody>
      </p:sp>
      <p:grpSp>
        <p:nvGrpSpPr>
          <p:cNvPr id="271364" name="Group 7"/>
          <p:cNvGrpSpPr>
            <a:grpSpLocks/>
          </p:cNvGrpSpPr>
          <p:nvPr/>
        </p:nvGrpSpPr>
        <p:grpSpPr bwMode="auto">
          <a:xfrm>
            <a:off x="6011864" y="2698750"/>
            <a:ext cx="1298575" cy="1550988"/>
            <a:chOff x="6011213" y="2891550"/>
            <a:chExt cx="1298575" cy="2143125"/>
          </a:xfrm>
        </p:grpSpPr>
        <p:sp>
          <p:nvSpPr>
            <p:cNvPr id="19497" name="Rectangle 22"/>
            <p:cNvSpPr>
              <a:spLocks noChangeArrowheads="1"/>
            </p:cNvSpPr>
            <p:nvPr/>
          </p:nvSpPr>
          <p:spPr bwMode="auto">
            <a:xfrm>
              <a:off x="6011213" y="4488474"/>
              <a:ext cx="1298575" cy="546201"/>
            </a:xfrm>
            <a:prstGeom prst="rect">
              <a:avLst/>
            </a:prstGeom>
            <a:solidFill>
              <a:schemeClr val="accent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sz="900">
                <a:solidFill>
                  <a:srgbClr val="000000"/>
                </a:solidFill>
                <a:latin typeface="Times New Roman" charset="0"/>
              </a:endParaRPr>
            </a:p>
          </p:txBody>
        </p:sp>
        <p:sp>
          <p:nvSpPr>
            <p:cNvPr id="19498" name="Rectangle 25"/>
            <p:cNvSpPr>
              <a:spLocks noChangeArrowheads="1"/>
            </p:cNvSpPr>
            <p:nvPr/>
          </p:nvSpPr>
          <p:spPr bwMode="auto">
            <a:xfrm>
              <a:off x="6011213" y="2891550"/>
              <a:ext cx="1298575" cy="1645182"/>
            </a:xfrm>
            <a:prstGeom prst="rect">
              <a:avLst/>
            </a:prstGeom>
            <a:solidFill>
              <a:schemeClr val="accent3">
                <a:lumMod val="60000"/>
                <a:lumOff val="40000"/>
                <a:alpha val="30196"/>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sz="900">
                <a:solidFill>
                  <a:srgbClr val="000000"/>
                </a:solidFill>
                <a:latin typeface="Times New Roman" charset="0"/>
              </a:endParaRPr>
            </a:p>
          </p:txBody>
        </p:sp>
      </p:grpSp>
      <p:sp>
        <p:nvSpPr>
          <p:cNvPr id="271365" name="Rectangle 20"/>
          <p:cNvSpPr>
            <a:spLocks noChangeArrowheads="1"/>
          </p:cNvSpPr>
          <p:nvPr/>
        </p:nvSpPr>
        <p:spPr bwMode="auto">
          <a:xfrm>
            <a:off x="1808164" y="3856038"/>
            <a:ext cx="1298575" cy="3857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900">
              <a:solidFill>
                <a:srgbClr val="000000"/>
              </a:solidFill>
              <a:latin typeface="Times New Roman" panose="02020603050405020304" pitchFamily="18" charset="0"/>
            </a:endParaRPr>
          </a:p>
        </p:txBody>
      </p:sp>
      <p:sp>
        <p:nvSpPr>
          <p:cNvPr id="271366" name="TextBox 9"/>
          <p:cNvSpPr txBox="1">
            <a:spLocks noChangeArrowheads="1"/>
          </p:cNvSpPr>
          <p:nvPr/>
        </p:nvSpPr>
        <p:spPr bwMode="auto">
          <a:xfrm rot="-5400000">
            <a:off x="-209550" y="3070226"/>
            <a:ext cx="185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b="1">
                <a:solidFill>
                  <a:srgbClr val="000000"/>
                </a:solidFill>
              </a:rPr>
              <a:t>Total No. Infected (millions)</a:t>
            </a:r>
          </a:p>
        </p:txBody>
      </p:sp>
      <p:sp>
        <p:nvSpPr>
          <p:cNvPr id="271367" name="TextBox 9"/>
          <p:cNvSpPr txBox="1">
            <a:spLocks noChangeArrowheads="1"/>
          </p:cNvSpPr>
          <p:nvPr/>
        </p:nvSpPr>
        <p:spPr bwMode="auto">
          <a:xfrm>
            <a:off x="7870826" y="3041651"/>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solidFill>
                  <a:srgbClr val="000000"/>
                </a:solidFill>
              </a:rPr>
              <a:t>Diagnosed</a:t>
            </a:r>
          </a:p>
        </p:txBody>
      </p:sp>
      <p:sp>
        <p:nvSpPr>
          <p:cNvPr id="271368" name="TextBox 9"/>
          <p:cNvSpPr txBox="1">
            <a:spLocks noChangeArrowheads="1"/>
          </p:cNvSpPr>
          <p:nvPr/>
        </p:nvSpPr>
        <p:spPr bwMode="auto">
          <a:xfrm>
            <a:off x="7870826" y="2860676"/>
            <a:ext cx="1273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a:solidFill>
                  <a:srgbClr val="000000"/>
                </a:solidFill>
              </a:rPr>
              <a:t>Undiagnosed</a:t>
            </a:r>
          </a:p>
        </p:txBody>
      </p:sp>
      <p:sp>
        <p:nvSpPr>
          <p:cNvPr id="271369" name="Rectangle 21"/>
          <p:cNvSpPr>
            <a:spLocks noChangeAspect="1" noChangeArrowheads="1"/>
          </p:cNvSpPr>
          <p:nvPr/>
        </p:nvSpPr>
        <p:spPr bwMode="auto">
          <a:xfrm>
            <a:off x="7700964" y="3117850"/>
            <a:ext cx="204787" cy="128588"/>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solidFill>
                <a:srgbClr val="000000"/>
              </a:solidFill>
            </a:endParaRPr>
          </a:p>
        </p:txBody>
      </p:sp>
      <p:sp>
        <p:nvSpPr>
          <p:cNvPr id="271370" name="Rectangle 22"/>
          <p:cNvSpPr>
            <a:spLocks noChangeAspect="1" noChangeArrowheads="1"/>
          </p:cNvSpPr>
          <p:nvPr/>
        </p:nvSpPr>
        <p:spPr bwMode="auto">
          <a:xfrm>
            <a:off x="7700964" y="2932114"/>
            <a:ext cx="204787" cy="1285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solidFill>
                <a:srgbClr val="000000"/>
              </a:solidFill>
            </a:endParaRPr>
          </a:p>
        </p:txBody>
      </p:sp>
      <p:sp>
        <p:nvSpPr>
          <p:cNvPr id="271371" name="TextBox 9"/>
          <p:cNvSpPr txBox="1">
            <a:spLocks noChangeArrowheads="1"/>
          </p:cNvSpPr>
          <p:nvPr/>
        </p:nvSpPr>
        <p:spPr bwMode="auto">
          <a:xfrm>
            <a:off x="4911725" y="2205038"/>
            <a:ext cx="34861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dirty="0">
                <a:solidFill>
                  <a:srgbClr val="000000"/>
                </a:solidFill>
              </a:rPr>
              <a:t>2.7 to 5</a:t>
            </a:r>
            <a:r>
              <a:rPr lang="en-US" altLang="en-US" sz="1400" dirty="0" smtClean="0">
                <a:solidFill>
                  <a:srgbClr val="000000"/>
                </a:solidFill>
              </a:rPr>
              <a:t> </a:t>
            </a:r>
            <a:r>
              <a:rPr lang="en-US" altLang="en-US" sz="1400" dirty="0">
                <a:solidFill>
                  <a:srgbClr val="000000"/>
                </a:solidFill>
              </a:rPr>
              <a:t>Million</a:t>
            </a:r>
            <a:r>
              <a:rPr lang="en-US" altLang="en-US" sz="1400" baseline="30000" dirty="0">
                <a:solidFill>
                  <a:srgbClr val="000000"/>
                </a:solidFill>
              </a:rPr>
              <a:t>1</a:t>
            </a:r>
            <a:r>
              <a:rPr lang="en-US" altLang="en-US" sz="1200" dirty="0">
                <a:solidFill>
                  <a:srgbClr val="000000"/>
                </a:solidFill>
              </a:rPr>
              <a:t/>
            </a:r>
            <a:br>
              <a:rPr lang="en-US" altLang="en-US" sz="1200" dirty="0">
                <a:solidFill>
                  <a:srgbClr val="000000"/>
                </a:solidFill>
              </a:rPr>
            </a:br>
            <a:r>
              <a:rPr lang="en-US" altLang="en-US" sz="1200" dirty="0">
                <a:solidFill>
                  <a:srgbClr val="000000"/>
                </a:solidFill>
              </a:rPr>
              <a:t>75% Unaware of Infection</a:t>
            </a:r>
          </a:p>
        </p:txBody>
      </p:sp>
      <p:sp>
        <p:nvSpPr>
          <p:cNvPr id="271372" name="TextBox 9"/>
          <p:cNvSpPr txBox="1">
            <a:spLocks noChangeArrowheads="1"/>
          </p:cNvSpPr>
          <p:nvPr/>
        </p:nvSpPr>
        <p:spPr bwMode="auto">
          <a:xfrm>
            <a:off x="1333500" y="3271838"/>
            <a:ext cx="22479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a:solidFill>
                  <a:srgbClr val="000000"/>
                </a:solidFill>
              </a:rPr>
              <a:t>1.1 Million</a:t>
            </a:r>
            <a:r>
              <a:rPr lang="en-US" altLang="en-US" sz="1400" baseline="30000">
                <a:solidFill>
                  <a:srgbClr val="000000"/>
                </a:solidFill>
              </a:rPr>
              <a:t>1</a:t>
            </a:r>
            <a:r>
              <a:rPr lang="en-US" altLang="en-US" sz="1200">
                <a:solidFill>
                  <a:srgbClr val="000000"/>
                </a:solidFill>
              </a:rPr>
              <a:t/>
            </a:r>
            <a:br>
              <a:rPr lang="en-US" altLang="en-US" sz="1200">
                <a:solidFill>
                  <a:srgbClr val="000000"/>
                </a:solidFill>
              </a:rPr>
            </a:br>
            <a:r>
              <a:rPr lang="en-US" altLang="en-US" sz="1200">
                <a:solidFill>
                  <a:srgbClr val="000000"/>
                </a:solidFill>
              </a:rPr>
              <a:t>21% Unaware of Infection</a:t>
            </a:r>
          </a:p>
        </p:txBody>
      </p:sp>
      <p:sp>
        <p:nvSpPr>
          <p:cNvPr id="271373" name="TextBox 9"/>
          <p:cNvSpPr txBox="1">
            <a:spLocks noChangeArrowheads="1"/>
          </p:cNvSpPr>
          <p:nvPr/>
        </p:nvSpPr>
        <p:spPr bwMode="auto">
          <a:xfrm>
            <a:off x="3262313" y="3270251"/>
            <a:ext cx="2590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400">
                <a:solidFill>
                  <a:srgbClr val="000000"/>
                </a:solidFill>
              </a:rPr>
              <a:t>~800,000 to 1.4 Million</a:t>
            </a:r>
            <a:r>
              <a:rPr lang="en-US" altLang="en-US" sz="1400" baseline="30000">
                <a:solidFill>
                  <a:srgbClr val="000000"/>
                </a:solidFill>
              </a:rPr>
              <a:t>1</a:t>
            </a:r>
            <a:r>
              <a:rPr lang="en-US" altLang="en-US" sz="1200">
                <a:solidFill>
                  <a:srgbClr val="000000"/>
                </a:solidFill>
              </a:rPr>
              <a:t/>
            </a:r>
            <a:br>
              <a:rPr lang="en-US" altLang="en-US" sz="1200">
                <a:solidFill>
                  <a:srgbClr val="000000"/>
                </a:solidFill>
              </a:rPr>
            </a:br>
            <a:r>
              <a:rPr lang="en-US" altLang="en-US" sz="1200">
                <a:solidFill>
                  <a:srgbClr val="000000"/>
                </a:solidFill>
              </a:rPr>
              <a:t>65% Unaware of Infection</a:t>
            </a:r>
          </a:p>
        </p:txBody>
      </p:sp>
      <p:sp>
        <p:nvSpPr>
          <p:cNvPr id="271374" name="Line 26"/>
          <p:cNvSpPr>
            <a:spLocks noChangeShapeType="1"/>
          </p:cNvSpPr>
          <p:nvPr/>
        </p:nvSpPr>
        <p:spPr bwMode="auto">
          <a:xfrm>
            <a:off x="1281114" y="2459038"/>
            <a:ext cx="1587" cy="1782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75" name="Line 27"/>
          <p:cNvSpPr>
            <a:spLocks noChangeShapeType="1"/>
          </p:cNvSpPr>
          <p:nvPr/>
        </p:nvSpPr>
        <p:spPr bwMode="auto">
          <a:xfrm>
            <a:off x="1227138" y="4240214"/>
            <a:ext cx="55562"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76" name="Line 28"/>
          <p:cNvSpPr>
            <a:spLocks noChangeShapeType="1"/>
          </p:cNvSpPr>
          <p:nvPr/>
        </p:nvSpPr>
        <p:spPr bwMode="auto">
          <a:xfrm>
            <a:off x="1227138" y="3797300"/>
            <a:ext cx="5556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77" name="Line 29"/>
          <p:cNvSpPr>
            <a:spLocks noChangeShapeType="1"/>
          </p:cNvSpPr>
          <p:nvPr/>
        </p:nvSpPr>
        <p:spPr bwMode="auto">
          <a:xfrm>
            <a:off x="1227138" y="3352800"/>
            <a:ext cx="55562"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78" name="Line 30"/>
          <p:cNvSpPr>
            <a:spLocks noChangeShapeType="1"/>
          </p:cNvSpPr>
          <p:nvPr/>
        </p:nvSpPr>
        <p:spPr bwMode="auto">
          <a:xfrm>
            <a:off x="1227138" y="2903538"/>
            <a:ext cx="555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79" name="Line 31"/>
          <p:cNvSpPr>
            <a:spLocks noChangeShapeType="1"/>
          </p:cNvSpPr>
          <p:nvPr/>
        </p:nvSpPr>
        <p:spPr bwMode="auto">
          <a:xfrm>
            <a:off x="1217613" y="2459039"/>
            <a:ext cx="55562" cy="1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80" name="Line 32"/>
          <p:cNvSpPr>
            <a:spLocks noChangeShapeType="1"/>
          </p:cNvSpPr>
          <p:nvPr/>
        </p:nvSpPr>
        <p:spPr bwMode="auto">
          <a:xfrm flipV="1">
            <a:off x="1281114" y="4241800"/>
            <a:ext cx="63849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81" name="Line 33"/>
          <p:cNvSpPr>
            <a:spLocks noChangeShapeType="1"/>
          </p:cNvSpPr>
          <p:nvPr/>
        </p:nvSpPr>
        <p:spPr bwMode="auto">
          <a:xfrm flipV="1">
            <a:off x="1281114" y="4241801"/>
            <a:ext cx="1587" cy="41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82" name="Line 34"/>
          <p:cNvSpPr>
            <a:spLocks noChangeShapeType="1"/>
          </p:cNvSpPr>
          <p:nvPr/>
        </p:nvSpPr>
        <p:spPr bwMode="auto">
          <a:xfrm flipV="1">
            <a:off x="3538539" y="4241801"/>
            <a:ext cx="1587" cy="41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83" name="Line 35"/>
          <p:cNvSpPr>
            <a:spLocks noChangeShapeType="1"/>
          </p:cNvSpPr>
          <p:nvPr/>
        </p:nvSpPr>
        <p:spPr bwMode="auto">
          <a:xfrm flipV="1">
            <a:off x="5645150" y="4241801"/>
            <a:ext cx="1588" cy="41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84" name="Line 36"/>
          <p:cNvSpPr>
            <a:spLocks noChangeShapeType="1"/>
          </p:cNvSpPr>
          <p:nvPr/>
        </p:nvSpPr>
        <p:spPr bwMode="auto">
          <a:xfrm flipV="1">
            <a:off x="7664450" y="4241801"/>
            <a:ext cx="1588" cy="41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85" name="Rectangle 37"/>
          <p:cNvSpPr>
            <a:spLocks noChangeArrowheads="1"/>
          </p:cNvSpPr>
          <p:nvPr/>
        </p:nvSpPr>
        <p:spPr bwMode="auto">
          <a:xfrm>
            <a:off x="2286000" y="4270376"/>
            <a:ext cx="342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b="1">
                <a:solidFill>
                  <a:srgbClr val="000000"/>
                </a:solidFill>
              </a:rPr>
              <a:t>HIV</a:t>
            </a:r>
          </a:p>
        </p:txBody>
      </p:sp>
      <p:sp>
        <p:nvSpPr>
          <p:cNvPr id="271386" name="Rectangle 38"/>
          <p:cNvSpPr>
            <a:spLocks noChangeArrowheads="1"/>
          </p:cNvSpPr>
          <p:nvPr/>
        </p:nvSpPr>
        <p:spPr bwMode="auto">
          <a:xfrm>
            <a:off x="4341813" y="4270376"/>
            <a:ext cx="431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b="1">
                <a:solidFill>
                  <a:srgbClr val="000000"/>
                </a:solidFill>
              </a:rPr>
              <a:t>HBV</a:t>
            </a:r>
          </a:p>
        </p:txBody>
      </p:sp>
      <p:sp>
        <p:nvSpPr>
          <p:cNvPr id="271387" name="Rectangle 39"/>
          <p:cNvSpPr>
            <a:spLocks noChangeArrowheads="1"/>
          </p:cNvSpPr>
          <p:nvPr/>
        </p:nvSpPr>
        <p:spPr bwMode="auto">
          <a:xfrm>
            <a:off x="6445251" y="4270376"/>
            <a:ext cx="430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600" b="1">
                <a:solidFill>
                  <a:srgbClr val="000000"/>
                </a:solidFill>
              </a:rPr>
              <a:t>HCV</a:t>
            </a:r>
          </a:p>
        </p:txBody>
      </p:sp>
      <p:cxnSp>
        <p:nvCxnSpPr>
          <p:cNvPr id="271388" name="Straight Connector 30"/>
          <p:cNvCxnSpPr>
            <a:cxnSpLocks noChangeShapeType="1"/>
          </p:cNvCxnSpPr>
          <p:nvPr/>
        </p:nvCxnSpPr>
        <p:spPr bwMode="auto">
          <a:xfrm>
            <a:off x="3106739" y="3902075"/>
            <a:ext cx="8016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271389" name="Group 11"/>
          <p:cNvGrpSpPr>
            <a:grpSpLocks/>
          </p:cNvGrpSpPr>
          <p:nvPr/>
        </p:nvGrpSpPr>
        <p:grpSpPr bwMode="auto">
          <a:xfrm>
            <a:off x="901700" y="2286001"/>
            <a:ext cx="363538" cy="2093913"/>
            <a:chOff x="932080" y="2529363"/>
            <a:chExt cx="363320" cy="2791494"/>
          </a:xfrm>
        </p:grpSpPr>
        <p:sp>
          <p:nvSpPr>
            <p:cNvPr id="271397" name="TextBox 9"/>
            <p:cNvSpPr txBox="1">
              <a:spLocks noChangeArrowheads="1"/>
            </p:cNvSpPr>
            <p:nvPr/>
          </p:nvSpPr>
          <p:spPr bwMode="auto">
            <a:xfrm>
              <a:off x="932080" y="2529363"/>
              <a:ext cx="363320" cy="41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400">
                  <a:solidFill>
                    <a:srgbClr val="000000"/>
                  </a:solidFill>
                </a:rPr>
                <a:t>4</a:t>
              </a:r>
            </a:p>
          </p:txBody>
        </p:sp>
        <p:sp>
          <p:nvSpPr>
            <p:cNvPr id="271398" name="TextBox 9"/>
            <p:cNvSpPr txBox="1">
              <a:spLocks noChangeArrowheads="1"/>
            </p:cNvSpPr>
            <p:nvPr/>
          </p:nvSpPr>
          <p:spPr bwMode="auto">
            <a:xfrm>
              <a:off x="932080" y="3129554"/>
              <a:ext cx="363320" cy="41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400">
                  <a:solidFill>
                    <a:srgbClr val="000000"/>
                  </a:solidFill>
                </a:rPr>
                <a:t>3</a:t>
              </a:r>
            </a:p>
          </p:txBody>
        </p:sp>
        <p:sp>
          <p:nvSpPr>
            <p:cNvPr id="271399" name="TextBox 9"/>
            <p:cNvSpPr txBox="1">
              <a:spLocks noChangeArrowheads="1"/>
            </p:cNvSpPr>
            <p:nvPr/>
          </p:nvSpPr>
          <p:spPr bwMode="auto">
            <a:xfrm>
              <a:off x="932080" y="3723214"/>
              <a:ext cx="363320" cy="41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400">
                  <a:solidFill>
                    <a:srgbClr val="000000"/>
                  </a:solidFill>
                </a:rPr>
                <a:t>2</a:t>
              </a:r>
            </a:p>
          </p:txBody>
        </p:sp>
        <p:sp>
          <p:nvSpPr>
            <p:cNvPr id="271400" name="TextBox 9"/>
            <p:cNvSpPr txBox="1">
              <a:spLocks noChangeArrowheads="1"/>
            </p:cNvSpPr>
            <p:nvPr/>
          </p:nvSpPr>
          <p:spPr bwMode="auto">
            <a:xfrm>
              <a:off x="932080" y="4316873"/>
              <a:ext cx="363320" cy="41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400">
                  <a:solidFill>
                    <a:srgbClr val="000000"/>
                  </a:solidFill>
                </a:rPr>
                <a:t>1</a:t>
              </a:r>
            </a:p>
          </p:txBody>
        </p:sp>
        <p:sp>
          <p:nvSpPr>
            <p:cNvPr id="271401" name="TextBox 9"/>
            <p:cNvSpPr txBox="1">
              <a:spLocks noChangeArrowheads="1"/>
            </p:cNvSpPr>
            <p:nvPr/>
          </p:nvSpPr>
          <p:spPr bwMode="auto">
            <a:xfrm>
              <a:off x="932080" y="4910530"/>
              <a:ext cx="363320" cy="41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400">
                  <a:solidFill>
                    <a:srgbClr val="000000"/>
                  </a:solidFill>
                </a:rPr>
                <a:t>0</a:t>
              </a:r>
            </a:p>
          </p:txBody>
        </p:sp>
      </p:grpSp>
      <p:sp>
        <p:nvSpPr>
          <p:cNvPr id="271390" name="Rectangle 21"/>
          <p:cNvSpPr>
            <a:spLocks noChangeAspect="1" noChangeArrowheads="1"/>
          </p:cNvSpPr>
          <p:nvPr/>
        </p:nvSpPr>
        <p:spPr bwMode="auto">
          <a:xfrm>
            <a:off x="7700964" y="3127375"/>
            <a:ext cx="204787" cy="128588"/>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solidFill>
                <a:srgbClr val="000000"/>
              </a:solidFill>
            </a:endParaRPr>
          </a:p>
        </p:txBody>
      </p:sp>
      <p:sp>
        <p:nvSpPr>
          <p:cNvPr id="271391" name="Rectangle 22"/>
          <p:cNvSpPr>
            <a:spLocks noChangeAspect="1" noChangeArrowheads="1"/>
          </p:cNvSpPr>
          <p:nvPr/>
        </p:nvSpPr>
        <p:spPr bwMode="auto">
          <a:xfrm>
            <a:off x="7700964" y="2941639"/>
            <a:ext cx="204787" cy="1285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solidFill>
                <a:srgbClr val="000000"/>
              </a:solidFill>
            </a:endParaRPr>
          </a:p>
        </p:txBody>
      </p:sp>
      <p:sp>
        <p:nvSpPr>
          <p:cNvPr id="271392" name="Line 36"/>
          <p:cNvSpPr>
            <a:spLocks noChangeShapeType="1"/>
          </p:cNvSpPr>
          <p:nvPr/>
        </p:nvSpPr>
        <p:spPr bwMode="auto">
          <a:xfrm flipV="1">
            <a:off x="7664450" y="4251325"/>
            <a:ext cx="1588" cy="396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93" name="Rectangle 24"/>
          <p:cNvSpPr>
            <a:spLocks noChangeArrowheads="1"/>
          </p:cNvSpPr>
          <p:nvPr/>
        </p:nvSpPr>
        <p:spPr bwMode="auto">
          <a:xfrm>
            <a:off x="963614" y="2046289"/>
            <a:ext cx="51895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700" b="1">
                <a:solidFill>
                  <a:srgbClr val="000000"/>
                </a:solidFill>
              </a:rPr>
              <a:t>Prevalence of Chronic Viral Infections</a:t>
            </a:r>
          </a:p>
        </p:txBody>
      </p:sp>
      <p:sp>
        <p:nvSpPr>
          <p:cNvPr id="271394" name="Title 1"/>
          <p:cNvSpPr>
            <a:spLocks noGrp="1"/>
          </p:cNvSpPr>
          <p:nvPr>
            <p:ph type="title"/>
          </p:nvPr>
        </p:nvSpPr>
        <p:spPr/>
        <p:txBody>
          <a:bodyPr/>
          <a:lstStyle/>
          <a:p>
            <a:pPr eaLnBrk="1" hangingPunct="1"/>
            <a:r>
              <a:rPr lang="en-US" altLang="en-US" smtClean="0"/>
              <a:t>HCV is Nearly 4 Times as Prevalent as HIV and HBV</a:t>
            </a:r>
          </a:p>
        </p:txBody>
      </p:sp>
      <p:sp>
        <p:nvSpPr>
          <p:cNvPr id="3" name="Content Placeholder 2"/>
          <p:cNvSpPr>
            <a:spLocks noGrp="1"/>
          </p:cNvSpPr>
          <p:nvPr>
            <p:ph idx="1"/>
          </p:nvPr>
        </p:nvSpPr>
        <p:spPr>
          <a:xfrm>
            <a:off x="457200" y="4621214"/>
            <a:ext cx="8229600" cy="854075"/>
          </a:xfrm>
        </p:spPr>
        <p:txBody>
          <a:bodyPr rtlCol="0">
            <a:noAutofit/>
          </a:bodyPr>
          <a:lstStyle/>
          <a:p>
            <a:pPr eaLnBrk="1" fontAlgn="auto" hangingPunct="1">
              <a:spcAft>
                <a:spcPts val="0"/>
              </a:spcAft>
              <a:buFont typeface="Arial"/>
              <a:buChar char="•"/>
              <a:defRPr/>
            </a:pPr>
            <a:r>
              <a:rPr lang="en-US" sz="2000" dirty="0"/>
              <a:t>A 2011 study estimated that as many as 5.2 million persons are living with HCV in the United States</a:t>
            </a:r>
            <a:r>
              <a:rPr lang="en-US" sz="2000" baseline="30000" dirty="0"/>
              <a:t>2</a:t>
            </a:r>
          </a:p>
          <a:p>
            <a:pPr marL="0" indent="0" eaLnBrk="1" fontAlgn="auto" hangingPunct="1">
              <a:spcAft>
                <a:spcPts val="0"/>
              </a:spcAft>
              <a:buNone/>
              <a:defRPr/>
            </a:pPr>
            <a:endParaRPr lang="en-US" sz="2000" dirty="0"/>
          </a:p>
        </p:txBody>
      </p:sp>
      <p:sp>
        <p:nvSpPr>
          <p:cNvPr id="47" name="TextBox 46"/>
          <p:cNvSpPr txBox="1"/>
          <p:nvPr/>
        </p:nvSpPr>
        <p:spPr>
          <a:xfrm>
            <a:off x="209551" y="5646809"/>
            <a:ext cx="7696200" cy="707886"/>
          </a:xfrm>
          <a:prstGeom prst="rect">
            <a:avLst/>
          </a:prstGeom>
          <a:noFill/>
        </p:spPr>
        <p:txBody>
          <a:bodyPr anchor="b">
            <a:spAutoFit/>
          </a:bodyPr>
          <a:lstStyle/>
          <a:p>
            <a:pPr>
              <a:defRPr/>
            </a:pPr>
            <a:r>
              <a:rPr lang="en-US" sz="1000" dirty="0">
                <a:solidFill>
                  <a:srgbClr val="2A3177"/>
                </a:solidFill>
              </a:rPr>
              <a:t>HBV=hepatitis B virus; HCV=hepatitis C virus; HIV=human immunodeficiency virus. </a:t>
            </a:r>
          </a:p>
          <a:p>
            <a:pPr marL="228600" indent="-228600">
              <a:buFont typeface="+mj-lt"/>
              <a:buAutoNum type="arabicPeriod"/>
              <a:defRPr/>
            </a:pPr>
            <a:r>
              <a:rPr lang="en-US" sz="1000" dirty="0">
                <a:solidFill>
                  <a:srgbClr val="2A3177"/>
                </a:solidFill>
              </a:rPr>
              <a:t>Institute of Medicine. Washington, DC: The National Academies Press; 2010.</a:t>
            </a:r>
          </a:p>
          <a:p>
            <a:pPr marL="228600" indent="-228600">
              <a:buFont typeface="+mj-lt"/>
              <a:buAutoNum type="arabicPeriod"/>
              <a:defRPr/>
            </a:pPr>
            <a:r>
              <a:rPr lang="en-US" sz="1000" dirty="0" err="1">
                <a:solidFill>
                  <a:srgbClr val="2A3177"/>
                </a:solidFill>
              </a:rPr>
              <a:t>Chak</a:t>
            </a:r>
            <a:r>
              <a:rPr lang="en-US" sz="1000" dirty="0">
                <a:solidFill>
                  <a:srgbClr val="2A3177"/>
                </a:solidFill>
              </a:rPr>
              <a:t> E, et al. </a:t>
            </a:r>
            <a:r>
              <a:rPr lang="en-US" sz="1000" i="1" dirty="0">
                <a:solidFill>
                  <a:srgbClr val="2A3177"/>
                </a:solidFill>
              </a:rPr>
              <a:t>Liver Int</a:t>
            </a:r>
            <a:r>
              <a:rPr lang="en-US" sz="1000" dirty="0">
                <a:solidFill>
                  <a:srgbClr val="2A3177"/>
                </a:solidFill>
              </a:rPr>
              <a:t>. 2011;31(8):1090-1101</a:t>
            </a:r>
            <a:r>
              <a:rPr lang="en-US" sz="1000" dirty="0" smtClean="0">
                <a:solidFill>
                  <a:srgbClr val="2A3177"/>
                </a:solidFill>
              </a:rPr>
              <a:t>.</a:t>
            </a:r>
          </a:p>
          <a:p>
            <a:pPr marL="228600" indent="-228600">
              <a:buFont typeface="+mj-lt"/>
              <a:buAutoNum type="arabicPeriod"/>
              <a:defRPr/>
            </a:pPr>
            <a:r>
              <a:rPr lang="en-US" sz="1000" dirty="0" smtClean="0">
                <a:solidFill>
                  <a:srgbClr val="2A3177"/>
                </a:solidFill>
              </a:rPr>
              <a:t>Gish Hepatology 2015</a:t>
            </a:r>
            <a:endParaRPr lang="en-US" sz="1000" dirty="0">
              <a:solidFill>
                <a:srgbClr val="2A3177"/>
              </a:solidFill>
            </a:endParaRPr>
          </a:p>
        </p:txBody>
      </p:sp>
    </p:spTree>
    <p:extLst>
      <p:ext uri="{BB962C8B-B14F-4D97-AF65-F5344CB8AC3E}">
        <p14:creationId xmlns:p14="http://schemas.microsoft.com/office/powerpoint/2010/main" val="41340283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rtlCol="0">
            <a:normAutofit fontScale="90000"/>
          </a:bodyPr>
          <a:lstStyle/>
          <a:p>
            <a:pPr eaLnBrk="1" fontAlgn="auto" hangingPunct="1">
              <a:spcAft>
                <a:spcPts val="0"/>
              </a:spcAft>
              <a:defRPr/>
            </a:pPr>
            <a:r>
              <a:rPr lang="en-US" dirty="0" smtClean="0">
                <a:solidFill>
                  <a:srgbClr val="000099"/>
                </a:solidFill>
                <a:ea typeface="+mj-ea"/>
                <a:cs typeface="+mj-cs"/>
              </a:rPr>
              <a:t>Efficient Identification of Patients with HCV</a:t>
            </a:r>
            <a:endParaRPr lang="en-US" dirty="0">
              <a:solidFill>
                <a:srgbClr val="000099"/>
              </a:solidFill>
              <a:ea typeface="+mj-ea"/>
              <a:cs typeface="+mj-cs"/>
            </a:endParaRPr>
          </a:p>
        </p:txBody>
      </p:sp>
      <p:sp>
        <p:nvSpPr>
          <p:cNvPr id="153602" name="TextBox 60"/>
          <p:cNvSpPr txBox="1">
            <a:spLocks noChangeArrowheads="1"/>
          </p:cNvSpPr>
          <p:nvPr/>
        </p:nvSpPr>
        <p:spPr bwMode="auto">
          <a:xfrm>
            <a:off x="4089400" y="2644775"/>
            <a:ext cx="1244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defTabSz="45720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defTabSz="4572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defTabSz="4572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defTabSz="4572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algn="ctr" eaLnBrk="1" fontAlgn="base" hangingPunct="1">
              <a:spcBef>
                <a:spcPct val="0"/>
              </a:spcBef>
              <a:spcAft>
                <a:spcPct val="0"/>
              </a:spcAft>
            </a:pPr>
            <a:r>
              <a:rPr lang="en-US" sz="1400" smtClean="0">
                <a:solidFill>
                  <a:srgbClr val="000000"/>
                </a:solidFill>
                <a:latin typeface="Calibri" charset="0"/>
              </a:rPr>
              <a:t>4 -5 million people  with HCV in US</a:t>
            </a:r>
          </a:p>
        </p:txBody>
      </p:sp>
      <p:sp>
        <p:nvSpPr>
          <p:cNvPr id="153603" name="TextBox 61"/>
          <p:cNvSpPr txBox="1">
            <a:spLocks noChangeArrowheads="1"/>
          </p:cNvSpPr>
          <p:nvPr/>
        </p:nvSpPr>
        <p:spPr bwMode="auto">
          <a:xfrm>
            <a:off x="6286500" y="2855913"/>
            <a:ext cx="1066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defTabSz="45720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defTabSz="4572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defTabSz="4572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defTabSz="4572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algn="ctr" eaLnBrk="1" fontAlgn="base" hangingPunct="1">
              <a:spcBef>
                <a:spcPct val="0"/>
              </a:spcBef>
              <a:spcAft>
                <a:spcPct val="0"/>
              </a:spcAft>
            </a:pPr>
            <a:r>
              <a:rPr lang="en-US" sz="1400" smtClean="0">
                <a:solidFill>
                  <a:srgbClr val="000000"/>
                </a:solidFill>
                <a:latin typeface="Calibri" charset="0"/>
              </a:rPr>
              <a:t>25% diagnosed with HCV</a:t>
            </a:r>
          </a:p>
        </p:txBody>
      </p:sp>
      <p:sp>
        <p:nvSpPr>
          <p:cNvPr id="153604" name="TextBox 39"/>
          <p:cNvSpPr txBox="1">
            <a:spLocks noChangeArrowheads="1"/>
          </p:cNvSpPr>
          <p:nvPr/>
        </p:nvSpPr>
        <p:spPr bwMode="auto">
          <a:xfrm>
            <a:off x="0" y="2847975"/>
            <a:ext cx="1447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defTabSz="45720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defTabSz="4572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defTabSz="4572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defTabSz="4572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algn="ctr" eaLnBrk="1" fontAlgn="base" hangingPunct="1">
              <a:spcBef>
                <a:spcPct val="0"/>
              </a:spcBef>
              <a:spcAft>
                <a:spcPct val="0"/>
              </a:spcAft>
            </a:pPr>
            <a:r>
              <a:rPr lang="en-US" sz="1400" smtClean="0">
                <a:solidFill>
                  <a:srgbClr val="000000"/>
                </a:solidFill>
                <a:latin typeface="Calibri" charset="0"/>
              </a:rPr>
              <a:t>50 million </a:t>
            </a:r>
            <a:r>
              <a:rPr lang="ja-JP" altLang="en-US" sz="1400" smtClean="0">
                <a:solidFill>
                  <a:srgbClr val="000000"/>
                </a:solidFill>
                <a:latin typeface="Calibri" charset="0"/>
              </a:rPr>
              <a:t>“</a:t>
            </a:r>
            <a:r>
              <a:rPr lang="en-US" altLang="ja-JP" sz="1400" smtClean="0">
                <a:solidFill>
                  <a:srgbClr val="000000"/>
                </a:solidFill>
                <a:latin typeface="Calibri" charset="0"/>
              </a:rPr>
              <a:t>risk identified</a:t>
            </a:r>
            <a:r>
              <a:rPr lang="ja-JP" altLang="en-US" sz="1400" smtClean="0">
                <a:solidFill>
                  <a:srgbClr val="000000"/>
                </a:solidFill>
                <a:latin typeface="Calibri" charset="0"/>
              </a:rPr>
              <a:t>”</a:t>
            </a:r>
            <a:r>
              <a:rPr lang="en-US" altLang="ja-JP" sz="1400" smtClean="0">
                <a:solidFill>
                  <a:srgbClr val="000000"/>
                </a:solidFill>
                <a:latin typeface="Calibri" charset="0"/>
              </a:rPr>
              <a:t> or ~80 million 1945-1965 cohort who need to be tested for  HCV in US</a:t>
            </a:r>
            <a:r>
              <a:rPr lang="en-US" altLang="ja-JP" sz="1400" baseline="30000" smtClean="0">
                <a:solidFill>
                  <a:srgbClr val="000000"/>
                </a:solidFill>
                <a:latin typeface="Calibri" charset="0"/>
              </a:rPr>
              <a:t>1</a:t>
            </a:r>
            <a:endParaRPr lang="en-US" sz="1400" baseline="30000" smtClean="0">
              <a:solidFill>
                <a:srgbClr val="000000"/>
              </a:solidFill>
              <a:latin typeface="Calibri" charset="0"/>
            </a:endParaRPr>
          </a:p>
        </p:txBody>
      </p:sp>
      <p:grpSp>
        <p:nvGrpSpPr>
          <p:cNvPr id="153605" name="Group 30"/>
          <p:cNvGrpSpPr>
            <a:grpSpLocks/>
          </p:cNvGrpSpPr>
          <p:nvPr/>
        </p:nvGrpSpPr>
        <p:grpSpPr bwMode="auto">
          <a:xfrm>
            <a:off x="1524000" y="1219206"/>
            <a:ext cx="5767388" cy="5275263"/>
            <a:chOff x="1524000" y="1219200"/>
            <a:chExt cx="5767167" cy="5275385"/>
          </a:xfrm>
        </p:grpSpPr>
        <p:cxnSp>
          <p:nvCxnSpPr>
            <p:cNvPr id="5" name="Straight Connector 4"/>
            <p:cNvCxnSpPr/>
            <p:nvPr/>
          </p:nvCxnSpPr>
          <p:spPr>
            <a:xfrm>
              <a:off x="1524000" y="1219200"/>
              <a:ext cx="2976449" cy="238924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524000" y="3800535"/>
              <a:ext cx="2976449" cy="26940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24000" y="1219200"/>
              <a:ext cx="0" cy="525792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00449" y="3608443"/>
              <a:ext cx="2790718" cy="9683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500449" y="3781484"/>
              <a:ext cx="2790718" cy="190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00449" y="3608443"/>
              <a:ext cx="0" cy="1920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7291388" y="3705225"/>
            <a:ext cx="1166812" cy="381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91388" y="3781425"/>
            <a:ext cx="1166812" cy="95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3608" name="TextBox 8"/>
          <p:cNvSpPr txBox="1">
            <a:spLocks noChangeArrowheads="1"/>
          </p:cNvSpPr>
          <p:nvPr/>
        </p:nvSpPr>
        <p:spPr bwMode="auto">
          <a:xfrm>
            <a:off x="7661275" y="3038475"/>
            <a:ext cx="144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defTabSz="45720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defTabSz="4572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defTabSz="4572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defTabSz="4572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1600" smtClean="0">
                <a:solidFill>
                  <a:srgbClr val="000000"/>
                </a:solidFill>
                <a:latin typeface="Calibri" charset="0"/>
              </a:rPr>
              <a:t>Treatment and Management</a:t>
            </a:r>
          </a:p>
        </p:txBody>
      </p:sp>
      <p:cxnSp>
        <p:nvCxnSpPr>
          <p:cNvPr id="13" name="Straight Connector 12"/>
          <p:cNvCxnSpPr/>
          <p:nvPr/>
        </p:nvCxnSpPr>
        <p:spPr>
          <a:xfrm>
            <a:off x="6819900" y="3690940"/>
            <a:ext cx="0" cy="8731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19900" y="3679830"/>
            <a:ext cx="0" cy="857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458200" y="3754444"/>
            <a:ext cx="0" cy="2381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3612" name="TextBox 21"/>
          <p:cNvSpPr txBox="1">
            <a:spLocks noChangeArrowheads="1"/>
          </p:cNvSpPr>
          <p:nvPr/>
        </p:nvSpPr>
        <p:spPr bwMode="auto">
          <a:xfrm>
            <a:off x="4635500" y="6464306"/>
            <a:ext cx="436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defTabSz="45720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defTabSz="4572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defTabSz="4572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defTabSz="4572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1400" baseline="30000" smtClean="0">
                <a:solidFill>
                  <a:srgbClr val="000000"/>
                </a:solidFill>
                <a:latin typeface="Calibri" charset="0"/>
              </a:rPr>
              <a:t>1</a:t>
            </a:r>
            <a:r>
              <a:rPr lang="en-US" sz="1400" smtClean="0">
                <a:solidFill>
                  <a:srgbClr val="000000"/>
                </a:solidFill>
                <a:latin typeface="Calibri" charset="0"/>
              </a:rPr>
              <a:t>Tomaszewski Am J Public Health 2012; 102 (11):e101</a:t>
            </a:r>
          </a:p>
        </p:txBody>
      </p:sp>
      <p:grpSp>
        <p:nvGrpSpPr>
          <p:cNvPr id="153613" name="Group 11"/>
          <p:cNvGrpSpPr>
            <a:grpSpLocks/>
          </p:cNvGrpSpPr>
          <p:nvPr/>
        </p:nvGrpSpPr>
        <p:grpSpPr bwMode="auto">
          <a:xfrm>
            <a:off x="3946537" y="4248165"/>
            <a:ext cx="1139825" cy="1570358"/>
            <a:chOff x="3946427" y="4247595"/>
            <a:chExt cx="1139923" cy="1571130"/>
          </a:xfrm>
        </p:grpSpPr>
        <p:cxnSp>
          <p:nvCxnSpPr>
            <p:cNvPr id="6" name="Straight Arrow Connector 5"/>
            <p:cNvCxnSpPr>
              <a:cxnSpLocks noChangeShapeType="1"/>
            </p:cNvCxnSpPr>
            <p:nvPr/>
          </p:nvCxnSpPr>
          <p:spPr bwMode="auto">
            <a:xfrm flipV="1">
              <a:off x="4500513" y="4247595"/>
              <a:ext cx="0" cy="743316"/>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3615" name="TextBox 10"/>
            <p:cNvSpPr txBox="1">
              <a:spLocks noChangeArrowheads="1"/>
            </p:cNvSpPr>
            <p:nvPr/>
          </p:nvSpPr>
          <p:spPr bwMode="auto">
            <a:xfrm>
              <a:off x="3946427" y="5172076"/>
              <a:ext cx="1139923" cy="64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defTabSz="45720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defTabSz="4572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defTabSz="4572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defTabSz="4572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algn="ctr" eaLnBrk="1" fontAlgn="base" hangingPunct="1">
                <a:spcBef>
                  <a:spcPct val="0"/>
                </a:spcBef>
                <a:spcAft>
                  <a:spcPct val="0"/>
                </a:spcAft>
              </a:pPr>
              <a:r>
                <a:rPr lang="en-US" sz="1800" smtClean="0">
                  <a:solidFill>
                    <a:srgbClr val="000000"/>
                  </a:solidFill>
                  <a:latin typeface="Calibri" charset="0"/>
                </a:rPr>
                <a:t>Improve Diagnosis</a:t>
              </a:r>
            </a:p>
          </p:txBody>
        </p:sp>
      </p:grpSp>
      <p:sp>
        <p:nvSpPr>
          <p:cNvPr id="8" name="Slide Number Placeholder 7"/>
          <p:cNvSpPr>
            <a:spLocks noGrp="1"/>
          </p:cNvSpPr>
          <p:nvPr>
            <p:ph type="sldNum" sz="quarter" idx="12"/>
          </p:nvPr>
        </p:nvSpPr>
        <p:spPr/>
        <p:txBody>
          <a:bodyPr/>
          <a:lstStyle/>
          <a:p>
            <a:pPr>
              <a:defRPr/>
            </a:pPr>
            <a:fld id="{5A850130-CD88-264D-9D62-5EDBDB43565D}" type="slidenum">
              <a:rPr lang="en-US" smtClean="0"/>
              <a:pPr>
                <a:defRPr/>
              </a:pPr>
              <a:t>7</a:t>
            </a:fld>
            <a:endParaRPr lang="en-US"/>
          </a:p>
        </p:txBody>
      </p:sp>
    </p:spTree>
    <p:extLst>
      <p:ext uri="{BB962C8B-B14F-4D97-AF65-F5344CB8AC3E}">
        <p14:creationId xmlns:p14="http://schemas.microsoft.com/office/powerpoint/2010/main" val="3550960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800" y="2033588"/>
            <a:ext cx="6572250" cy="468312"/>
          </a:xfrm>
          <a:prstGeom prst="rect">
            <a:avLst/>
          </a:prstGeom>
          <a:solidFill>
            <a:schemeClr val="tx2">
              <a:lumMod val="60000"/>
              <a:lumOff val="40000"/>
            </a:schemeClr>
          </a:solidFill>
          <a:ln>
            <a:solidFill>
              <a:srgbClr val="2A317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defRPr/>
            </a:pPr>
            <a:r>
              <a:rPr lang="en-US" sz="1600" dirty="0">
                <a:solidFill>
                  <a:schemeClr val="bg1"/>
                </a:solidFill>
                <a:latin typeface="Helvetica"/>
                <a:cs typeface="Helvetica"/>
              </a:rPr>
              <a:t>US population with chronic HCV infection</a:t>
            </a:r>
          </a:p>
          <a:p>
            <a:pPr algn="ctr">
              <a:lnSpc>
                <a:spcPct val="90000"/>
              </a:lnSpc>
              <a:defRPr/>
            </a:pPr>
            <a:r>
              <a:rPr lang="en-US" sz="1600" dirty="0">
                <a:solidFill>
                  <a:schemeClr val="bg1"/>
                </a:solidFill>
                <a:latin typeface="Helvetica"/>
                <a:cs typeface="Helvetica"/>
              </a:rPr>
              <a:t>3.2-5 million</a:t>
            </a:r>
          </a:p>
        </p:txBody>
      </p:sp>
      <p:sp>
        <p:nvSpPr>
          <p:cNvPr id="9" name="Rectangle 8"/>
          <p:cNvSpPr/>
          <p:nvPr/>
        </p:nvSpPr>
        <p:spPr>
          <a:xfrm>
            <a:off x="3017839" y="2655888"/>
            <a:ext cx="3170237" cy="468312"/>
          </a:xfrm>
          <a:prstGeom prst="rect">
            <a:avLst/>
          </a:prstGeom>
          <a:solidFill>
            <a:schemeClr val="tx2">
              <a:lumMod val="60000"/>
              <a:lumOff val="40000"/>
            </a:schemeClr>
          </a:solidFill>
          <a:ln>
            <a:solidFill>
              <a:srgbClr val="2A3177"/>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90000"/>
              </a:lnSpc>
              <a:defRPr/>
            </a:pPr>
            <a:r>
              <a:rPr lang="en-US" sz="1600" dirty="0">
                <a:solidFill>
                  <a:schemeClr val="bg1"/>
                </a:solidFill>
                <a:latin typeface="Helvetica"/>
                <a:cs typeface="Helvetica"/>
              </a:rPr>
              <a:t>HCV detected</a:t>
            </a:r>
          </a:p>
          <a:p>
            <a:pPr algn="ctr">
              <a:lnSpc>
                <a:spcPct val="90000"/>
              </a:lnSpc>
              <a:defRPr/>
            </a:pPr>
            <a:r>
              <a:rPr lang="en-US" sz="1600" dirty="0">
                <a:solidFill>
                  <a:schemeClr val="bg1"/>
                </a:solidFill>
                <a:latin typeface="Helvetica"/>
                <a:cs typeface="Helvetica"/>
              </a:rPr>
              <a:t>1.6 million (25-50%)</a:t>
            </a:r>
          </a:p>
        </p:txBody>
      </p:sp>
      <p:sp>
        <p:nvSpPr>
          <p:cNvPr id="10" name="Rectangle 9"/>
          <p:cNvSpPr/>
          <p:nvPr/>
        </p:nvSpPr>
        <p:spPr>
          <a:xfrm>
            <a:off x="3336925" y="3271838"/>
            <a:ext cx="2578100" cy="46831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400" dirty="0">
                <a:solidFill>
                  <a:schemeClr val="bg1"/>
                </a:solidFill>
                <a:latin typeface="Helvetica" panose="020B0604020202020204" pitchFamily="34" charset="0"/>
              </a:rPr>
              <a:t>Referred to care</a:t>
            </a:r>
          </a:p>
          <a:p>
            <a:pPr algn="ctr" eaLnBrk="1" hangingPunct="1">
              <a:lnSpc>
                <a:spcPct val="90000"/>
              </a:lnSpc>
            </a:pPr>
            <a:r>
              <a:rPr lang="en-US" altLang="en-US" sz="1400" dirty="0">
                <a:solidFill>
                  <a:schemeClr val="bg1"/>
                </a:solidFill>
                <a:latin typeface="Helvetica" panose="020B0604020202020204" pitchFamily="34" charset="0"/>
              </a:rPr>
              <a:t>1.0</a:t>
            </a:r>
            <a:r>
              <a:rPr lang="en-US" altLang="en-US" sz="1400" dirty="0">
                <a:solidFill>
                  <a:srgbClr val="FFFFFF"/>
                </a:solidFill>
                <a:latin typeface="Helvetica" panose="020B0604020202020204" pitchFamily="34" charset="0"/>
              </a:rPr>
              <a:t> – </a:t>
            </a:r>
            <a:r>
              <a:rPr lang="en-US" altLang="en-US" sz="1400" dirty="0">
                <a:solidFill>
                  <a:schemeClr val="bg1"/>
                </a:solidFill>
                <a:latin typeface="Helvetica" panose="020B0604020202020204" pitchFamily="34" charset="0"/>
              </a:rPr>
              <a:t>1.2 million (&lt;32%-38%)</a:t>
            </a:r>
          </a:p>
        </p:txBody>
      </p:sp>
      <p:sp>
        <p:nvSpPr>
          <p:cNvPr id="11" name="Rectangle 10"/>
          <p:cNvSpPr/>
          <p:nvPr/>
        </p:nvSpPr>
        <p:spPr>
          <a:xfrm>
            <a:off x="1717676" y="3878263"/>
            <a:ext cx="2563813" cy="46831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400" dirty="0">
                <a:solidFill>
                  <a:schemeClr val="bg1"/>
                </a:solidFill>
                <a:latin typeface="Helvetica" panose="020B0604020202020204" pitchFamily="34" charset="0"/>
              </a:rPr>
              <a:t>HCV RNA test</a:t>
            </a:r>
          </a:p>
          <a:p>
            <a:pPr algn="ctr" eaLnBrk="1" hangingPunct="1">
              <a:lnSpc>
                <a:spcPct val="90000"/>
              </a:lnSpc>
            </a:pPr>
            <a:r>
              <a:rPr lang="en-US" altLang="en-US" sz="1400" dirty="0">
                <a:solidFill>
                  <a:schemeClr val="bg1"/>
                </a:solidFill>
                <a:latin typeface="Helvetica" panose="020B0604020202020204" pitchFamily="34" charset="0"/>
              </a:rPr>
              <a:t>630,000 – 750,000 (&lt;20-23%)</a:t>
            </a:r>
          </a:p>
        </p:txBody>
      </p:sp>
      <p:sp>
        <p:nvSpPr>
          <p:cNvPr id="14" name="Rectangle 13"/>
          <p:cNvSpPr/>
          <p:nvPr/>
        </p:nvSpPr>
        <p:spPr>
          <a:xfrm>
            <a:off x="3429000" y="4483101"/>
            <a:ext cx="2630606" cy="468313"/>
          </a:xfrm>
          <a:prstGeom prst="rect">
            <a:avLst/>
          </a:prstGeom>
          <a:solidFill>
            <a:schemeClr val="accent4">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400" dirty="0">
                <a:latin typeface="Helvetica" panose="020B0604020202020204" pitchFamily="34" charset="0"/>
              </a:rPr>
              <a:t>Treated</a:t>
            </a:r>
          </a:p>
          <a:p>
            <a:pPr algn="ctr" eaLnBrk="1" hangingPunct="1">
              <a:lnSpc>
                <a:spcPct val="90000"/>
              </a:lnSpc>
            </a:pPr>
            <a:r>
              <a:rPr lang="en-US" altLang="en-US" sz="1400" dirty="0">
                <a:latin typeface="Helvetica" panose="020B0604020202020204" pitchFamily="34" charset="0"/>
              </a:rPr>
              <a:t>220,000 – 360,000 (&lt;7-11%)</a:t>
            </a:r>
          </a:p>
        </p:txBody>
      </p:sp>
      <p:sp>
        <p:nvSpPr>
          <p:cNvPr id="15" name="Rectangle 14"/>
          <p:cNvSpPr/>
          <p:nvPr/>
        </p:nvSpPr>
        <p:spPr>
          <a:xfrm>
            <a:off x="3429001" y="5110163"/>
            <a:ext cx="2759075" cy="468312"/>
          </a:xfrm>
          <a:prstGeom prst="rect">
            <a:avLst/>
          </a:prstGeom>
          <a:solidFill>
            <a:schemeClr val="accent4"/>
          </a:solidFill>
          <a:ln>
            <a:solidFill>
              <a:srgbClr val="2A3177"/>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400" dirty="0">
                <a:latin typeface="Helvetica" panose="020B0604020202020204" pitchFamily="34" charset="0"/>
              </a:rPr>
              <a:t>Successfully treated</a:t>
            </a:r>
          </a:p>
          <a:p>
            <a:pPr algn="ctr" eaLnBrk="1" hangingPunct="1">
              <a:lnSpc>
                <a:spcPct val="90000"/>
              </a:lnSpc>
            </a:pPr>
            <a:r>
              <a:rPr lang="en-US" altLang="en-US" sz="1400" dirty="0">
                <a:latin typeface="Helvetica" panose="020B0604020202020204" pitchFamily="34" charset="0"/>
              </a:rPr>
              <a:t>170,000 – 200,000 (&lt;5-6%)</a:t>
            </a:r>
          </a:p>
        </p:txBody>
      </p:sp>
      <p:sp>
        <p:nvSpPr>
          <p:cNvPr id="17" name="Rectangle 16"/>
          <p:cNvSpPr/>
          <p:nvPr/>
        </p:nvSpPr>
        <p:spPr>
          <a:xfrm>
            <a:off x="4960938" y="3878263"/>
            <a:ext cx="3193599" cy="468312"/>
          </a:xfrm>
          <a:prstGeom prst="rect">
            <a:avLst/>
          </a:prstGeom>
          <a:solidFill>
            <a:schemeClr val="tx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pPr>
            <a:r>
              <a:rPr lang="en-US" altLang="en-US" sz="1400" dirty="0">
                <a:solidFill>
                  <a:schemeClr val="bg1"/>
                </a:solidFill>
                <a:latin typeface="Helvetica" panose="020B0604020202020204" pitchFamily="34" charset="0"/>
              </a:rPr>
              <a:t>Liver biopsy</a:t>
            </a:r>
          </a:p>
          <a:p>
            <a:pPr algn="ctr" eaLnBrk="1" hangingPunct="1">
              <a:lnSpc>
                <a:spcPct val="90000"/>
              </a:lnSpc>
            </a:pPr>
            <a:r>
              <a:rPr lang="en-US" altLang="en-US" sz="1400" dirty="0">
                <a:solidFill>
                  <a:schemeClr val="bg1"/>
                </a:solidFill>
                <a:latin typeface="Helvetica" panose="020B0604020202020204" pitchFamily="34" charset="0"/>
              </a:rPr>
              <a:t>380,000 – 560,000 (&lt;12%-18%)</a:t>
            </a:r>
          </a:p>
        </p:txBody>
      </p:sp>
      <p:sp>
        <p:nvSpPr>
          <p:cNvPr id="4" name="Down Arrow 3"/>
          <p:cNvSpPr/>
          <p:nvPr/>
        </p:nvSpPr>
        <p:spPr>
          <a:xfrm>
            <a:off x="4518025" y="2501900"/>
            <a:ext cx="204788" cy="153988"/>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Down Arrow 18"/>
          <p:cNvSpPr/>
          <p:nvPr/>
        </p:nvSpPr>
        <p:spPr>
          <a:xfrm>
            <a:off x="4518025" y="3124200"/>
            <a:ext cx="204788" cy="15240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Down Arrow 19"/>
          <p:cNvSpPr/>
          <p:nvPr/>
        </p:nvSpPr>
        <p:spPr>
          <a:xfrm>
            <a:off x="3784600" y="3732213"/>
            <a:ext cx="204788" cy="15240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Down Arrow 20"/>
          <p:cNvSpPr/>
          <p:nvPr/>
        </p:nvSpPr>
        <p:spPr>
          <a:xfrm>
            <a:off x="5241925" y="3732213"/>
            <a:ext cx="204788" cy="15240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Down Arrow 21"/>
          <p:cNvSpPr/>
          <p:nvPr/>
        </p:nvSpPr>
        <p:spPr>
          <a:xfrm>
            <a:off x="3784600" y="4338638"/>
            <a:ext cx="204788" cy="15240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Down Arrow 22"/>
          <p:cNvSpPr/>
          <p:nvPr/>
        </p:nvSpPr>
        <p:spPr>
          <a:xfrm>
            <a:off x="5241925" y="4338638"/>
            <a:ext cx="204788" cy="15240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Down Arrow 23"/>
          <p:cNvSpPr/>
          <p:nvPr/>
        </p:nvSpPr>
        <p:spPr>
          <a:xfrm>
            <a:off x="4518025" y="4951414"/>
            <a:ext cx="204788" cy="15398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Left-Right Arrow 4"/>
          <p:cNvSpPr/>
          <p:nvPr/>
        </p:nvSpPr>
        <p:spPr>
          <a:xfrm>
            <a:off x="4281488" y="4049714"/>
            <a:ext cx="679450" cy="187325"/>
          </a:xfrm>
          <a:prstGeom prst="lef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9" name="Title 6"/>
          <p:cNvSpPr>
            <a:spLocks noGrp="1"/>
          </p:cNvSpPr>
          <p:nvPr>
            <p:ph type="title"/>
          </p:nvPr>
        </p:nvSpPr>
        <p:spPr>
          <a:xfrm>
            <a:off x="403225" y="691611"/>
            <a:ext cx="8229600" cy="868362"/>
          </a:xfrm>
        </p:spPr>
        <p:txBody>
          <a:bodyPr rtlCol="0">
            <a:normAutofit fontScale="90000"/>
          </a:bodyPr>
          <a:lstStyle/>
          <a:p>
            <a:pPr eaLnBrk="1" fontAlgn="auto" hangingPunct="1">
              <a:spcAft>
                <a:spcPts val="0"/>
              </a:spcAft>
              <a:defRPr/>
            </a:pPr>
            <a:r>
              <a:rPr lang="en-US" dirty="0">
                <a:latin typeface="Helvetica" charset="0"/>
                <a:ea typeface="MS PGothic" charset="0"/>
                <a:cs typeface="+mj-cs"/>
              </a:rPr>
              <a:t>Current Status of HCV in the </a:t>
            </a:r>
            <a:r>
              <a:rPr lang="en-US" dirty="0" smtClean="0">
                <a:latin typeface="Helvetica" charset="0"/>
                <a:ea typeface="MS PGothic" charset="0"/>
                <a:cs typeface="+mj-cs"/>
              </a:rPr>
              <a:t>US:  Screening and Linkage to Care Rates Remain Low</a:t>
            </a:r>
            <a:endParaRPr lang="en-US" dirty="0">
              <a:latin typeface="Helvetica" charset="0"/>
              <a:ea typeface="MS PGothic" charset="0"/>
              <a:cs typeface="+mj-cs"/>
            </a:endParaRPr>
          </a:p>
        </p:txBody>
      </p:sp>
      <p:sp>
        <p:nvSpPr>
          <p:cNvPr id="296977" name="TextBox 24"/>
          <p:cNvSpPr txBox="1">
            <a:spLocks noChangeArrowheads="1"/>
          </p:cNvSpPr>
          <p:nvPr/>
        </p:nvSpPr>
        <p:spPr bwMode="auto">
          <a:xfrm>
            <a:off x="196850" y="5550609"/>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da-DK" altLang="en-US" sz="1000" dirty="0">
                <a:solidFill>
                  <a:srgbClr val="2A3177"/>
                </a:solidFill>
              </a:rPr>
              <a:t>As modified from:  Holmberg SD et al, </a:t>
            </a:r>
            <a:r>
              <a:rPr lang="da-DK" altLang="en-US" sz="1000" i="1" dirty="0">
                <a:solidFill>
                  <a:srgbClr val="2A3177"/>
                </a:solidFill>
              </a:rPr>
              <a:t>New Engl J Med</a:t>
            </a:r>
            <a:r>
              <a:rPr lang="da-DK" altLang="en-US" sz="1000" dirty="0">
                <a:solidFill>
                  <a:srgbClr val="2A3177"/>
                </a:solidFill>
              </a:rPr>
              <a:t>.  2013; 1859-1861</a:t>
            </a:r>
            <a:r>
              <a:rPr lang="da-DK" altLang="en-US" sz="1000" dirty="0" smtClean="0">
                <a:solidFill>
                  <a:srgbClr val="2A3177"/>
                </a:solidFill>
              </a:rPr>
              <a:t>. </a:t>
            </a:r>
          </a:p>
          <a:p>
            <a:pPr eaLnBrk="1" hangingPunct="1"/>
            <a:endParaRPr lang="da-DK" altLang="en-US" sz="1000" dirty="0">
              <a:solidFill>
                <a:srgbClr val="2A3177"/>
              </a:solidFill>
            </a:endParaRPr>
          </a:p>
          <a:p>
            <a:pPr eaLnBrk="1" hangingPunct="1"/>
            <a:r>
              <a:rPr lang="da-DK" altLang="en-US" sz="1000" dirty="0" smtClean="0">
                <a:solidFill>
                  <a:srgbClr val="2A3177"/>
                </a:solidFill>
              </a:rPr>
              <a:t>as modfied with </a:t>
            </a:r>
          </a:p>
          <a:p>
            <a:pPr eaLnBrk="1" hangingPunct="1"/>
            <a:r>
              <a:rPr lang="da-DK" altLang="en-US" sz="1000" dirty="0" smtClean="0">
                <a:solidFill>
                  <a:srgbClr val="2A3177"/>
                </a:solidFill>
              </a:rPr>
              <a:t>Gish Hepatology 2015</a:t>
            </a:r>
            <a:endParaRPr lang="da-DK" altLang="en-US" sz="1000" dirty="0">
              <a:solidFill>
                <a:srgbClr val="2A3177"/>
              </a:solidFill>
            </a:endParaRPr>
          </a:p>
        </p:txBody>
      </p:sp>
    </p:spTree>
    <p:extLst>
      <p:ext uri="{BB962C8B-B14F-4D97-AF65-F5344CB8AC3E}">
        <p14:creationId xmlns:p14="http://schemas.microsoft.com/office/powerpoint/2010/main" val="23436322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4"/>
          <p:cNvSpPr>
            <a:spLocks noGrp="1"/>
          </p:cNvSpPr>
          <p:nvPr>
            <p:ph type="title"/>
          </p:nvPr>
        </p:nvSpPr>
        <p:spPr>
          <a:xfrm>
            <a:off x="492125" y="-209550"/>
            <a:ext cx="8229600" cy="1143000"/>
          </a:xfrm>
        </p:spPr>
        <p:txBody>
          <a:bodyPr/>
          <a:lstStyle/>
          <a:p>
            <a:r>
              <a:rPr lang="en-US" sz="3600">
                <a:solidFill>
                  <a:srgbClr val="000099"/>
                </a:solidFill>
                <a:latin typeface="Calibri" charset="0"/>
                <a:ea typeface="MS PGothic" charset="0"/>
              </a:rPr>
              <a:t>Who Should Be Tested for HCV</a:t>
            </a:r>
          </a:p>
        </p:txBody>
      </p:sp>
      <p:sp>
        <p:nvSpPr>
          <p:cNvPr id="6" name="Content Placeholder 5"/>
          <p:cNvSpPr>
            <a:spLocks noGrp="1"/>
          </p:cNvSpPr>
          <p:nvPr>
            <p:ph sz="half" idx="1"/>
          </p:nvPr>
        </p:nvSpPr>
        <p:spPr>
          <a:xfrm>
            <a:off x="152400" y="606425"/>
            <a:ext cx="4419600" cy="4525963"/>
          </a:xfrm>
        </p:spPr>
        <p:txBody>
          <a:bodyPr/>
          <a:lstStyle/>
          <a:p>
            <a:pPr marL="0" indent="0">
              <a:buFont typeface="Arial" pitchFamily="34" charset="0"/>
              <a:buNone/>
              <a:defRPr/>
            </a:pPr>
            <a:r>
              <a:rPr lang="en-US" sz="2400" b="1" dirty="0" smtClean="0">
                <a:ea typeface="+mn-ea"/>
                <a:cs typeface="+mn-cs"/>
              </a:rPr>
              <a:t>CDC Recommendations</a:t>
            </a:r>
          </a:p>
          <a:p>
            <a:pPr>
              <a:buFont typeface="Arial" pitchFamily="34" charset="0"/>
              <a:buChar char="•"/>
              <a:defRPr/>
            </a:pPr>
            <a:r>
              <a:rPr lang="en-US" sz="1800" dirty="0" smtClean="0">
                <a:solidFill>
                  <a:schemeClr val="tx2"/>
                </a:solidFill>
                <a:ea typeface="+mn-ea"/>
                <a:cs typeface="+mn-cs"/>
              </a:rPr>
              <a:t>Everyone born from 1945 through 1965 (one-time)</a:t>
            </a:r>
          </a:p>
          <a:p>
            <a:pPr>
              <a:lnSpc>
                <a:spcPct val="80000"/>
              </a:lnSpc>
              <a:buFont typeface="Arial" pitchFamily="34" charset="0"/>
              <a:buChar char="•"/>
              <a:defRPr/>
            </a:pPr>
            <a:r>
              <a:rPr lang="en-US" sz="1800" dirty="0">
                <a:ea typeface="+mn-ea"/>
                <a:cs typeface="+mn-cs"/>
              </a:rPr>
              <a:t>Persons who ever injected illegal drugs</a:t>
            </a:r>
          </a:p>
          <a:p>
            <a:pPr>
              <a:lnSpc>
                <a:spcPct val="80000"/>
              </a:lnSpc>
              <a:buFont typeface="Arial" pitchFamily="34" charset="0"/>
              <a:buChar char="•"/>
              <a:defRPr/>
            </a:pPr>
            <a:r>
              <a:rPr lang="en-US" sz="1800" dirty="0">
                <a:ea typeface="+mn-ea"/>
                <a:cs typeface="+mn-cs"/>
              </a:rPr>
              <a:t>Persons </a:t>
            </a:r>
            <a:r>
              <a:rPr lang="en-US" sz="1800" dirty="0" smtClean="0">
                <a:ea typeface="+mn-ea"/>
                <a:cs typeface="+mn-cs"/>
              </a:rPr>
              <a:t>who </a:t>
            </a:r>
            <a:r>
              <a:rPr lang="en-US" sz="1800" dirty="0">
                <a:ea typeface="+mn-ea"/>
                <a:cs typeface="+mn-cs"/>
              </a:rPr>
              <a:t>received clotting factor concentrates produced before </a:t>
            </a:r>
            <a:r>
              <a:rPr lang="en-US" sz="1800" dirty="0" smtClean="0">
                <a:ea typeface="+mn-ea"/>
                <a:cs typeface="+mn-cs"/>
              </a:rPr>
              <a:t>1987</a:t>
            </a:r>
          </a:p>
          <a:p>
            <a:pPr>
              <a:lnSpc>
                <a:spcPct val="80000"/>
              </a:lnSpc>
              <a:buFont typeface="Arial" pitchFamily="34" charset="0"/>
              <a:buChar char="•"/>
              <a:defRPr/>
            </a:pPr>
            <a:r>
              <a:rPr lang="en-US" sz="1800" dirty="0">
                <a:ea typeface="+mn-ea"/>
                <a:cs typeface="+mn-cs"/>
              </a:rPr>
              <a:t>C</a:t>
            </a:r>
            <a:r>
              <a:rPr lang="en-US" sz="1800" dirty="0" smtClean="0">
                <a:ea typeface="+mn-ea"/>
                <a:cs typeface="+mn-cs"/>
              </a:rPr>
              <a:t>hronic </a:t>
            </a:r>
            <a:r>
              <a:rPr lang="en-US" sz="1800" dirty="0">
                <a:ea typeface="+mn-ea"/>
                <a:cs typeface="+mn-cs"/>
              </a:rPr>
              <a:t>(long-term) </a:t>
            </a:r>
            <a:r>
              <a:rPr lang="en-US" sz="1800" dirty="0" smtClean="0">
                <a:ea typeface="+mn-ea"/>
                <a:cs typeface="+mn-cs"/>
              </a:rPr>
              <a:t>hemodialysis</a:t>
            </a:r>
          </a:p>
          <a:p>
            <a:pPr>
              <a:lnSpc>
                <a:spcPct val="80000"/>
              </a:lnSpc>
              <a:buFont typeface="Arial" pitchFamily="34" charset="0"/>
              <a:buChar char="•"/>
              <a:defRPr/>
            </a:pPr>
            <a:r>
              <a:rPr lang="en-US" sz="1800" dirty="0">
                <a:ea typeface="+mn-ea"/>
                <a:cs typeface="+mn-cs"/>
              </a:rPr>
              <a:t>P</a:t>
            </a:r>
            <a:r>
              <a:rPr lang="en-US" sz="1800" dirty="0" smtClean="0">
                <a:ea typeface="+mn-ea"/>
                <a:cs typeface="+mn-cs"/>
              </a:rPr>
              <a:t>ersons </a:t>
            </a:r>
            <a:r>
              <a:rPr lang="en-US" sz="1800" dirty="0">
                <a:ea typeface="+mn-ea"/>
                <a:cs typeface="+mn-cs"/>
              </a:rPr>
              <a:t>with persistently abnormal ALT levels. </a:t>
            </a:r>
          </a:p>
          <a:p>
            <a:pPr>
              <a:lnSpc>
                <a:spcPct val="80000"/>
              </a:lnSpc>
              <a:buFont typeface="Arial" pitchFamily="34" charset="0"/>
              <a:buChar char="•"/>
              <a:defRPr/>
            </a:pPr>
            <a:r>
              <a:rPr lang="en-US" sz="1800" dirty="0">
                <a:ea typeface="+mn-ea"/>
                <a:cs typeface="+mn-cs"/>
              </a:rPr>
              <a:t>R</a:t>
            </a:r>
            <a:r>
              <a:rPr lang="en-US" sz="1800" dirty="0" smtClean="0">
                <a:ea typeface="+mn-ea"/>
                <a:cs typeface="+mn-cs"/>
              </a:rPr>
              <a:t>ecipients </a:t>
            </a:r>
            <a:r>
              <a:rPr lang="en-US" sz="1800" dirty="0">
                <a:ea typeface="+mn-ea"/>
                <a:cs typeface="+mn-cs"/>
              </a:rPr>
              <a:t>of transfusions or organ </a:t>
            </a:r>
            <a:r>
              <a:rPr lang="en-US" sz="1800" dirty="0" smtClean="0">
                <a:ea typeface="+mn-ea"/>
                <a:cs typeface="+mn-cs"/>
              </a:rPr>
              <a:t>transplants</a:t>
            </a:r>
            <a:r>
              <a:rPr lang="en-US" sz="1800" dirty="0">
                <a:ea typeface="+mn-ea"/>
                <a:cs typeface="+mn-cs"/>
              </a:rPr>
              <a:t> </a:t>
            </a:r>
            <a:r>
              <a:rPr lang="en-US" sz="1800" dirty="0" smtClean="0">
                <a:ea typeface="+mn-ea"/>
                <a:cs typeface="+mn-cs"/>
              </a:rPr>
              <a:t>prior to 1992</a:t>
            </a:r>
            <a:endParaRPr lang="en-US" sz="1800" dirty="0">
              <a:ea typeface="+mn-ea"/>
              <a:cs typeface="+mn-cs"/>
            </a:endParaRPr>
          </a:p>
          <a:p>
            <a:pPr>
              <a:lnSpc>
                <a:spcPct val="80000"/>
              </a:lnSpc>
              <a:buFont typeface="Arial" pitchFamily="34" charset="0"/>
              <a:buChar char="•"/>
              <a:defRPr/>
            </a:pPr>
            <a:r>
              <a:rPr lang="en-US" sz="1800" dirty="0">
                <a:ea typeface="+mn-ea"/>
                <a:cs typeface="+mn-cs"/>
              </a:rPr>
              <a:t>P</a:t>
            </a:r>
            <a:r>
              <a:rPr lang="en-US" sz="1800" dirty="0" smtClean="0">
                <a:ea typeface="+mn-ea"/>
                <a:cs typeface="+mn-cs"/>
              </a:rPr>
              <a:t>ersons </a:t>
            </a:r>
            <a:r>
              <a:rPr lang="en-US" sz="1800" dirty="0">
                <a:ea typeface="+mn-ea"/>
                <a:cs typeface="+mn-cs"/>
              </a:rPr>
              <a:t>with recognized occupational exposures</a:t>
            </a:r>
          </a:p>
          <a:p>
            <a:pPr>
              <a:lnSpc>
                <a:spcPct val="80000"/>
              </a:lnSpc>
              <a:buFont typeface="Arial" pitchFamily="34" charset="0"/>
              <a:buChar char="•"/>
              <a:defRPr/>
            </a:pPr>
            <a:r>
              <a:rPr lang="en-US" sz="1800" dirty="0">
                <a:ea typeface="+mn-ea"/>
                <a:cs typeface="+mn-cs"/>
              </a:rPr>
              <a:t>Children born to HCV-positive women</a:t>
            </a:r>
          </a:p>
          <a:p>
            <a:pPr>
              <a:lnSpc>
                <a:spcPct val="80000"/>
              </a:lnSpc>
              <a:buFont typeface="Arial" pitchFamily="34" charset="0"/>
              <a:buChar char="•"/>
              <a:defRPr/>
            </a:pPr>
            <a:r>
              <a:rPr lang="en-US" sz="1800" dirty="0">
                <a:ea typeface="+mn-ea"/>
                <a:cs typeface="+mn-cs"/>
              </a:rPr>
              <a:t>HIV positive persons</a:t>
            </a:r>
          </a:p>
          <a:p>
            <a:pPr>
              <a:buFont typeface="Arial" pitchFamily="34" charset="0"/>
              <a:buChar char="•"/>
              <a:defRPr/>
            </a:pPr>
            <a:endParaRPr lang="en-US" sz="1800" dirty="0">
              <a:ea typeface="+mn-ea"/>
              <a:cs typeface="+mn-cs"/>
            </a:endParaRPr>
          </a:p>
        </p:txBody>
      </p:sp>
      <p:sp>
        <p:nvSpPr>
          <p:cNvPr id="7" name="Content Placeholder 6"/>
          <p:cNvSpPr>
            <a:spLocks noGrp="1"/>
          </p:cNvSpPr>
          <p:nvPr>
            <p:ph sz="half" idx="2"/>
          </p:nvPr>
        </p:nvSpPr>
        <p:spPr>
          <a:xfrm>
            <a:off x="4648200" y="598494"/>
            <a:ext cx="4343400" cy="4525962"/>
          </a:xfrm>
        </p:spPr>
        <p:txBody>
          <a:bodyPr/>
          <a:lstStyle/>
          <a:p>
            <a:pPr marL="0" indent="0">
              <a:buFont typeface="Arial" pitchFamily="34" charset="0"/>
              <a:buNone/>
              <a:defRPr/>
            </a:pPr>
            <a:r>
              <a:rPr lang="en-US" sz="2400" b="1" dirty="0" smtClean="0">
                <a:ea typeface="+mn-ea"/>
                <a:cs typeface="+mn-cs"/>
              </a:rPr>
              <a:t>USPSTF Grade B Recs*</a:t>
            </a:r>
          </a:p>
          <a:p>
            <a:pPr>
              <a:buFont typeface="Arial" pitchFamily="34" charset="0"/>
              <a:buChar char="•"/>
              <a:defRPr/>
            </a:pPr>
            <a:r>
              <a:rPr lang="en-US" sz="1800" dirty="0" smtClean="0">
                <a:solidFill>
                  <a:schemeClr val="tx2"/>
                </a:solidFill>
                <a:ea typeface="+mn-ea"/>
                <a:cs typeface="+mn-cs"/>
              </a:rPr>
              <a:t>Everyone born from 1945 through 1965 (one-time)</a:t>
            </a:r>
          </a:p>
          <a:p>
            <a:pPr>
              <a:buFont typeface="Arial" pitchFamily="34" charset="0"/>
              <a:buChar char="•"/>
              <a:defRPr/>
            </a:pPr>
            <a:r>
              <a:rPr lang="en-US" sz="1800" dirty="0" smtClean="0">
                <a:ea typeface="+mn-ea"/>
                <a:cs typeface="+mn-cs"/>
              </a:rPr>
              <a:t>Past or present injection drug use</a:t>
            </a:r>
          </a:p>
          <a:p>
            <a:pPr>
              <a:buFont typeface="Arial" pitchFamily="34" charset="0"/>
              <a:buChar char="•"/>
              <a:defRPr/>
            </a:pPr>
            <a:r>
              <a:rPr lang="en-US" sz="1800" dirty="0" smtClean="0">
                <a:ea typeface="+mn-ea"/>
                <a:cs typeface="+mn-cs"/>
              </a:rPr>
              <a:t>Sex with an IDU; other high-risk sex</a:t>
            </a:r>
          </a:p>
          <a:p>
            <a:pPr>
              <a:buFont typeface="Arial" pitchFamily="34" charset="0"/>
              <a:buChar char="•"/>
              <a:defRPr/>
            </a:pPr>
            <a:r>
              <a:rPr lang="en-US" sz="1800" dirty="0" smtClean="0">
                <a:ea typeface="+mn-ea"/>
                <a:cs typeface="+mn-cs"/>
              </a:rPr>
              <a:t>Blood transfusion prior to 1992</a:t>
            </a:r>
          </a:p>
          <a:p>
            <a:pPr>
              <a:buFont typeface="Arial" pitchFamily="34" charset="0"/>
              <a:buChar char="•"/>
              <a:defRPr/>
            </a:pPr>
            <a:r>
              <a:rPr lang="en-US" sz="1800" dirty="0" smtClean="0">
                <a:ea typeface="+mn-ea"/>
                <a:cs typeface="+mn-cs"/>
              </a:rPr>
              <a:t>Persons with hemophilia</a:t>
            </a:r>
          </a:p>
          <a:p>
            <a:pPr>
              <a:buFont typeface="Arial" pitchFamily="34" charset="0"/>
              <a:buChar char="•"/>
              <a:defRPr/>
            </a:pPr>
            <a:r>
              <a:rPr lang="en-US" sz="1800" dirty="0" smtClean="0">
                <a:ea typeface="+mn-ea"/>
                <a:cs typeface="+mn-cs"/>
              </a:rPr>
              <a:t>Long-term hemodialysis</a:t>
            </a:r>
          </a:p>
          <a:p>
            <a:pPr>
              <a:buFont typeface="Arial" pitchFamily="34" charset="0"/>
              <a:buChar char="•"/>
              <a:defRPr/>
            </a:pPr>
            <a:r>
              <a:rPr lang="en-US" sz="1800" dirty="0" smtClean="0">
                <a:ea typeface="+mn-ea"/>
                <a:cs typeface="+mn-cs"/>
              </a:rPr>
              <a:t>Born to an HCV-infected mother</a:t>
            </a:r>
          </a:p>
          <a:p>
            <a:pPr>
              <a:buFont typeface="Arial" pitchFamily="34" charset="0"/>
              <a:buChar char="•"/>
              <a:defRPr/>
            </a:pPr>
            <a:r>
              <a:rPr lang="en-US" sz="1800" dirty="0" smtClean="0">
                <a:ea typeface="+mn-ea"/>
                <a:cs typeface="+mn-cs"/>
              </a:rPr>
              <a:t>Incarceration</a:t>
            </a:r>
          </a:p>
          <a:p>
            <a:pPr>
              <a:buFont typeface="Arial" pitchFamily="34" charset="0"/>
              <a:buChar char="•"/>
              <a:defRPr/>
            </a:pPr>
            <a:r>
              <a:rPr lang="en-US" sz="1800" dirty="0" smtClean="0">
                <a:ea typeface="+mn-ea"/>
                <a:cs typeface="+mn-cs"/>
              </a:rPr>
              <a:t>Intranasal drug use</a:t>
            </a:r>
          </a:p>
          <a:p>
            <a:pPr>
              <a:buFont typeface="Arial" pitchFamily="34" charset="0"/>
              <a:buChar char="•"/>
              <a:defRPr/>
            </a:pPr>
            <a:r>
              <a:rPr lang="en-US" sz="1800" dirty="0" smtClean="0">
                <a:ea typeface="+mn-ea"/>
                <a:cs typeface="+mn-cs"/>
              </a:rPr>
              <a:t>Receiving an unregulated tattoo</a:t>
            </a:r>
          </a:p>
          <a:p>
            <a:pPr>
              <a:buFont typeface="Arial" pitchFamily="34" charset="0"/>
              <a:buChar char="•"/>
              <a:defRPr/>
            </a:pPr>
            <a:r>
              <a:rPr lang="en-US" sz="1800" dirty="0" smtClean="0">
                <a:ea typeface="+mn-ea"/>
                <a:cs typeface="+mn-cs"/>
              </a:rPr>
              <a:t>Occupational percutaneous exposure</a:t>
            </a:r>
          </a:p>
          <a:p>
            <a:pPr>
              <a:buFont typeface="Arial" pitchFamily="34" charset="0"/>
              <a:buChar char="•"/>
              <a:defRPr/>
            </a:pPr>
            <a:r>
              <a:rPr lang="en-US" sz="1800" dirty="0" smtClean="0">
                <a:ea typeface="+mn-ea"/>
                <a:cs typeface="+mn-cs"/>
              </a:rPr>
              <a:t>Surgery before implementation of universal precautions</a:t>
            </a:r>
            <a:endParaRPr lang="en-US" sz="1800" dirty="0">
              <a:ea typeface="+mn-ea"/>
              <a:cs typeface="+mn-cs"/>
            </a:endParaRPr>
          </a:p>
        </p:txBody>
      </p:sp>
      <p:sp>
        <p:nvSpPr>
          <p:cNvPr id="155653" name="TextBox 7"/>
          <p:cNvSpPr txBox="1">
            <a:spLocks noChangeArrowheads="1"/>
          </p:cNvSpPr>
          <p:nvPr/>
        </p:nvSpPr>
        <p:spPr bwMode="auto">
          <a:xfrm>
            <a:off x="0" y="6359527"/>
            <a:ext cx="8686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1400" smtClean="0">
                <a:solidFill>
                  <a:srgbClr val="1F497D"/>
                </a:solidFill>
              </a:rPr>
              <a:t>*Only pertains to persons with normal liver enzymes; if elevated liver enzymes need HBV and HCV testing</a:t>
            </a:r>
          </a:p>
          <a:p>
            <a:pPr eaLnBrk="1" fontAlgn="base" hangingPunct="1">
              <a:spcBef>
                <a:spcPct val="0"/>
              </a:spcBef>
              <a:spcAft>
                <a:spcPct val="0"/>
              </a:spcAft>
            </a:pPr>
            <a:endParaRPr lang="en-US" sz="1600" smtClean="0">
              <a:solidFill>
                <a:srgbClr val="1F497D"/>
              </a:solidFill>
            </a:endParaRPr>
          </a:p>
        </p:txBody>
      </p:sp>
      <p:sp>
        <p:nvSpPr>
          <p:cNvPr id="155654" name="TextBox 8"/>
          <p:cNvSpPr txBox="1">
            <a:spLocks noChangeArrowheads="1"/>
          </p:cNvSpPr>
          <p:nvPr/>
        </p:nvSpPr>
        <p:spPr bwMode="auto">
          <a:xfrm>
            <a:off x="152400" y="6626231"/>
            <a:ext cx="8153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742950" indent="-285750" eaLnBrk="0" hangingPunct="0">
              <a:defRPr sz="2400">
                <a:solidFill>
                  <a:srgbClr val="FFFFFF"/>
                </a:solidFill>
                <a:latin typeface="Arial" charset="0"/>
                <a:ea typeface="ヒラギノ角ゴ ProN W3" charset="0"/>
                <a:cs typeface="ヒラギノ角ゴ ProN W3" charset="0"/>
                <a:sym typeface="Arial" charset="0"/>
              </a:defRPr>
            </a:lvl2pPr>
            <a:lvl3pPr marL="1143000" indent="-228600" eaLnBrk="0" hangingPunct="0">
              <a:defRPr sz="2400">
                <a:solidFill>
                  <a:srgbClr val="FFFFFF"/>
                </a:solidFill>
                <a:latin typeface="Arial" charset="0"/>
                <a:ea typeface="ヒラギノ角ゴ ProN W3" charset="0"/>
                <a:cs typeface="ヒラギノ角ゴ ProN W3" charset="0"/>
                <a:sym typeface="Arial" charset="0"/>
              </a:defRPr>
            </a:lvl3pPr>
            <a:lvl4pPr marL="1600200" indent="-228600" eaLnBrk="0" hangingPunct="0">
              <a:defRPr sz="2400">
                <a:solidFill>
                  <a:srgbClr val="FFFFFF"/>
                </a:solidFill>
                <a:latin typeface="Arial" charset="0"/>
                <a:ea typeface="ヒラギノ角ゴ ProN W3" charset="0"/>
                <a:cs typeface="ヒラギノ角ゴ ProN W3" charset="0"/>
                <a:sym typeface="Arial" charset="0"/>
              </a:defRPr>
            </a:lvl4pPr>
            <a:lvl5pPr marL="2057400" indent="-228600" eaLnBrk="0" hangingPunct="0">
              <a:defRPr sz="2400">
                <a:solidFill>
                  <a:srgbClr val="FFFFFF"/>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fontAlgn="base" hangingPunct="1">
              <a:spcBef>
                <a:spcPct val="0"/>
              </a:spcBef>
              <a:spcAft>
                <a:spcPct val="0"/>
              </a:spcAft>
            </a:pPr>
            <a:r>
              <a:rPr lang="en-US" sz="1200" smtClean="0">
                <a:solidFill>
                  <a:prstClr val="black"/>
                </a:solidFill>
              </a:rPr>
              <a:t>Smith at al. Ann Intern Med 2012; 157:817-822. Moyer et al. Ann Intern Med epub 25 June 2013</a:t>
            </a:r>
          </a:p>
        </p:txBody>
      </p:sp>
      <p:sp>
        <p:nvSpPr>
          <p:cNvPr id="2" name="Slide Number Placeholder 1"/>
          <p:cNvSpPr>
            <a:spLocks noGrp="1"/>
          </p:cNvSpPr>
          <p:nvPr>
            <p:ph type="sldNum" sz="quarter" idx="10"/>
          </p:nvPr>
        </p:nvSpPr>
        <p:spPr/>
        <p:txBody>
          <a:bodyPr/>
          <a:lstStyle/>
          <a:p>
            <a:pPr>
              <a:defRPr/>
            </a:pPr>
            <a:fld id="{E1143572-8E3C-4C21-873E-F251ECC7C488}" type="slidenum">
              <a:rPr lang="en-US" smtClean="0">
                <a:solidFill>
                  <a:srgbClr val="FFFFFF"/>
                </a:solidFill>
              </a:rPr>
              <a:pPr>
                <a:defRPr/>
              </a:pPr>
              <a:t>9</a:t>
            </a:fld>
            <a:endParaRPr lang="en-US">
              <a:solidFill>
                <a:srgbClr val="FFFFFF"/>
              </a:solidFill>
            </a:endParaRPr>
          </a:p>
        </p:txBody>
      </p:sp>
    </p:spTree>
    <p:extLst>
      <p:ext uri="{BB962C8B-B14F-4D97-AF65-F5344CB8AC3E}">
        <p14:creationId xmlns:p14="http://schemas.microsoft.com/office/powerpoint/2010/main" val="169817124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itle &amp; Bullets">
  <a:themeElements>
    <a:clrScheme name="">
      <a:dk1>
        <a:srgbClr val="000000"/>
      </a:dk1>
      <a:lt1>
        <a:srgbClr val="FFFFFF"/>
      </a:lt1>
      <a:dk2>
        <a:srgbClr val="000099"/>
      </a:dk2>
      <a:lt2>
        <a:srgbClr val="000000"/>
      </a:lt2>
      <a:accent1>
        <a:srgbClr val="3366CC"/>
      </a:accent1>
      <a:accent2>
        <a:srgbClr val="333399"/>
      </a:accent2>
      <a:accent3>
        <a:srgbClr val="AAAACA"/>
      </a:accent3>
      <a:accent4>
        <a:srgbClr val="DADADA"/>
      </a:accent4>
      <a:accent5>
        <a:srgbClr val="ADB8E2"/>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CC"/>
        </a:solidFill>
        <a:ln w="9525"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charset="0"/>
            <a:ea typeface="ヒラギノ角ゴ ProN W3" charset="-128"/>
            <a:cs typeface="ヒラギノ角ゴ ProN W3" charset="-128"/>
            <a:sym typeface="Arial" charset="0"/>
          </a:defRPr>
        </a:defPPr>
      </a:lstStyle>
    </a:spDef>
    <a:lnDef>
      <a:spPr bwMode="auto">
        <a:xfrm>
          <a:off x="0" y="0"/>
          <a:ext cx="1" cy="1"/>
        </a:xfrm>
        <a:custGeom>
          <a:avLst/>
          <a:gdLst/>
          <a:ahLst/>
          <a:cxnLst/>
          <a:rect l="0" t="0" r="0" b="0"/>
          <a:pathLst/>
        </a:custGeom>
        <a:solidFill>
          <a:srgbClr val="3366CC"/>
        </a:solidFill>
        <a:ln w="9525"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Arial" charset="0"/>
            <a:ea typeface="ヒラギノ角ゴ ProN W3" charset="-128"/>
            <a:cs typeface="ヒラギノ角ゴ ProN W3" charset="-128"/>
            <a:sym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4693</TotalTime>
  <Words>4532</Words>
  <Application>Microsoft Office PowerPoint</Application>
  <PresentationFormat>On-screen Show (4:3)</PresentationFormat>
  <Paragraphs>578</Paragraphs>
  <Slides>42</Slides>
  <Notes>12</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2</vt:i4>
      </vt:variant>
      <vt:variant>
        <vt:lpstr>Slide Titles</vt:lpstr>
      </vt:variant>
      <vt:variant>
        <vt:i4>42</vt:i4>
      </vt:variant>
    </vt:vector>
  </HeadingPairs>
  <TitlesOfParts>
    <vt:vector size="63" baseType="lpstr">
      <vt:lpstr>MS PGothic</vt:lpstr>
      <vt:lpstr>MS PGothic</vt:lpstr>
      <vt:lpstr>Arial</vt:lpstr>
      <vt:lpstr>Arial Black</vt:lpstr>
      <vt:lpstr>Arial Narrow</vt:lpstr>
      <vt:lpstr>Calibri</vt:lpstr>
      <vt:lpstr>Helvetica</vt:lpstr>
      <vt:lpstr>Symbol</vt:lpstr>
      <vt:lpstr>Times New Roman</vt:lpstr>
      <vt:lpstr>ヒラギノ角ゴ ProN W3</vt:lpstr>
      <vt:lpstr>Office Theme</vt:lpstr>
      <vt:lpstr>4_Title &amp; Bullets</vt:lpstr>
      <vt:lpstr>6_Office Theme</vt:lpstr>
      <vt:lpstr>1_Office Theme</vt:lpstr>
      <vt:lpstr>2_Office Theme</vt:lpstr>
      <vt:lpstr>9_Office Theme</vt:lpstr>
      <vt:lpstr>3_Office Theme</vt:lpstr>
      <vt:lpstr>10_Office Theme</vt:lpstr>
      <vt:lpstr>5_Office Theme</vt:lpstr>
      <vt:lpstr>Microsoft Excel Chart</vt:lpstr>
      <vt:lpstr>Chart</vt:lpstr>
      <vt:lpstr>   HCV Screening and Linkage to Care Program in a Pharmacy Setting </vt:lpstr>
      <vt:lpstr>How to Talk about Hepatitis C Testing</vt:lpstr>
      <vt:lpstr>Chronic HCV Infection May Lead to Chronic Liver Disease and Liver Cancer as well as Systemic Disease :  DM, Renal Disease, Lymphoma and other problems </vt:lpstr>
      <vt:lpstr>Chronic HCV Infection Affects Many Sites Beyond the Liver</vt:lpstr>
      <vt:lpstr>Identifying Patients with Hepatitis C</vt:lpstr>
      <vt:lpstr>HCV is Nearly 4 Times as Prevalent as HIV and HBV</vt:lpstr>
      <vt:lpstr>Efficient Identification of Patients with HCV</vt:lpstr>
      <vt:lpstr>Current Status of HCV in the US:  Screening and Linkage to Care Rates Remain Low</vt:lpstr>
      <vt:lpstr>Who Should Be Tested for HCV</vt:lpstr>
      <vt:lpstr>HCV Testing: Elevated Liver Enzymes? </vt:lpstr>
      <vt:lpstr>Baby Boomers (Born in 1945–1965) Account for 76.5% of HCV in the US1</vt:lpstr>
      <vt:lpstr>Estimates of People with HCV in MA MA adult population = 5.8 million </vt:lpstr>
      <vt:lpstr>WA State HCV Epidemiology</vt:lpstr>
      <vt:lpstr> Projected Burden of Advanced Fibrosis  Over the Next Decade</vt:lpstr>
      <vt:lpstr>PowerPoint Presentation</vt:lpstr>
      <vt:lpstr>Importance of State-Specific HCV Epidemiology Data</vt:lpstr>
      <vt:lpstr>State-Level Hepatitis C Data</vt:lpstr>
      <vt:lpstr>PCP Barriers at CareGroup Boston Mass</vt:lpstr>
      <vt:lpstr>Steps to Implement Birth Cohort HCV Testing</vt:lpstr>
      <vt:lpstr>PowerPoint Presentation</vt:lpstr>
      <vt:lpstr>PCP Education Example: Screening in Clinic</vt:lpstr>
      <vt:lpstr>Screening of Baby Boomers May Prevent &gt;120,000 Deaths Due to HCV Infection</vt:lpstr>
      <vt:lpstr>PowerPoint Presentation</vt:lpstr>
      <vt:lpstr>Deaths Due to HCV Infections Now Exceed Those Due to HIV Infection</vt:lpstr>
      <vt:lpstr>The best way to reduce the likelihood that someone will develop severe complications of hepatitis C is to cure the infection</vt:lpstr>
      <vt:lpstr>Highly Efficacious Treatments Are Not Enough</vt:lpstr>
      <vt:lpstr>Treating HCV Has Been Shown to Reduce Healthcare Costs in the US</vt:lpstr>
      <vt:lpstr>SVR Was Associated with Improved Quality of Life in a Real-World Clinic Population</vt:lpstr>
      <vt:lpstr>SVR (Cure) Associated with Decreased All-Cause Mortality </vt:lpstr>
      <vt:lpstr>SVR in Genotype 2 Patients Treated with Sofosbuvir+Ribavirin for 12 Weeks</vt:lpstr>
      <vt:lpstr>SVR-12 in Genotype 1 Patients Treated with Sofosbuvir+Ledipasvir (FDC) </vt:lpstr>
      <vt:lpstr>SVR-12 in Genotype 1 Patients Treated with ABT-450/RTV, ABT-267, ABT-333 +/- RBV (3-D)</vt:lpstr>
      <vt:lpstr>Other Tools</vt:lpstr>
      <vt:lpstr>Rate of Liver Progression is Affected by Several Patient Factors</vt:lpstr>
      <vt:lpstr>Initial Qualitative Serological Screening Tests for Anti-HCV</vt:lpstr>
      <vt:lpstr>Rapid, Point of Care HCV Antibody Test</vt:lpstr>
      <vt:lpstr>Is Positive Anti-HCV Test Result a Diagnosis for Chronic HCV Infection</vt:lpstr>
      <vt:lpstr>Positive HCV Ab Test   Should be Confirmed With  a HCV RNA Assay</vt:lpstr>
      <vt:lpstr>Interpreting Hepatitis C Test Results</vt:lpstr>
      <vt:lpstr>Counseling Patients Newly Diagnosed with Chronic Hepatitis C</vt:lpstr>
      <vt:lpstr>Counseling Patients Newly Diagnosed with Chronic Hepatitis C (cont)</vt:lpstr>
      <vt:lpstr>Link to Care For Those Found to be HCV RNA Positive is Essential</vt:lpstr>
    </vt:vector>
  </TitlesOfParts>
  <Company>Beth Israel Deaconess Madical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Graham,Camilla S. (HMFP - Infectious Disease)</dc:creator>
  <cp:lastModifiedBy>Akers, Julie Marie</cp:lastModifiedBy>
  <cp:revision>36</cp:revision>
  <cp:lastPrinted>2014-09-16T17:19:48Z</cp:lastPrinted>
  <dcterms:created xsi:type="dcterms:W3CDTF">2014-09-09T11:48:01Z</dcterms:created>
  <dcterms:modified xsi:type="dcterms:W3CDTF">2016-07-28T17:48:25Z</dcterms:modified>
</cp:coreProperties>
</file>