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Default Extension="emf" ContentType="image/x-emf"/>
  <Override PartName="/ppt/tableStyles.xml" ContentType="application/vnd.openxmlformats-officedocument.presentationml.tableStyles+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commentAuthors.xml" ContentType="application/vnd.openxmlformats-officedocument.presentationml.commentAuthors+xml"/>
  <Override PartName="/ppt/slideLayouts/slideLayout6.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0.xml" ContentType="application/vnd.openxmlformats-officedocument.presentationml.slideLayout+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comments/comment1.xml" ContentType="application/vnd.openxmlformats-officedocument.presentationml.comments+xml"/>
  <Override PartName="/ppt/viewProps.xml" ContentType="application/vnd.openxmlformats-officedocument.presentationml.viewProps+xml"/>
  <Override PartName="/ppt/slideLayouts/slideLayout9.xml" ContentType="application/vnd.openxmlformats-officedocument.presentationml.slideLayout+xml"/>
  <Override PartName="/ppt/presentation.xml" ContentType="application/vnd.openxmlformats-officedocument.presentationml.presentation.main+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3"/>
  </p:notesMasterIdLst>
  <p:handoutMasterIdLst>
    <p:handoutMasterId r:id="rId4"/>
  </p:handoutMasterIdLst>
  <p:sldIdLst>
    <p:sldId id="256" r:id="rId2"/>
  </p:sldIdLst>
  <p:sldSz cx="32918400" cy="16459200"/>
  <p:notesSz cx="7010400" cy="9236075"/>
  <p:defaultTextStyle>
    <a:defPPr>
      <a:defRPr lang="zh-CN"/>
    </a:defPPr>
    <a:lvl1pPr algn="l" rtl="0" fontAlgn="base">
      <a:spcBef>
        <a:spcPct val="0"/>
      </a:spcBef>
      <a:spcAft>
        <a:spcPct val="0"/>
      </a:spcAft>
      <a:defRPr kumimoji="1" sz="2400" kern="1200">
        <a:solidFill>
          <a:schemeClr val="tx1"/>
        </a:solidFill>
        <a:latin typeface="Times New Roman" pitchFamily="-72" charset="0"/>
        <a:ea typeface="SimSun" charset="-122"/>
        <a:cs typeface="SimSun" charset="-122"/>
      </a:defRPr>
    </a:lvl1pPr>
    <a:lvl2pPr marL="457200" algn="l" rtl="0" fontAlgn="base">
      <a:spcBef>
        <a:spcPct val="0"/>
      </a:spcBef>
      <a:spcAft>
        <a:spcPct val="0"/>
      </a:spcAft>
      <a:defRPr kumimoji="1" sz="2400" kern="1200">
        <a:solidFill>
          <a:schemeClr val="tx1"/>
        </a:solidFill>
        <a:latin typeface="Times New Roman" pitchFamily="-72" charset="0"/>
        <a:ea typeface="SimSun" charset="-122"/>
        <a:cs typeface="SimSun" charset="-122"/>
      </a:defRPr>
    </a:lvl2pPr>
    <a:lvl3pPr marL="914400" algn="l" rtl="0" fontAlgn="base">
      <a:spcBef>
        <a:spcPct val="0"/>
      </a:spcBef>
      <a:spcAft>
        <a:spcPct val="0"/>
      </a:spcAft>
      <a:defRPr kumimoji="1" sz="2400" kern="1200">
        <a:solidFill>
          <a:schemeClr val="tx1"/>
        </a:solidFill>
        <a:latin typeface="Times New Roman" pitchFamily="-72" charset="0"/>
        <a:ea typeface="SimSun" charset="-122"/>
        <a:cs typeface="SimSun" charset="-122"/>
      </a:defRPr>
    </a:lvl3pPr>
    <a:lvl4pPr marL="1371600" algn="l" rtl="0" fontAlgn="base">
      <a:spcBef>
        <a:spcPct val="0"/>
      </a:spcBef>
      <a:spcAft>
        <a:spcPct val="0"/>
      </a:spcAft>
      <a:defRPr kumimoji="1" sz="2400" kern="1200">
        <a:solidFill>
          <a:schemeClr val="tx1"/>
        </a:solidFill>
        <a:latin typeface="Times New Roman" pitchFamily="-72" charset="0"/>
        <a:ea typeface="SimSun" charset="-122"/>
        <a:cs typeface="SimSun" charset="-122"/>
      </a:defRPr>
    </a:lvl4pPr>
    <a:lvl5pPr marL="1828800" algn="l" rtl="0" fontAlgn="base">
      <a:spcBef>
        <a:spcPct val="0"/>
      </a:spcBef>
      <a:spcAft>
        <a:spcPct val="0"/>
      </a:spcAft>
      <a:defRPr kumimoji="1" sz="2400" kern="1200">
        <a:solidFill>
          <a:schemeClr val="tx1"/>
        </a:solidFill>
        <a:latin typeface="Times New Roman" pitchFamily="-72" charset="0"/>
        <a:ea typeface="SimSun" charset="-122"/>
        <a:cs typeface="SimSun" charset="-122"/>
      </a:defRPr>
    </a:lvl5pPr>
    <a:lvl6pPr marL="2286000" algn="l" defTabSz="457200" rtl="0" eaLnBrk="1" latinLnBrk="0" hangingPunct="1">
      <a:defRPr kumimoji="1" sz="2400" kern="1200">
        <a:solidFill>
          <a:schemeClr val="tx1"/>
        </a:solidFill>
        <a:latin typeface="Times New Roman" pitchFamily="-72" charset="0"/>
        <a:ea typeface="SimSun" charset="-122"/>
        <a:cs typeface="SimSun" charset="-122"/>
      </a:defRPr>
    </a:lvl6pPr>
    <a:lvl7pPr marL="2743200" algn="l" defTabSz="457200" rtl="0" eaLnBrk="1" latinLnBrk="0" hangingPunct="1">
      <a:defRPr kumimoji="1" sz="2400" kern="1200">
        <a:solidFill>
          <a:schemeClr val="tx1"/>
        </a:solidFill>
        <a:latin typeface="Times New Roman" pitchFamily="-72" charset="0"/>
        <a:ea typeface="SimSun" charset="-122"/>
        <a:cs typeface="SimSun" charset="-122"/>
      </a:defRPr>
    </a:lvl7pPr>
    <a:lvl8pPr marL="3200400" algn="l" defTabSz="457200" rtl="0" eaLnBrk="1" latinLnBrk="0" hangingPunct="1">
      <a:defRPr kumimoji="1" sz="2400" kern="1200">
        <a:solidFill>
          <a:schemeClr val="tx1"/>
        </a:solidFill>
        <a:latin typeface="Times New Roman" pitchFamily="-72" charset="0"/>
        <a:ea typeface="SimSun" charset="-122"/>
        <a:cs typeface="SimSun" charset="-122"/>
      </a:defRPr>
    </a:lvl8pPr>
    <a:lvl9pPr marL="3657600" algn="l" defTabSz="457200" rtl="0" eaLnBrk="1" latinLnBrk="0" hangingPunct="1">
      <a:defRPr kumimoji="1" sz="2400" kern="1200">
        <a:solidFill>
          <a:schemeClr val="tx1"/>
        </a:solidFill>
        <a:latin typeface="Times New Roman" pitchFamily="-72" charset="0"/>
        <a:ea typeface="SimSun" charset="-122"/>
        <a:cs typeface="SimSun" charset="-122"/>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jganther" initials="j" lastIdx="0"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rgbClr val="FF0000"/>
    </p:penClr>
  </p:showPr>
  <p:clrMru>
    <a:srgbClr val="FFFF00"/>
    <a:srgbClr val="F6F032"/>
    <a:srgbClr val="FF0000"/>
    <a:srgbClr val="FF7C80"/>
    <a:srgbClr val="FF0066"/>
    <a:srgbClr val="FF9900"/>
    <a:srgbClr val="E6C61F"/>
    <a:srgbClr val="FF9C0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vertBarState="minimized" horzBarState="maximized">
    <p:restoredLeft sz="15620"/>
    <p:restoredTop sz="99661" autoAdjust="0"/>
  </p:normalViewPr>
  <p:slideViewPr>
    <p:cSldViewPr>
      <p:cViewPr>
        <p:scale>
          <a:sx n="50" d="100"/>
          <a:sy n="50" d="100"/>
        </p:scale>
        <p:origin x="-216" y="-784"/>
      </p:cViewPr>
      <p:guideLst>
        <p:guide orient="horz" pos="3600"/>
        <p:guide pos="103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handoutMaster" Target="handoutMasters/handoutMaster1.xml"/><Relationship Id="rId5" Type="http://schemas.openxmlformats.org/officeDocument/2006/relationships/printerSettings" Target="printerSettings/printerSettings1.bin"/><Relationship Id="rId6" Type="http://schemas.openxmlformats.org/officeDocument/2006/relationships/commentAuthors" Target="commentAuthors.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2-02-28T12:14:47.744" idx="4">
    <p:pos x="10668" y="1536"/>
    <p:text>Lots of information in this table.  How important is ti to include all this information?  It's hard to know what the main take home message is.  If you feel you need to include the part comparing patronage motive and pharmacy utilization, mayeb you could rank order the motives by average tiem visited with motive.  Having one column rank ordered would allow for easier comaprisons.  </p:text>
  </p:cm>
  <p:cm authorId="0" dt="2012-02-28T12:16:35.977" idx="3">
    <p:pos x="672" y="5136"/>
    <p:text>I know you mention in the objectives that it was a pharmacy, but it seems odd not to have study design and something about setting in the methods.  See comment j1 about possibly cutting your sample demographic table to make room for other things.   Overall, you are very light on methods and very heavy on results.  </p:text>
  </p:cm>
  <p:cm authorId="0" dt="2012-02-28T12:18:14.803" idx="2">
    <p:pos x="7020" y="1908"/>
    <p:text>Lots of information in this table.  It might help if you used background fill for every other row or some other method to make the rows stand out more from each other.  Rank ordering the items by mean score also might make the table more reader friendly. </p:text>
  </p:cm>
  <p:cm authorId="0" dt="2012-02-28T12:07:05.017" idx="1">
    <p:pos x="336" y="7632"/>
    <p:text>Should have response rate somewhere inthe results.   Maybe you could make this table smaller to make room, or just take out this table and replace with some bullet points of descriptive results.  This tabel takes up a lot of room and doesn't provide much essential information.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1963"/>
          </a:xfrm>
          <a:prstGeom prst="rect">
            <a:avLst/>
          </a:prstGeom>
          <a:noFill/>
          <a:ln w="9525">
            <a:noFill/>
            <a:miter lim="800000"/>
            <a:headEnd/>
            <a:tailEnd/>
          </a:ln>
          <a:effectLst/>
        </p:spPr>
        <p:txBody>
          <a:bodyPr vert="horz" wrap="square" lIns="92252" tIns="46126" rIns="92252" bIns="46126" numCol="1" anchor="t" anchorCtr="0" compatLnSpc="1">
            <a:prstTxWarp prst="textNoShape">
              <a:avLst/>
            </a:prstTxWarp>
          </a:bodyPr>
          <a:lstStyle>
            <a:lvl1pPr eaLnBrk="0" hangingPunct="0">
              <a:defRPr sz="1200">
                <a:latin typeface="Times New Roman" pitchFamily="18" charset="0"/>
                <a:ea typeface="SimSun" pitchFamily="2" charset="-122"/>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1963"/>
          </a:xfrm>
          <a:prstGeom prst="rect">
            <a:avLst/>
          </a:prstGeom>
          <a:noFill/>
          <a:ln w="9525">
            <a:noFill/>
            <a:miter lim="800000"/>
            <a:headEnd/>
            <a:tailEnd/>
          </a:ln>
          <a:effectLst/>
        </p:spPr>
        <p:txBody>
          <a:bodyPr vert="horz" wrap="square" lIns="92252" tIns="46126" rIns="92252" bIns="46126" numCol="1" anchor="t" anchorCtr="0" compatLnSpc="1">
            <a:prstTxWarp prst="textNoShape">
              <a:avLst/>
            </a:prstTxWarp>
          </a:bodyPr>
          <a:lstStyle>
            <a:lvl1pPr algn="r" eaLnBrk="0" hangingPunct="0">
              <a:defRPr sz="1200">
                <a:latin typeface="Times New Roman" pitchFamily="18" charset="0"/>
                <a:ea typeface="SimSun" pitchFamily="2" charset="-122"/>
                <a:cs typeface="+mn-cs"/>
              </a:defRPr>
            </a:lvl1pPr>
          </a:lstStyle>
          <a:p>
            <a:pPr>
              <a:defRPr/>
            </a:pPr>
            <a:fld id="{3E8760DA-2FF9-4ACC-91DB-456E19F85850}" type="datetime1">
              <a:rPr lang="en-US"/>
              <a:pPr>
                <a:defRPr/>
              </a:pPr>
              <a:t>3/15/12</a:t>
            </a:fld>
            <a:endParaRPr lang="en-US"/>
          </a:p>
        </p:txBody>
      </p:sp>
      <p:sp>
        <p:nvSpPr>
          <p:cNvPr id="17412" name="Rectangle 4"/>
          <p:cNvSpPr>
            <a:spLocks noGrp="1" noChangeArrowheads="1"/>
          </p:cNvSpPr>
          <p:nvPr>
            <p:ph type="ftr" sz="quarter" idx="2"/>
          </p:nvPr>
        </p:nvSpPr>
        <p:spPr bwMode="auto">
          <a:xfrm>
            <a:off x="0" y="8772525"/>
            <a:ext cx="3038475" cy="461963"/>
          </a:xfrm>
          <a:prstGeom prst="rect">
            <a:avLst/>
          </a:prstGeom>
          <a:noFill/>
          <a:ln w="9525">
            <a:noFill/>
            <a:miter lim="800000"/>
            <a:headEnd/>
            <a:tailEnd/>
          </a:ln>
          <a:effectLst/>
        </p:spPr>
        <p:txBody>
          <a:bodyPr vert="horz" wrap="square" lIns="92252" tIns="46126" rIns="92252" bIns="46126" numCol="1" anchor="b" anchorCtr="0" compatLnSpc="1">
            <a:prstTxWarp prst="textNoShape">
              <a:avLst/>
            </a:prstTxWarp>
          </a:bodyPr>
          <a:lstStyle>
            <a:lvl1pPr eaLnBrk="0" hangingPunct="0">
              <a:defRPr sz="1200">
                <a:latin typeface="Times New Roman" pitchFamily="18" charset="0"/>
                <a:ea typeface="SimSun" pitchFamily="2" charset="-122"/>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772525"/>
            <a:ext cx="3038475" cy="461963"/>
          </a:xfrm>
          <a:prstGeom prst="rect">
            <a:avLst/>
          </a:prstGeom>
          <a:noFill/>
          <a:ln w="9525">
            <a:noFill/>
            <a:miter lim="800000"/>
            <a:headEnd/>
            <a:tailEnd/>
          </a:ln>
          <a:effectLst/>
        </p:spPr>
        <p:txBody>
          <a:bodyPr vert="horz" wrap="square" lIns="92252" tIns="46126" rIns="92252" bIns="46126" numCol="1" anchor="b" anchorCtr="0" compatLnSpc="1">
            <a:prstTxWarp prst="textNoShape">
              <a:avLst/>
            </a:prstTxWarp>
          </a:bodyPr>
          <a:lstStyle>
            <a:lvl1pPr algn="r" eaLnBrk="0" hangingPunct="0">
              <a:defRPr sz="1200">
                <a:latin typeface="Times New Roman" pitchFamily="18" charset="0"/>
                <a:ea typeface="SimSun" pitchFamily="2" charset="-122"/>
                <a:cs typeface="+mn-cs"/>
              </a:defRPr>
            </a:lvl1pPr>
          </a:lstStyle>
          <a:p>
            <a:pPr>
              <a:defRPr/>
            </a:pPr>
            <a:fld id="{606A2E01-FF94-4083-87FA-4F51752FED49}"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38475" cy="461963"/>
          </a:xfrm>
          <a:prstGeom prst="rect">
            <a:avLst/>
          </a:prstGeom>
          <a:noFill/>
          <a:ln w="9525">
            <a:noFill/>
            <a:miter lim="800000"/>
            <a:headEnd/>
            <a:tailEnd/>
          </a:ln>
          <a:effectLst/>
        </p:spPr>
        <p:txBody>
          <a:bodyPr vert="horz" wrap="square" lIns="92252" tIns="46126" rIns="92252" bIns="46126" numCol="1" anchor="t" anchorCtr="0" compatLnSpc="1">
            <a:prstTxWarp prst="textNoShape">
              <a:avLst/>
            </a:prstTxWarp>
          </a:bodyPr>
          <a:lstStyle>
            <a:lvl1pPr>
              <a:defRPr sz="1200">
                <a:latin typeface="Times New Roman" pitchFamily="18" charset="0"/>
                <a:ea typeface="SimSun" pitchFamily="2" charset="-122"/>
                <a:cs typeface="+mn-cs"/>
              </a:defRPr>
            </a:lvl1pPr>
          </a:lstStyle>
          <a:p>
            <a:pPr>
              <a:defRPr/>
            </a:pPr>
            <a:endParaRPr lang="en-US"/>
          </a:p>
        </p:txBody>
      </p:sp>
      <p:sp>
        <p:nvSpPr>
          <p:cNvPr id="7171" name="Rectangle 3"/>
          <p:cNvSpPr>
            <a:spLocks noGrp="1" noChangeArrowheads="1"/>
          </p:cNvSpPr>
          <p:nvPr>
            <p:ph type="dt" idx="1"/>
          </p:nvPr>
        </p:nvSpPr>
        <p:spPr bwMode="auto">
          <a:xfrm>
            <a:off x="3970338" y="0"/>
            <a:ext cx="3038475" cy="461963"/>
          </a:xfrm>
          <a:prstGeom prst="rect">
            <a:avLst/>
          </a:prstGeom>
          <a:noFill/>
          <a:ln w="9525">
            <a:noFill/>
            <a:miter lim="800000"/>
            <a:headEnd/>
            <a:tailEnd/>
          </a:ln>
          <a:effectLst/>
        </p:spPr>
        <p:txBody>
          <a:bodyPr vert="horz" wrap="square" lIns="92252" tIns="46126" rIns="92252" bIns="46126" numCol="1" anchor="t" anchorCtr="0" compatLnSpc="1">
            <a:prstTxWarp prst="textNoShape">
              <a:avLst/>
            </a:prstTxWarp>
          </a:bodyPr>
          <a:lstStyle>
            <a:lvl1pPr algn="r">
              <a:defRPr sz="1200">
                <a:latin typeface="Times New Roman" pitchFamily="18" charset="0"/>
                <a:ea typeface="SimSun" pitchFamily="2" charset="-122"/>
                <a:cs typeface="+mn-cs"/>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41275" y="693738"/>
            <a:ext cx="6927850" cy="3463925"/>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701675" y="4387850"/>
            <a:ext cx="5607050" cy="4156075"/>
          </a:xfrm>
          <a:prstGeom prst="rect">
            <a:avLst/>
          </a:prstGeom>
          <a:noFill/>
          <a:ln w="9525">
            <a:noFill/>
            <a:miter lim="800000"/>
            <a:headEnd/>
            <a:tailEnd/>
          </a:ln>
          <a:effectLst/>
        </p:spPr>
        <p:txBody>
          <a:bodyPr vert="horz" wrap="square" lIns="92252" tIns="46126" rIns="92252" bIns="4612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772525"/>
            <a:ext cx="3038475" cy="461963"/>
          </a:xfrm>
          <a:prstGeom prst="rect">
            <a:avLst/>
          </a:prstGeom>
          <a:noFill/>
          <a:ln w="9525">
            <a:noFill/>
            <a:miter lim="800000"/>
            <a:headEnd/>
            <a:tailEnd/>
          </a:ln>
          <a:effectLst/>
        </p:spPr>
        <p:txBody>
          <a:bodyPr vert="horz" wrap="square" lIns="92252" tIns="46126" rIns="92252" bIns="46126" numCol="1" anchor="b" anchorCtr="0" compatLnSpc="1">
            <a:prstTxWarp prst="textNoShape">
              <a:avLst/>
            </a:prstTxWarp>
          </a:bodyPr>
          <a:lstStyle>
            <a:lvl1pPr>
              <a:defRPr sz="1200">
                <a:latin typeface="Times New Roman" pitchFamily="18" charset="0"/>
                <a:ea typeface="SimSun" pitchFamily="2" charset="-122"/>
                <a:cs typeface="+mn-cs"/>
              </a:defRPr>
            </a:lvl1pPr>
          </a:lstStyle>
          <a:p>
            <a:pPr>
              <a:defRPr/>
            </a:pPr>
            <a:endParaRPr lang="en-US"/>
          </a:p>
        </p:txBody>
      </p:sp>
      <p:sp>
        <p:nvSpPr>
          <p:cNvPr id="7175" name="Rectangle 7"/>
          <p:cNvSpPr>
            <a:spLocks noGrp="1" noChangeArrowheads="1"/>
          </p:cNvSpPr>
          <p:nvPr>
            <p:ph type="sldNum" sz="quarter" idx="5"/>
          </p:nvPr>
        </p:nvSpPr>
        <p:spPr bwMode="auto">
          <a:xfrm>
            <a:off x="3970338" y="8772525"/>
            <a:ext cx="3038475" cy="461963"/>
          </a:xfrm>
          <a:prstGeom prst="rect">
            <a:avLst/>
          </a:prstGeom>
          <a:noFill/>
          <a:ln w="9525">
            <a:noFill/>
            <a:miter lim="800000"/>
            <a:headEnd/>
            <a:tailEnd/>
          </a:ln>
          <a:effectLst/>
        </p:spPr>
        <p:txBody>
          <a:bodyPr vert="horz" wrap="square" lIns="92252" tIns="46126" rIns="92252" bIns="46126" numCol="1" anchor="b" anchorCtr="0" compatLnSpc="1">
            <a:prstTxWarp prst="textNoShape">
              <a:avLst/>
            </a:prstTxWarp>
          </a:bodyPr>
          <a:lstStyle>
            <a:lvl1pPr algn="r">
              <a:defRPr sz="1200">
                <a:latin typeface="Times New Roman" pitchFamily="18" charset="0"/>
                <a:ea typeface="SimSun" pitchFamily="2" charset="-122"/>
                <a:cs typeface="+mn-cs"/>
              </a:defRPr>
            </a:lvl1pPr>
          </a:lstStyle>
          <a:p>
            <a:pPr>
              <a:defRPr/>
            </a:pPr>
            <a:fld id="{63216ECC-D2F9-4E33-9E47-B158608FF03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SimSun" pitchFamily="2" charset="-122"/>
        <a:cs typeface="SimSun" charset="-122"/>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SimSun" pitchFamily="2" charset="-122"/>
        <a:cs typeface="SimSun" charset="-122"/>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SimSun" pitchFamily="2" charset="-122"/>
        <a:cs typeface="SimSun" charset="-122"/>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SimSun" pitchFamily="2" charset="-122"/>
        <a:cs typeface="SimSun" charset="-122"/>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SimSun" pitchFamily="2" charset="-122"/>
        <a:cs typeface="SimSun" charset="-122"/>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73BAD1C9-6C76-42EA-B272-E830BD02FEF9}" type="slidenum">
              <a:rPr lang="en-US">
                <a:latin typeface="Times New Roman" pitchFamily="-72" charset="0"/>
                <a:ea typeface="SimSun" charset="-122"/>
                <a:cs typeface="SimSun" charset="-122"/>
              </a:rPr>
              <a:pPr/>
              <a:t>1</a:t>
            </a:fld>
            <a:endParaRPr lang="en-US">
              <a:latin typeface="Times New Roman" pitchFamily="-72" charset="0"/>
              <a:ea typeface="SimSun" charset="-122"/>
              <a:cs typeface="SimSun" charset="-122"/>
            </a:endParaRPr>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en-US" smtClean="0">
              <a:latin typeface="Times New Roman" pitchFamily="-72" charset="0"/>
              <a:ea typeface="SimSun"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6" y="5113339"/>
            <a:ext cx="27981275" cy="3527425"/>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125" y="9326564"/>
            <a:ext cx="23044150" cy="4206874"/>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B65251F3-2552-4B1D-847F-1D117EF6C7FB}" type="slidenum">
              <a:rPr lang="en-US" altLang="zh-CN"/>
              <a:pPr>
                <a:defRPr/>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459FD302-E823-4023-9B09-716987082830}" type="slidenum">
              <a:rPr lang="en-US" altLang="zh-CN"/>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455316" y="1463675"/>
            <a:ext cx="6994525" cy="1316672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468563" y="1463675"/>
            <a:ext cx="20834350" cy="1316672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827A85B5-9318-461A-947C-E108202234E9}" type="slidenum">
              <a:rPr lang="en-US" altLang="zh-CN"/>
              <a:pPr>
                <a:defRPr/>
              </a:pPr>
              <a:t>‹#›</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468566" y="1463675"/>
            <a:ext cx="27981275" cy="1316672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5131F2CC-86FD-4DA8-BF1F-4537612B9C34}"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3B767C50-10BF-40A6-83DB-97B7A5ABB0AD}" type="slidenum">
              <a:rPr lang="en-US" altLang="zh-CN"/>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8" y="10575926"/>
            <a:ext cx="27981275" cy="3270251"/>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8" y="6975476"/>
            <a:ext cx="27981275" cy="36004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9CD1B93D-0153-4B45-870D-CB9459DBB8F0}"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468566" y="4754564"/>
            <a:ext cx="13914437" cy="98758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535400" y="4754564"/>
            <a:ext cx="13914438" cy="98758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FFA49954-DE15-469C-AAF2-55945E50E09A}" type="slidenum">
              <a:rPr lang="en-US" altLang="zh-CN"/>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41" y="658814"/>
            <a:ext cx="29625925" cy="2743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41" y="3684587"/>
            <a:ext cx="14544675"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41" y="5219701"/>
            <a:ext cx="14544675"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3684587"/>
            <a:ext cx="14549438" cy="15351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5219701"/>
            <a:ext cx="14549438" cy="9483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7FC758EB-632B-4439-AE77-9849259BF98A}" type="slidenum">
              <a:rPr lang="en-US" altLang="zh-CN"/>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6C78DBEF-2126-46A6-8113-41D31AE0E1F7}" type="slidenum">
              <a:rPr lang="en-US" altLang="zh-CN"/>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EDBE67E0-6FE3-4C25-8062-D5D1915C70DE}" type="slidenum">
              <a:rPr lang="en-US" altLang="zh-CN"/>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41" y="655639"/>
            <a:ext cx="10829925" cy="27892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655639"/>
            <a:ext cx="18402300" cy="140477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41" y="3444875"/>
            <a:ext cx="10829925" cy="11258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4D22F8CD-1061-4D14-8FB0-88C84CD9B61C}" type="slidenum">
              <a:rPr lang="en-US" altLang="zh-CN"/>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3" y="11522076"/>
            <a:ext cx="19751675" cy="13589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3" y="1470026"/>
            <a:ext cx="19751675" cy="98758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451603" y="12880975"/>
            <a:ext cx="19751675" cy="193198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46AFABAE-E6DB-417B-9D03-4FF3F0113A4B}"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468563" y="1463675"/>
            <a:ext cx="27981275" cy="2743200"/>
          </a:xfrm>
          <a:prstGeom prst="rect">
            <a:avLst/>
          </a:prstGeom>
          <a:noFill/>
          <a:ln w="9525">
            <a:noFill/>
            <a:miter lim="800000"/>
            <a:headEnd/>
            <a:tailEnd/>
          </a:ln>
        </p:spPr>
        <p:txBody>
          <a:bodyPr vert="horz" wrap="square" lIns="282128" tIns="141064" rIns="282128" bIns="141064" numCol="1" anchor="ctr" anchorCtr="0" compatLnSpc="1">
            <a:prstTxWarp prst="textNoShape">
              <a:avLst/>
            </a:prstTxWarp>
          </a:bodyPr>
          <a:lstStyle/>
          <a:p>
            <a:pPr lvl="0"/>
            <a:r>
              <a:rPr lang="en-US" altLang="zh-CN"/>
              <a:t>Click to edit Master title style</a:t>
            </a:r>
          </a:p>
        </p:txBody>
      </p:sp>
      <p:sp>
        <p:nvSpPr>
          <p:cNvPr id="1027" name="Rectangle 3"/>
          <p:cNvSpPr>
            <a:spLocks noGrp="1" noChangeArrowheads="1"/>
          </p:cNvSpPr>
          <p:nvPr>
            <p:ph type="body" idx="1"/>
          </p:nvPr>
        </p:nvSpPr>
        <p:spPr bwMode="auto">
          <a:xfrm>
            <a:off x="2468563" y="4754563"/>
            <a:ext cx="27981275" cy="9875837"/>
          </a:xfrm>
          <a:prstGeom prst="rect">
            <a:avLst/>
          </a:prstGeom>
          <a:noFill/>
          <a:ln w="9525">
            <a:noFill/>
            <a:miter lim="800000"/>
            <a:headEnd/>
            <a:tailEnd/>
          </a:ln>
        </p:spPr>
        <p:txBody>
          <a:bodyPr vert="horz" wrap="square" lIns="282128" tIns="141064" rIns="282128" bIns="141064"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8" name="Rectangle 4"/>
          <p:cNvSpPr>
            <a:spLocks noGrp="1" noChangeArrowheads="1"/>
          </p:cNvSpPr>
          <p:nvPr>
            <p:ph type="dt" sz="half" idx="2"/>
          </p:nvPr>
        </p:nvSpPr>
        <p:spPr bwMode="auto">
          <a:xfrm>
            <a:off x="2468563" y="14997113"/>
            <a:ext cx="6858000" cy="1096962"/>
          </a:xfrm>
          <a:prstGeom prst="rect">
            <a:avLst/>
          </a:prstGeom>
          <a:noFill/>
          <a:ln w="9525">
            <a:noFill/>
            <a:miter lim="800000"/>
            <a:headEnd/>
            <a:tailEnd/>
          </a:ln>
          <a:effectLst/>
        </p:spPr>
        <p:txBody>
          <a:bodyPr vert="horz" wrap="square" lIns="282128" tIns="141064" rIns="282128" bIns="141064" numCol="1" anchor="t" anchorCtr="0" compatLnSpc="1">
            <a:prstTxWarp prst="textNoShape">
              <a:avLst/>
            </a:prstTxWarp>
          </a:bodyPr>
          <a:lstStyle>
            <a:lvl1pPr>
              <a:defRPr sz="4300">
                <a:latin typeface="Times New Roman" pitchFamily="18" charset="0"/>
                <a:ea typeface="SimSun" pitchFamily="2" charset="-122"/>
                <a:cs typeface="+mn-cs"/>
              </a:defRPr>
            </a:lvl1pPr>
          </a:lstStyle>
          <a:p>
            <a:pPr>
              <a:defRPr/>
            </a:pPr>
            <a:endParaRPr lang="en-US" altLang="zh-CN"/>
          </a:p>
        </p:txBody>
      </p:sp>
      <p:sp>
        <p:nvSpPr>
          <p:cNvPr id="1029" name="Rectangle 5"/>
          <p:cNvSpPr>
            <a:spLocks noGrp="1" noChangeArrowheads="1"/>
          </p:cNvSpPr>
          <p:nvPr>
            <p:ph type="ftr" sz="quarter" idx="3"/>
          </p:nvPr>
        </p:nvSpPr>
        <p:spPr bwMode="auto">
          <a:xfrm>
            <a:off x="11247438" y="14997113"/>
            <a:ext cx="10423525" cy="1096962"/>
          </a:xfrm>
          <a:prstGeom prst="rect">
            <a:avLst/>
          </a:prstGeom>
          <a:noFill/>
          <a:ln w="9525">
            <a:noFill/>
            <a:miter lim="800000"/>
            <a:headEnd/>
            <a:tailEnd/>
          </a:ln>
          <a:effectLst/>
        </p:spPr>
        <p:txBody>
          <a:bodyPr vert="horz" wrap="square" lIns="282128" tIns="141064" rIns="282128" bIns="141064" numCol="1" anchor="t" anchorCtr="0" compatLnSpc="1">
            <a:prstTxWarp prst="textNoShape">
              <a:avLst/>
            </a:prstTxWarp>
          </a:bodyPr>
          <a:lstStyle>
            <a:lvl1pPr algn="ctr">
              <a:defRPr sz="4300">
                <a:latin typeface="Times New Roman" pitchFamily="18" charset="0"/>
                <a:ea typeface="SimSun" pitchFamily="2" charset="-122"/>
                <a:cs typeface="+mn-cs"/>
              </a:defRPr>
            </a:lvl1pPr>
          </a:lstStyle>
          <a:p>
            <a:pPr>
              <a:defRPr/>
            </a:pPr>
            <a:endParaRPr lang="en-US" altLang="zh-CN"/>
          </a:p>
        </p:txBody>
      </p:sp>
      <p:sp>
        <p:nvSpPr>
          <p:cNvPr id="1030" name="Rectangle 6"/>
          <p:cNvSpPr>
            <a:spLocks noGrp="1" noChangeArrowheads="1"/>
          </p:cNvSpPr>
          <p:nvPr>
            <p:ph type="sldNum" sz="quarter" idx="4"/>
          </p:nvPr>
        </p:nvSpPr>
        <p:spPr bwMode="auto">
          <a:xfrm>
            <a:off x="23591838" y="14997113"/>
            <a:ext cx="6858000" cy="1096962"/>
          </a:xfrm>
          <a:prstGeom prst="rect">
            <a:avLst/>
          </a:prstGeom>
          <a:noFill/>
          <a:ln w="9525">
            <a:noFill/>
            <a:miter lim="800000"/>
            <a:headEnd/>
            <a:tailEnd/>
          </a:ln>
          <a:effectLst/>
        </p:spPr>
        <p:txBody>
          <a:bodyPr vert="horz" wrap="square" lIns="282128" tIns="141064" rIns="282128" bIns="141064" numCol="1" anchor="t" anchorCtr="0" compatLnSpc="1">
            <a:prstTxWarp prst="textNoShape">
              <a:avLst/>
            </a:prstTxWarp>
          </a:bodyPr>
          <a:lstStyle>
            <a:lvl1pPr algn="r">
              <a:defRPr sz="4300">
                <a:latin typeface="Times New Roman" pitchFamily="18" charset="0"/>
                <a:ea typeface="SimSun" pitchFamily="2" charset="-122"/>
                <a:cs typeface="+mn-cs"/>
              </a:defRPr>
            </a:lvl1pPr>
          </a:lstStyle>
          <a:p>
            <a:pPr>
              <a:defRPr/>
            </a:pPr>
            <a:fld id="{0641B2BA-99EB-4BCF-ACE5-3106D0793353}"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defTabSz="2820988" rtl="0" eaLnBrk="0" fontAlgn="base" hangingPunct="0">
        <a:spcBef>
          <a:spcPct val="0"/>
        </a:spcBef>
        <a:spcAft>
          <a:spcPct val="0"/>
        </a:spcAft>
        <a:defRPr kumimoji="1" sz="13600">
          <a:solidFill>
            <a:schemeClr val="tx2"/>
          </a:solidFill>
          <a:latin typeface="+mj-lt"/>
          <a:ea typeface="SimSun" pitchFamily="2" charset="-122"/>
          <a:cs typeface="SimSun" charset="-122"/>
        </a:defRPr>
      </a:lvl1pPr>
      <a:lvl2pPr algn="ctr" defTabSz="2820988" rtl="0" eaLnBrk="0" fontAlgn="base" hangingPunct="0">
        <a:spcBef>
          <a:spcPct val="0"/>
        </a:spcBef>
        <a:spcAft>
          <a:spcPct val="0"/>
        </a:spcAft>
        <a:defRPr kumimoji="1" sz="13600">
          <a:solidFill>
            <a:schemeClr val="tx2"/>
          </a:solidFill>
          <a:latin typeface="Times New Roman" pitchFamily="18" charset="0"/>
          <a:ea typeface="SimSun" pitchFamily="2" charset="-122"/>
          <a:cs typeface="SimSun" charset="-122"/>
        </a:defRPr>
      </a:lvl2pPr>
      <a:lvl3pPr algn="ctr" defTabSz="2820988" rtl="0" eaLnBrk="0" fontAlgn="base" hangingPunct="0">
        <a:spcBef>
          <a:spcPct val="0"/>
        </a:spcBef>
        <a:spcAft>
          <a:spcPct val="0"/>
        </a:spcAft>
        <a:defRPr kumimoji="1" sz="13600">
          <a:solidFill>
            <a:schemeClr val="tx2"/>
          </a:solidFill>
          <a:latin typeface="Times New Roman" pitchFamily="18" charset="0"/>
          <a:ea typeface="SimSun" pitchFamily="2" charset="-122"/>
          <a:cs typeface="SimSun" charset="-122"/>
        </a:defRPr>
      </a:lvl3pPr>
      <a:lvl4pPr algn="ctr" defTabSz="2820988" rtl="0" eaLnBrk="0" fontAlgn="base" hangingPunct="0">
        <a:spcBef>
          <a:spcPct val="0"/>
        </a:spcBef>
        <a:spcAft>
          <a:spcPct val="0"/>
        </a:spcAft>
        <a:defRPr kumimoji="1" sz="13600">
          <a:solidFill>
            <a:schemeClr val="tx2"/>
          </a:solidFill>
          <a:latin typeface="Times New Roman" pitchFamily="18" charset="0"/>
          <a:ea typeface="SimSun" pitchFamily="2" charset="-122"/>
          <a:cs typeface="SimSun" charset="-122"/>
        </a:defRPr>
      </a:lvl4pPr>
      <a:lvl5pPr algn="ctr" defTabSz="2820988" rtl="0" eaLnBrk="0" fontAlgn="base" hangingPunct="0">
        <a:spcBef>
          <a:spcPct val="0"/>
        </a:spcBef>
        <a:spcAft>
          <a:spcPct val="0"/>
        </a:spcAft>
        <a:defRPr kumimoji="1" sz="13600">
          <a:solidFill>
            <a:schemeClr val="tx2"/>
          </a:solidFill>
          <a:latin typeface="Times New Roman" pitchFamily="18" charset="0"/>
          <a:ea typeface="SimSun" pitchFamily="2" charset="-122"/>
          <a:cs typeface="SimSun" charset="-122"/>
        </a:defRPr>
      </a:lvl5pPr>
      <a:lvl6pPr marL="457200" algn="ctr" defTabSz="2820988" rtl="0" fontAlgn="base">
        <a:spcBef>
          <a:spcPct val="0"/>
        </a:spcBef>
        <a:spcAft>
          <a:spcPct val="0"/>
        </a:spcAft>
        <a:defRPr kumimoji="1" sz="13600">
          <a:solidFill>
            <a:schemeClr val="tx2"/>
          </a:solidFill>
          <a:latin typeface="Times New Roman" pitchFamily="18" charset="0"/>
          <a:ea typeface="宋体" pitchFamily="2" charset="-122"/>
        </a:defRPr>
      </a:lvl6pPr>
      <a:lvl7pPr marL="914400" algn="ctr" defTabSz="2820988" rtl="0" fontAlgn="base">
        <a:spcBef>
          <a:spcPct val="0"/>
        </a:spcBef>
        <a:spcAft>
          <a:spcPct val="0"/>
        </a:spcAft>
        <a:defRPr kumimoji="1" sz="13600">
          <a:solidFill>
            <a:schemeClr val="tx2"/>
          </a:solidFill>
          <a:latin typeface="Times New Roman" pitchFamily="18" charset="0"/>
          <a:ea typeface="宋体" pitchFamily="2" charset="-122"/>
        </a:defRPr>
      </a:lvl7pPr>
      <a:lvl8pPr marL="1371600" algn="ctr" defTabSz="2820988" rtl="0" fontAlgn="base">
        <a:spcBef>
          <a:spcPct val="0"/>
        </a:spcBef>
        <a:spcAft>
          <a:spcPct val="0"/>
        </a:spcAft>
        <a:defRPr kumimoji="1" sz="13600">
          <a:solidFill>
            <a:schemeClr val="tx2"/>
          </a:solidFill>
          <a:latin typeface="Times New Roman" pitchFamily="18" charset="0"/>
          <a:ea typeface="宋体" pitchFamily="2" charset="-122"/>
        </a:defRPr>
      </a:lvl8pPr>
      <a:lvl9pPr marL="1828800" algn="ctr" defTabSz="2820988" rtl="0" fontAlgn="base">
        <a:spcBef>
          <a:spcPct val="0"/>
        </a:spcBef>
        <a:spcAft>
          <a:spcPct val="0"/>
        </a:spcAft>
        <a:defRPr kumimoji="1" sz="13600">
          <a:solidFill>
            <a:schemeClr val="tx2"/>
          </a:solidFill>
          <a:latin typeface="Times New Roman" pitchFamily="18" charset="0"/>
          <a:ea typeface="宋体" pitchFamily="2" charset="-122"/>
        </a:defRPr>
      </a:lvl9pPr>
    </p:titleStyle>
    <p:bodyStyle>
      <a:lvl1pPr marL="1058863" indent="-1058863" algn="l" defTabSz="2820988" rtl="0" eaLnBrk="0" fontAlgn="base" hangingPunct="0">
        <a:spcBef>
          <a:spcPct val="20000"/>
        </a:spcBef>
        <a:spcAft>
          <a:spcPct val="0"/>
        </a:spcAft>
        <a:buChar char="•"/>
        <a:defRPr kumimoji="1" sz="9900">
          <a:solidFill>
            <a:schemeClr val="tx1"/>
          </a:solidFill>
          <a:latin typeface="+mn-lt"/>
          <a:ea typeface="SimSun" pitchFamily="2" charset="-122"/>
          <a:cs typeface="SimSun" charset="-122"/>
        </a:defRPr>
      </a:lvl1pPr>
      <a:lvl2pPr marL="2292350" indent="-881063" algn="l" defTabSz="2820988" rtl="0" eaLnBrk="0" fontAlgn="base" hangingPunct="0">
        <a:spcBef>
          <a:spcPct val="20000"/>
        </a:spcBef>
        <a:spcAft>
          <a:spcPct val="0"/>
        </a:spcAft>
        <a:buChar char="–"/>
        <a:defRPr kumimoji="1" sz="8600">
          <a:solidFill>
            <a:schemeClr val="tx1"/>
          </a:solidFill>
          <a:latin typeface="+mn-lt"/>
          <a:ea typeface="SimSun" pitchFamily="2" charset="-122"/>
          <a:cs typeface="SimSun" charset="-122"/>
        </a:defRPr>
      </a:lvl2pPr>
      <a:lvl3pPr marL="3525838" indent="-704850" algn="l" defTabSz="2820988" rtl="0" eaLnBrk="0" fontAlgn="base" hangingPunct="0">
        <a:spcBef>
          <a:spcPct val="20000"/>
        </a:spcBef>
        <a:spcAft>
          <a:spcPct val="0"/>
        </a:spcAft>
        <a:buChar char="•"/>
        <a:defRPr kumimoji="1" sz="7400">
          <a:solidFill>
            <a:schemeClr val="tx1"/>
          </a:solidFill>
          <a:latin typeface="+mn-lt"/>
          <a:ea typeface="SimSun" pitchFamily="2" charset="-122"/>
          <a:cs typeface="SimSun" charset="-122"/>
        </a:defRPr>
      </a:lvl3pPr>
      <a:lvl4pPr marL="4937125" indent="-704850" algn="l" defTabSz="2820988" rtl="0" eaLnBrk="0" fontAlgn="base" hangingPunct="0">
        <a:spcBef>
          <a:spcPct val="20000"/>
        </a:spcBef>
        <a:spcAft>
          <a:spcPct val="0"/>
        </a:spcAft>
        <a:buChar char="–"/>
        <a:defRPr kumimoji="1" sz="6200">
          <a:solidFill>
            <a:schemeClr val="tx1"/>
          </a:solidFill>
          <a:latin typeface="+mn-lt"/>
          <a:ea typeface="SimSun" pitchFamily="2" charset="-122"/>
          <a:cs typeface="SimSun" charset="-122"/>
        </a:defRPr>
      </a:lvl4pPr>
      <a:lvl5pPr marL="6348413" indent="-706438" algn="l" defTabSz="2820988" rtl="0" eaLnBrk="0" fontAlgn="base" hangingPunct="0">
        <a:spcBef>
          <a:spcPct val="20000"/>
        </a:spcBef>
        <a:spcAft>
          <a:spcPct val="0"/>
        </a:spcAft>
        <a:buChar char="»"/>
        <a:defRPr kumimoji="1" sz="6200">
          <a:solidFill>
            <a:schemeClr val="tx1"/>
          </a:solidFill>
          <a:latin typeface="+mn-lt"/>
          <a:ea typeface="SimSun" pitchFamily="2" charset="-122"/>
          <a:cs typeface="SimSun" charset="-122"/>
        </a:defRPr>
      </a:lvl5pPr>
      <a:lvl6pPr marL="6805613" indent="-706438" algn="l" defTabSz="2820988" rtl="0" fontAlgn="base">
        <a:spcBef>
          <a:spcPct val="20000"/>
        </a:spcBef>
        <a:spcAft>
          <a:spcPct val="0"/>
        </a:spcAft>
        <a:buChar char="»"/>
        <a:defRPr kumimoji="1" sz="6200">
          <a:solidFill>
            <a:schemeClr val="tx1"/>
          </a:solidFill>
          <a:latin typeface="+mn-lt"/>
          <a:ea typeface="+mn-ea"/>
        </a:defRPr>
      </a:lvl6pPr>
      <a:lvl7pPr marL="7262813" indent="-706438" algn="l" defTabSz="2820988" rtl="0" fontAlgn="base">
        <a:spcBef>
          <a:spcPct val="20000"/>
        </a:spcBef>
        <a:spcAft>
          <a:spcPct val="0"/>
        </a:spcAft>
        <a:buChar char="»"/>
        <a:defRPr kumimoji="1" sz="6200">
          <a:solidFill>
            <a:schemeClr val="tx1"/>
          </a:solidFill>
          <a:latin typeface="+mn-lt"/>
          <a:ea typeface="+mn-ea"/>
        </a:defRPr>
      </a:lvl7pPr>
      <a:lvl8pPr marL="7720013" indent="-706438" algn="l" defTabSz="2820988" rtl="0" fontAlgn="base">
        <a:spcBef>
          <a:spcPct val="20000"/>
        </a:spcBef>
        <a:spcAft>
          <a:spcPct val="0"/>
        </a:spcAft>
        <a:buChar char="»"/>
        <a:defRPr kumimoji="1" sz="6200">
          <a:solidFill>
            <a:schemeClr val="tx1"/>
          </a:solidFill>
          <a:latin typeface="+mn-lt"/>
          <a:ea typeface="+mn-ea"/>
        </a:defRPr>
      </a:lvl8pPr>
      <a:lvl9pPr marL="8177213" indent="-706438" algn="l" defTabSz="2820988" rtl="0" fontAlgn="base">
        <a:spcBef>
          <a:spcPct val="20000"/>
        </a:spcBef>
        <a:spcAft>
          <a:spcPct val="0"/>
        </a:spcAft>
        <a:buChar char="»"/>
        <a:defRPr kumimoji="1" sz="6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emf"/><Relationship Id="rId5" Type="http://schemas.openxmlformats.org/officeDocument/2006/relationships/comments" Target="../comments/comment1.xml"/><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6385" name="Picture 42" descr="CPD.jpg"/>
          <p:cNvPicPr>
            <a:picLocks noChangeAspect="1"/>
          </p:cNvPicPr>
          <p:nvPr/>
        </p:nvPicPr>
        <p:blipFill>
          <a:blip r:embed="rId3"/>
          <a:srcRect l="66541" t="57709" r="21159" b="28461"/>
          <a:stretch>
            <a:fillRect/>
          </a:stretch>
        </p:blipFill>
        <p:spPr bwMode="auto">
          <a:xfrm>
            <a:off x="19115088" y="15363825"/>
            <a:ext cx="911225" cy="758825"/>
          </a:xfrm>
          <a:prstGeom prst="rect">
            <a:avLst/>
          </a:prstGeom>
          <a:noFill/>
          <a:ln w="9525">
            <a:noFill/>
            <a:miter lim="800000"/>
            <a:headEnd/>
            <a:tailEnd/>
          </a:ln>
        </p:spPr>
      </p:pic>
      <p:pic>
        <p:nvPicPr>
          <p:cNvPr id="16386" name="Picture 2973" descr="domeword3linesSML"/>
          <p:cNvPicPr>
            <a:picLocks noChangeAspect="1" noChangeArrowheads="1"/>
          </p:cNvPicPr>
          <p:nvPr/>
        </p:nvPicPr>
        <p:blipFill>
          <a:blip r:embed="rId4"/>
          <a:srcRect/>
          <a:stretch>
            <a:fillRect/>
          </a:stretch>
        </p:blipFill>
        <p:spPr bwMode="auto">
          <a:xfrm>
            <a:off x="0" y="336550"/>
            <a:ext cx="4660900" cy="1474788"/>
          </a:xfrm>
          <a:prstGeom prst="rect">
            <a:avLst/>
          </a:prstGeom>
          <a:noFill/>
          <a:ln w="9525">
            <a:noFill/>
            <a:miter lim="800000"/>
            <a:headEnd/>
            <a:tailEnd/>
          </a:ln>
        </p:spPr>
      </p:pic>
      <p:sp>
        <p:nvSpPr>
          <p:cNvPr id="4431" name="Rectangle 2383"/>
          <p:cNvSpPr>
            <a:spLocks noChangeArrowheads="1"/>
          </p:cNvSpPr>
          <p:nvPr/>
        </p:nvSpPr>
        <p:spPr bwMode="auto">
          <a:xfrm>
            <a:off x="-177800" y="2171700"/>
            <a:ext cx="33181925" cy="14325600"/>
          </a:xfrm>
          <a:prstGeom prst="rect">
            <a:avLst/>
          </a:prstGeom>
          <a:solidFill>
            <a:srgbClr val="FFCC00"/>
          </a:solidFill>
          <a:ln w="6350">
            <a:noFill/>
            <a:miter lim="800000"/>
            <a:headEnd/>
            <a:tailEnd/>
          </a:ln>
        </p:spPr>
        <p:txBody>
          <a:bodyPr wrap="none" lIns="53666" tIns="26833" rIns="53666" bIns="26833" anchor="ctr">
            <a:prstTxWarp prst="textNoShape">
              <a:avLst/>
            </a:prstTxWarp>
          </a:bodyPr>
          <a:lstStyle/>
          <a:p>
            <a:pPr algn="ctr" defTabSz="536575"/>
            <a:endParaRPr lang="en-US"/>
          </a:p>
        </p:txBody>
      </p:sp>
      <p:sp>
        <p:nvSpPr>
          <p:cNvPr id="16388" name="Rectangle 4"/>
          <p:cNvSpPr>
            <a:spLocks noChangeArrowheads="1"/>
          </p:cNvSpPr>
          <p:nvPr/>
        </p:nvSpPr>
        <p:spPr bwMode="auto">
          <a:xfrm>
            <a:off x="0" y="-22225"/>
            <a:ext cx="32918400" cy="1270000"/>
          </a:xfrm>
          <a:prstGeom prst="rect">
            <a:avLst/>
          </a:prstGeom>
          <a:noFill/>
          <a:ln w="9525">
            <a:noFill/>
            <a:miter lim="800000"/>
            <a:headEnd/>
            <a:tailEnd/>
          </a:ln>
        </p:spPr>
        <p:txBody>
          <a:bodyPr lIns="282128" tIns="141064" rIns="282128" bIns="141064">
            <a:prstTxWarp prst="textNoShape">
              <a:avLst/>
            </a:prstTxWarp>
            <a:spAutoFit/>
          </a:bodyPr>
          <a:lstStyle/>
          <a:p>
            <a:pPr algn="ctr"/>
            <a:r>
              <a:rPr lang="en-US" sz="3200" b="1"/>
              <a:t>Understanding Patient Satisfaction, Patronage Motives, Marketing Awareness, Pharmacy Loyalty, and Utilization </a:t>
            </a:r>
          </a:p>
          <a:p>
            <a:pPr algn="ctr"/>
            <a:r>
              <a:rPr lang="en-US" sz="3200" b="1"/>
              <a:t>of Clinical Pharmacy Services in a Progressive Community Pharmacy  </a:t>
            </a:r>
          </a:p>
        </p:txBody>
      </p:sp>
      <p:sp>
        <p:nvSpPr>
          <p:cNvPr id="16389" name="Rectangle 5"/>
          <p:cNvSpPr>
            <a:spLocks noChangeArrowheads="1"/>
          </p:cNvSpPr>
          <p:nvPr/>
        </p:nvSpPr>
        <p:spPr bwMode="auto">
          <a:xfrm>
            <a:off x="5638800" y="1104900"/>
            <a:ext cx="22250400" cy="977900"/>
          </a:xfrm>
          <a:prstGeom prst="rect">
            <a:avLst/>
          </a:prstGeom>
          <a:noFill/>
          <a:ln w="9525">
            <a:noFill/>
            <a:miter lim="800000"/>
            <a:headEnd/>
            <a:tailEnd/>
          </a:ln>
        </p:spPr>
        <p:txBody>
          <a:bodyPr lIns="53666" tIns="26833" rIns="53666" bIns="26833">
            <a:prstTxWarp prst="textNoShape">
              <a:avLst/>
            </a:prstTxWarp>
            <a:spAutoFit/>
          </a:bodyPr>
          <a:lstStyle/>
          <a:p>
            <a:pPr algn="ctr" defTabSz="536575"/>
            <a:r>
              <a:rPr lang="en-US" altLang="zh-CN" sz="3000" b="1"/>
              <a:t>Patterson BJ, Doucette WR, McDonough RP, Urmie JM</a:t>
            </a:r>
          </a:p>
          <a:p>
            <a:pPr algn="ctr" defTabSz="536575"/>
            <a:r>
              <a:rPr lang="en-US" altLang="zh-CN" sz="3000" b="1"/>
              <a:t>University of Iowa, Iowa City, IA </a:t>
            </a:r>
          </a:p>
        </p:txBody>
      </p:sp>
      <p:sp>
        <p:nvSpPr>
          <p:cNvPr id="16390" name="Text Box 8"/>
          <p:cNvSpPr txBox="1">
            <a:spLocks noChangeArrowheads="1"/>
          </p:cNvSpPr>
          <p:nvPr/>
        </p:nvSpPr>
        <p:spPr bwMode="auto">
          <a:xfrm>
            <a:off x="304800" y="2965450"/>
            <a:ext cx="8793163" cy="2911475"/>
          </a:xfrm>
          <a:prstGeom prst="rect">
            <a:avLst/>
          </a:prstGeom>
          <a:solidFill>
            <a:schemeClr val="bg1"/>
          </a:solidFill>
          <a:ln w="6350">
            <a:solidFill>
              <a:schemeClr val="tx1"/>
            </a:solidFill>
            <a:miter lim="800000"/>
            <a:headEnd/>
            <a:tailEnd/>
          </a:ln>
        </p:spPr>
        <p:txBody>
          <a:bodyPr lIns="274320" tIns="51744" rIns="274320" bIns="51744">
            <a:prstTxWarp prst="textNoShape">
              <a:avLst/>
            </a:prstTxWarp>
          </a:bodyPr>
          <a:lstStyle/>
          <a:p>
            <a:pPr marL="342900" indent="-342900" eaLnBrk="0" hangingPunct="0">
              <a:spcBef>
                <a:spcPts val="600"/>
              </a:spcBef>
              <a:buSzPct val="100000"/>
              <a:buFont typeface="Arial" pitchFamily="-72" charset="0"/>
              <a:buChar char="•"/>
            </a:pPr>
            <a:r>
              <a:rPr lang="en-US" sz="1800"/>
              <a:t>Consumer adoption of a service-oriented pharmacy model has been slow. Two approaches to study consumer adoption include patronage motives and patient satisfaction.</a:t>
            </a:r>
          </a:p>
          <a:p>
            <a:pPr marL="342900" indent="-342900" eaLnBrk="0" hangingPunct="0">
              <a:spcBef>
                <a:spcPts val="600"/>
              </a:spcBef>
              <a:buSzPct val="100000"/>
              <a:buFont typeface="Arial" pitchFamily="-72" charset="0"/>
              <a:buChar char="•"/>
            </a:pPr>
            <a:r>
              <a:rPr lang="en-US" sz="1800"/>
              <a:t>Patient satisfaction is a multidimensional construct  that has been used to characterize pharmacy patrons, often as being satisfied.</a:t>
            </a:r>
          </a:p>
          <a:p>
            <a:pPr marL="342900" indent="-342900" eaLnBrk="0" hangingPunct="0">
              <a:spcBef>
                <a:spcPts val="600"/>
              </a:spcBef>
              <a:buSzPct val="100000"/>
              <a:buFont typeface="Arial" pitchFamily="-72" charset="0"/>
              <a:buChar char="•"/>
            </a:pPr>
            <a:r>
              <a:rPr lang="en-US" sz="1800"/>
              <a:t>Pharmacy patronage motives, or reasons patrons choose a pharmacy, have identified convenience and  efficiency as salient factors patients use in selecting pharmacies. </a:t>
            </a:r>
          </a:p>
          <a:p>
            <a:pPr marL="342900" indent="-342900" eaLnBrk="0" hangingPunct="0">
              <a:spcBef>
                <a:spcPts val="600"/>
              </a:spcBef>
              <a:buSzPct val="100000"/>
              <a:buFont typeface="Arial" pitchFamily="-72" charset="0"/>
              <a:buChar char="•"/>
            </a:pPr>
            <a:r>
              <a:rPr lang="en-US" sz="1800"/>
              <a:t>While most literature has focused on dispensing, one might expect patronage motives and satisfaction expectations to change as pharmacy service-mix shift over time. </a:t>
            </a:r>
          </a:p>
          <a:p>
            <a:pPr marL="342900" indent="-342900" eaLnBrk="0" hangingPunct="0">
              <a:spcBef>
                <a:spcPts val="600"/>
              </a:spcBef>
              <a:buSzPct val="100000"/>
              <a:buFont typeface="Arial" pitchFamily="-72" charset="0"/>
              <a:buChar char="•"/>
            </a:pPr>
            <a:endParaRPr lang="en-US" sz="2000"/>
          </a:p>
          <a:p>
            <a:pPr marL="342900" indent="-342900" eaLnBrk="0" hangingPunct="0">
              <a:spcBef>
                <a:spcPts val="600"/>
              </a:spcBef>
              <a:buSzPct val="100000"/>
              <a:buFont typeface="Arial" pitchFamily="-72" charset="0"/>
              <a:buChar char="•"/>
            </a:pPr>
            <a:endParaRPr lang="en-US" sz="2200"/>
          </a:p>
        </p:txBody>
      </p:sp>
      <p:sp>
        <p:nvSpPr>
          <p:cNvPr id="15366" name="Text Box 12"/>
          <p:cNvSpPr txBox="1">
            <a:spLocks noChangeArrowheads="1"/>
          </p:cNvSpPr>
          <p:nvPr/>
        </p:nvSpPr>
        <p:spPr bwMode="auto">
          <a:xfrm>
            <a:off x="306388" y="6426200"/>
            <a:ext cx="8802687" cy="1087438"/>
          </a:xfrm>
          <a:prstGeom prst="rect">
            <a:avLst/>
          </a:prstGeom>
          <a:solidFill>
            <a:schemeClr val="bg1"/>
          </a:solidFill>
          <a:ln w="6350">
            <a:solidFill>
              <a:schemeClr val="tx1"/>
            </a:solidFill>
            <a:miter lim="800000"/>
            <a:headEnd/>
            <a:tailEnd/>
          </a:ln>
        </p:spPr>
        <p:txBody>
          <a:bodyPr lIns="274320" tIns="51744" rIns="274320" bIns="51744"/>
          <a:lstStyle/>
          <a:p>
            <a:pPr marL="228600" indent="-228600">
              <a:spcBef>
                <a:spcPts val="1200"/>
              </a:spcBef>
              <a:buFont typeface="Arial" pitchFamily="34" charset="0"/>
              <a:buChar char="•"/>
              <a:defRPr/>
            </a:pPr>
            <a:endParaRPr lang="en-US" sz="100" dirty="0">
              <a:latin typeface="Times New Roman" pitchFamily="18" charset="0"/>
              <a:ea typeface="SimSun" pitchFamily="2" charset="-122"/>
              <a:cs typeface="+mn-cs"/>
            </a:endParaRPr>
          </a:p>
          <a:p>
            <a:pPr marL="342900" indent="-342900">
              <a:spcBef>
                <a:spcPts val="600"/>
              </a:spcBef>
              <a:buFont typeface="Arial" pitchFamily="34" charset="0"/>
              <a:buChar char="•"/>
              <a:defRPr/>
            </a:pPr>
            <a:r>
              <a:rPr lang="en-US" sz="1800" dirty="0">
                <a:latin typeface="Times New Roman" pitchFamily="18" charset="0"/>
                <a:ea typeface="SimSun" pitchFamily="2" charset="-122"/>
                <a:cs typeface="+mn-cs"/>
              </a:rPr>
              <a:t>Describe </a:t>
            </a:r>
            <a:r>
              <a:rPr lang="en-US" sz="1800" dirty="0">
                <a:latin typeface="Times New Roman" pitchFamily="18" charset="0"/>
                <a:ea typeface="SimSun" pitchFamily="2" charset="-122"/>
                <a:cs typeface="+mn-cs"/>
              </a:rPr>
              <a:t>and </a:t>
            </a:r>
            <a:r>
              <a:rPr lang="en-US" sz="1800" dirty="0">
                <a:latin typeface="Times New Roman" pitchFamily="18" charset="0"/>
                <a:ea typeface="SimSun" pitchFamily="2" charset="-122"/>
                <a:cs typeface="+mn-cs"/>
              </a:rPr>
              <a:t>identify </a:t>
            </a:r>
            <a:r>
              <a:rPr lang="en-US" sz="1800" dirty="0">
                <a:latin typeface="Times New Roman" pitchFamily="18" charset="0"/>
                <a:ea typeface="SimSun" pitchFamily="2" charset="-122"/>
                <a:cs typeface="+mn-cs"/>
              </a:rPr>
              <a:t>significant relationships amongst pharmacy service utilization, general and service-specific patient satisfaction, pharmacy patronage motives, and marketing awareness in a progressive, independent community pharmacy </a:t>
            </a:r>
            <a:r>
              <a:rPr lang="en-US" sz="1800" dirty="0">
                <a:latin typeface="Times New Roman" pitchFamily="18" charset="0"/>
                <a:ea typeface="SimSun" pitchFamily="2" charset="-122"/>
                <a:cs typeface="+mn-cs"/>
              </a:rPr>
              <a:t>setting.</a:t>
            </a:r>
          </a:p>
        </p:txBody>
      </p:sp>
      <p:sp>
        <p:nvSpPr>
          <p:cNvPr id="16392" name="Text Box 6"/>
          <p:cNvSpPr txBox="1">
            <a:spLocks noChangeArrowheads="1"/>
          </p:cNvSpPr>
          <p:nvPr/>
        </p:nvSpPr>
        <p:spPr bwMode="auto">
          <a:xfrm>
            <a:off x="304800" y="5969000"/>
            <a:ext cx="8804275" cy="596900"/>
          </a:xfrm>
          <a:prstGeom prst="rect">
            <a:avLst/>
          </a:prstGeom>
          <a:gradFill rotWithShape="1">
            <a:gsLst>
              <a:gs pos="0">
                <a:srgbClr val="FF9900"/>
              </a:gs>
              <a:gs pos="100000">
                <a:srgbClr val="925800"/>
              </a:gs>
            </a:gsLst>
            <a:lin ang="5400000" scaled="1"/>
          </a:gradFill>
          <a:ln w="6350">
            <a:solidFill>
              <a:schemeClr val="tx1"/>
            </a:solidFill>
            <a:miter lim="800000"/>
            <a:headEnd/>
            <a:tailEnd/>
          </a:ln>
        </p:spPr>
        <p:txBody>
          <a:bodyPr lIns="103489" tIns="51744" rIns="103489" bIns="51744">
            <a:prstTxWarp prst="textNoShape">
              <a:avLst/>
            </a:prstTxWarp>
            <a:spAutoFit/>
          </a:bodyPr>
          <a:lstStyle/>
          <a:p>
            <a:pPr algn="ctr" defTabSz="1763713" eaLnBrk="0" hangingPunct="0">
              <a:spcBef>
                <a:spcPct val="50000"/>
              </a:spcBef>
            </a:pPr>
            <a:r>
              <a:rPr kumimoji="0" lang="en-US" altLang="zh-CN" sz="3200" b="1">
                <a:solidFill>
                  <a:schemeClr val="bg1"/>
                </a:solidFill>
              </a:rPr>
              <a:t>Objective </a:t>
            </a:r>
            <a:endParaRPr kumimoji="0" lang="en-US" altLang="zh-CN" sz="4200">
              <a:solidFill>
                <a:schemeClr val="tx2"/>
              </a:solidFill>
            </a:endParaRPr>
          </a:p>
        </p:txBody>
      </p:sp>
      <p:sp>
        <p:nvSpPr>
          <p:cNvPr id="15372" name="Text Box 6"/>
          <p:cNvSpPr txBox="1">
            <a:spLocks noChangeArrowheads="1"/>
          </p:cNvSpPr>
          <p:nvPr/>
        </p:nvSpPr>
        <p:spPr bwMode="auto">
          <a:xfrm>
            <a:off x="304800" y="2395538"/>
            <a:ext cx="8793163" cy="596900"/>
          </a:xfrm>
          <a:prstGeom prst="rect">
            <a:avLst/>
          </a:prstGeom>
          <a:gradFill rotWithShape="1">
            <a:gsLst>
              <a:gs pos="0">
                <a:srgbClr val="FF9900"/>
              </a:gs>
              <a:gs pos="100000">
                <a:srgbClr val="925800"/>
              </a:gs>
            </a:gsLst>
            <a:lin ang="5400000" scaled="1"/>
          </a:gradFill>
          <a:ln w="6350">
            <a:solidFill>
              <a:schemeClr val="tx1"/>
            </a:solidFill>
            <a:miter lim="800000"/>
            <a:headEnd/>
            <a:tailEnd/>
          </a:ln>
        </p:spPr>
        <p:txBody>
          <a:bodyPr lIns="103489" tIns="51744" rIns="103489" bIns="51744" anchor="ctr">
            <a:spAutoFit/>
          </a:bodyPr>
          <a:lstStyle/>
          <a:p>
            <a:pPr algn="ctr" defTabSz="1763713" eaLnBrk="0" hangingPunct="0">
              <a:spcBef>
                <a:spcPct val="50000"/>
              </a:spcBef>
              <a:defRPr/>
            </a:pPr>
            <a:r>
              <a:rPr kumimoji="0" lang="en-US" altLang="zh-CN" sz="3200" b="1" dirty="0">
                <a:solidFill>
                  <a:schemeClr val="bg1"/>
                </a:solidFill>
                <a:latin typeface="+mj-lt"/>
                <a:ea typeface="SimSun" pitchFamily="2" charset="-122"/>
                <a:cs typeface="Arial" pitchFamily="34" charset="0"/>
              </a:rPr>
              <a:t>Introduction</a:t>
            </a:r>
            <a:endParaRPr kumimoji="0" lang="en-US" altLang="zh-CN" sz="4200" dirty="0">
              <a:solidFill>
                <a:schemeClr val="tx2"/>
              </a:solidFill>
              <a:latin typeface="+mj-lt"/>
              <a:ea typeface="SimSun" pitchFamily="2" charset="-122"/>
              <a:cs typeface="Arial" pitchFamily="34" charset="0"/>
            </a:endParaRPr>
          </a:p>
        </p:txBody>
      </p:sp>
      <p:sp>
        <p:nvSpPr>
          <p:cNvPr id="16394" name="Text Box 2644"/>
          <p:cNvSpPr txBox="1">
            <a:spLocks noChangeArrowheads="1"/>
          </p:cNvSpPr>
          <p:nvPr/>
        </p:nvSpPr>
        <p:spPr bwMode="auto">
          <a:xfrm>
            <a:off x="23820438" y="12841288"/>
            <a:ext cx="8793162" cy="1214437"/>
          </a:xfrm>
          <a:prstGeom prst="rect">
            <a:avLst/>
          </a:prstGeom>
          <a:solidFill>
            <a:schemeClr val="bg1"/>
          </a:solidFill>
          <a:ln w="6350">
            <a:solidFill>
              <a:schemeClr val="tx1"/>
            </a:solidFill>
            <a:miter lim="800000"/>
            <a:headEnd/>
            <a:tailEnd/>
          </a:ln>
        </p:spPr>
        <p:txBody>
          <a:bodyPr lIns="103489" tIns="72000" rIns="103489" bIns="51744">
            <a:prstTxWarp prst="textNoShape">
              <a:avLst/>
            </a:prstTxWarp>
          </a:bodyPr>
          <a:lstStyle/>
          <a:p>
            <a:pPr marL="342900" indent="-342900">
              <a:spcBef>
                <a:spcPts val="600"/>
              </a:spcBef>
              <a:buFont typeface="Arial" pitchFamily="-72" charset="0"/>
              <a:buChar char="•"/>
            </a:pPr>
            <a:r>
              <a:rPr lang="en-US" sz="1800"/>
              <a:t>Pharmacy patronage motives are associated with pharmacy utilization and loyalty. Most associations are positive between presence of patronage motive, utilization, and loyalty. However, there is evidence that shopping for unique services, such as vaccinations, may be negatively associated with pharmacy loyalty.</a:t>
            </a:r>
          </a:p>
        </p:txBody>
      </p:sp>
      <p:sp>
        <p:nvSpPr>
          <p:cNvPr id="16395" name="Text Box 6"/>
          <p:cNvSpPr txBox="1">
            <a:spLocks noChangeArrowheads="1"/>
          </p:cNvSpPr>
          <p:nvPr/>
        </p:nvSpPr>
        <p:spPr bwMode="auto">
          <a:xfrm>
            <a:off x="23820438" y="12290425"/>
            <a:ext cx="8793162" cy="606425"/>
          </a:xfrm>
          <a:prstGeom prst="rect">
            <a:avLst/>
          </a:prstGeom>
          <a:gradFill rotWithShape="1">
            <a:gsLst>
              <a:gs pos="0">
                <a:srgbClr val="FF9900"/>
              </a:gs>
              <a:gs pos="100000">
                <a:srgbClr val="925800"/>
              </a:gs>
            </a:gsLst>
            <a:lin ang="5400000" scaled="1"/>
          </a:gradFill>
          <a:ln w="6350">
            <a:solidFill>
              <a:schemeClr val="tx1"/>
            </a:solidFill>
            <a:miter lim="800000"/>
            <a:headEnd/>
            <a:tailEnd/>
          </a:ln>
        </p:spPr>
        <p:txBody>
          <a:bodyPr lIns="103489" tIns="51744" rIns="103489" bIns="51744">
            <a:prstTxWarp prst="textNoShape">
              <a:avLst/>
            </a:prstTxWarp>
          </a:bodyPr>
          <a:lstStyle/>
          <a:p>
            <a:pPr algn="ctr" defTabSz="1763713" eaLnBrk="0" hangingPunct="0">
              <a:spcBef>
                <a:spcPct val="50000"/>
              </a:spcBef>
            </a:pPr>
            <a:r>
              <a:rPr kumimoji="0" lang="en-US" altLang="zh-CN" sz="3200" b="1">
                <a:solidFill>
                  <a:srgbClr val="FFFFFF"/>
                </a:solidFill>
              </a:rPr>
              <a:t>Conclusions</a:t>
            </a:r>
          </a:p>
        </p:txBody>
      </p:sp>
      <p:sp>
        <p:nvSpPr>
          <p:cNvPr id="16396" name="Rectangle 28"/>
          <p:cNvSpPr>
            <a:spLocks noChangeArrowheads="1"/>
          </p:cNvSpPr>
          <p:nvPr/>
        </p:nvSpPr>
        <p:spPr bwMode="auto">
          <a:xfrm>
            <a:off x="9248775" y="2916238"/>
            <a:ext cx="7134225" cy="13282612"/>
          </a:xfrm>
          <a:prstGeom prst="rect">
            <a:avLst/>
          </a:prstGeom>
          <a:solidFill>
            <a:schemeClr val="bg1"/>
          </a:solidFill>
          <a:ln w="6350">
            <a:solidFill>
              <a:schemeClr val="tx1"/>
            </a:solidFill>
            <a:round/>
            <a:headEnd/>
            <a:tailEnd/>
          </a:ln>
        </p:spPr>
        <p:txBody>
          <a:bodyPr>
            <a:prstTxWarp prst="textNoShape">
              <a:avLst/>
            </a:prstTxWarp>
          </a:bodyPr>
          <a:lstStyle/>
          <a:p>
            <a:r>
              <a:rPr lang="en-US"/>
              <a:t> </a:t>
            </a:r>
          </a:p>
        </p:txBody>
      </p:sp>
      <p:sp>
        <p:nvSpPr>
          <p:cNvPr id="16397" name="Text Box 6"/>
          <p:cNvSpPr txBox="1">
            <a:spLocks noChangeArrowheads="1"/>
          </p:cNvSpPr>
          <p:nvPr/>
        </p:nvSpPr>
        <p:spPr bwMode="auto">
          <a:xfrm>
            <a:off x="9248775" y="2395538"/>
            <a:ext cx="7134225" cy="585787"/>
          </a:xfrm>
          <a:prstGeom prst="rect">
            <a:avLst/>
          </a:prstGeom>
          <a:gradFill rotWithShape="1">
            <a:gsLst>
              <a:gs pos="0">
                <a:srgbClr val="FF9900"/>
              </a:gs>
              <a:gs pos="100000">
                <a:srgbClr val="925800"/>
              </a:gs>
            </a:gsLst>
            <a:lin ang="5400000" scaled="1"/>
          </a:gradFill>
          <a:ln w="6350">
            <a:solidFill>
              <a:schemeClr val="tx1"/>
            </a:solidFill>
            <a:miter lim="800000"/>
            <a:headEnd/>
            <a:tailEnd/>
          </a:ln>
        </p:spPr>
        <p:txBody>
          <a:bodyPr lIns="103489" tIns="51744" rIns="103489" bIns="51744" anchor="ctr">
            <a:prstTxWarp prst="textNoShape">
              <a:avLst/>
            </a:prstTxWarp>
          </a:bodyPr>
          <a:lstStyle/>
          <a:p>
            <a:pPr algn="ctr"/>
            <a:r>
              <a:rPr lang="en-US" sz="3100" b="1">
                <a:solidFill>
                  <a:schemeClr val="bg1"/>
                </a:solidFill>
              </a:rPr>
              <a:t>Patient Satisfaction</a:t>
            </a:r>
          </a:p>
        </p:txBody>
      </p:sp>
      <p:sp>
        <p:nvSpPr>
          <p:cNvPr id="16398" name="Text Box 6"/>
          <p:cNvSpPr txBox="1">
            <a:spLocks noChangeArrowheads="1"/>
          </p:cNvSpPr>
          <p:nvPr/>
        </p:nvSpPr>
        <p:spPr bwMode="auto">
          <a:xfrm>
            <a:off x="23820438" y="14136688"/>
            <a:ext cx="8804275" cy="608012"/>
          </a:xfrm>
          <a:prstGeom prst="rect">
            <a:avLst/>
          </a:prstGeom>
          <a:gradFill rotWithShape="1">
            <a:gsLst>
              <a:gs pos="0">
                <a:srgbClr val="FF9900"/>
              </a:gs>
              <a:gs pos="100000">
                <a:srgbClr val="925800"/>
              </a:gs>
            </a:gsLst>
            <a:lin ang="5400000" scaled="1"/>
          </a:gradFill>
          <a:ln w="6350">
            <a:solidFill>
              <a:schemeClr val="tx1"/>
            </a:solidFill>
            <a:miter lim="800000"/>
            <a:headEnd/>
            <a:tailEnd/>
          </a:ln>
        </p:spPr>
        <p:txBody>
          <a:bodyPr lIns="103489" tIns="51744" rIns="103489" bIns="51744">
            <a:prstTxWarp prst="textNoShape">
              <a:avLst/>
            </a:prstTxWarp>
          </a:bodyPr>
          <a:lstStyle/>
          <a:p>
            <a:pPr algn="ctr" defTabSz="1763713" eaLnBrk="0" hangingPunct="0">
              <a:spcBef>
                <a:spcPct val="50000"/>
              </a:spcBef>
            </a:pPr>
            <a:r>
              <a:rPr kumimoji="0" lang="en-US" altLang="zh-CN" sz="3200" b="1">
                <a:solidFill>
                  <a:srgbClr val="FFFFFF"/>
                </a:solidFill>
              </a:rPr>
              <a:t>Acknowledgements</a:t>
            </a:r>
          </a:p>
        </p:txBody>
      </p:sp>
      <p:sp>
        <p:nvSpPr>
          <p:cNvPr id="16399" name="Text Box 2644"/>
          <p:cNvSpPr txBox="1">
            <a:spLocks noChangeArrowheads="1"/>
          </p:cNvSpPr>
          <p:nvPr/>
        </p:nvSpPr>
        <p:spPr bwMode="auto">
          <a:xfrm>
            <a:off x="23820438" y="14755813"/>
            <a:ext cx="8812212" cy="1443037"/>
          </a:xfrm>
          <a:prstGeom prst="rect">
            <a:avLst/>
          </a:prstGeom>
          <a:solidFill>
            <a:schemeClr val="bg1"/>
          </a:solidFill>
          <a:ln w="6350">
            <a:solidFill>
              <a:schemeClr val="tx1"/>
            </a:solidFill>
            <a:miter lim="800000"/>
            <a:headEnd/>
            <a:tailEnd/>
          </a:ln>
        </p:spPr>
        <p:txBody>
          <a:bodyPr lIns="103489" tIns="72000" rIns="103489" bIns="51744">
            <a:prstTxWarp prst="textNoShape">
              <a:avLst/>
            </a:prstTxWarp>
          </a:bodyPr>
          <a:lstStyle/>
          <a:p>
            <a:pPr marL="342900" indent="-342900" defTabSz="1763713" eaLnBrk="0" hangingPunct="0">
              <a:spcBef>
                <a:spcPts val="600"/>
              </a:spcBef>
              <a:buSzPct val="100000"/>
              <a:buFont typeface="Arial" pitchFamily="-72" charset="0"/>
              <a:buChar char="•"/>
            </a:pPr>
            <a:r>
              <a:rPr lang="en-US" sz="1800"/>
              <a:t>Financial support was provided through a grant from the Community Pharmacy Foundation: A Comprehensive Longitudinal Assessment of an Innovative Community Pharmacy Practice Grant #103, PI: McDonough RP.</a:t>
            </a:r>
          </a:p>
          <a:p>
            <a:pPr marL="342900" indent="-342900" defTabSz="1763713" eaLnBrk="0" hangingPunct="0">
              <a:spcBef>
                <a:spcPts val="600"/>
              </a:spcBef>
              <a:buSzPct val="100000"/>
              <a:buFont typeface="Arial" pitchFamily="-72" charset="0"/>
              <a:buChar char="•"/>
            </a:pPr>
            <a:r>
              <a:rPr lang="en-US" sz="1800"/>
              <a:t>Student Pharmacists Zainab Khan and Megan Mormann assisted in data analysis.</a:t>
            </a:r>
          </a:p>
        </p:txBody>
      </p:sp>
      <p:sp>
        <p:nvSpPr>
          <p:cNvPr id="31" name="Text Box 12"/>
          <p:cNvSpPr txBox="1">
            <a:spLocks noChangeArrowheads="1"/>
          </p:cNvSpPr>
          <p:nvPr/>
        </p:nvSpPr>
        <p:spPr bwMode="auto">
          <a:xfrm>
            <a:off x="304800" y="8093075"/>
            <a:ext cx="8804275" cy="2890838"/>
          </a:xfrm>
          <a:prstGeom prst="rect">
            <a:avLst/>
          </a:prstGeom>
          <a:solidFill>
            <a:schemeClr val="bg1"/>
          </a:solidFill>
          <a:ln w="6350">
            <a:solidFill>
              <a:schemeClr val="tx1"/>
            </a:solidFill>
            <a:miter lim="800000"/>
            <a:headEnd/>
            <a:tailEnd/>
          </a:ln>
        </p:spPr>
        <p:txBody>
          <a:bodyPr lIns="274320" tIns="51744" rIns="274320" bIns="51744"/>
          <a:lstStyle/>
          <a:p>
            <a:pPr marL="228600" indent="-228600">
              <a:spcBef>
                <a:spcPts val="1200"/>
              </a:spcBef>
              <a:buFont typeface="Arial" pitchFamily="34" charset="0"/>
              <a:buChar char="•"/>
              <a:defRPr/>
            </a:pPr>
            <a:endParaRPr lang="en-US" sz="100" dirty="0">
              <a:latin typeface="Times New Roman" pitchFamily="18" charset="0"/>
              <a:ea typeface="SimSun" pitchFamily="2" charset="-122"/>
              <a:cs typeface="+mn-cs"/>
            </a:endParaRPr>
          </a:p>
          <a:p>
            <a:pPr marL="342900" indent="-342900">
              <a:spcBef>
                <a:spcPts val="600"/>
              </a:spcBef>
              <a:buFont typeface="Arial" pitchFamily="34" charset="0"/>
              <a:buChar char="•"/>
              <a:defRPr/>
            </a:pPr>
            <a:r>
              <a:rPr lang="en-US" sz="1800" dirty="0">
                <a:latin typeface="Times New Roman" pitchFamily="18" charset="0"/>
                <a:ea typeface="SimSun" pitchFamily="2" charset="-122"/>
                <a:cs typeface="+mn-cs"/>
              </a:rPr>
              <a:t>A self-reported satisfaction questionnaire assessing overall patient satisfaction, patronage motives, service-specific patient satisfaction, service awareness, pharmacy loyalty, marketing awareness, and demographics was piloted and revised. </a:t>
            </a:r>
          </a:p>
          <a:p>
            <a:pPr marL="342900" indent="-342900">
              <a:spcBef>
                <a:spcPts val="600"/>
              </a:spcBef>
              <a:buFont typeface="Arial" pitchFamily="34" charset="0"/>
              <a:buChar char="•"/>
              <a:defRPr/>
            </a:pPr>
            <a:r>
              <a:rPr lang="en-US" sz="1800" dirty="0">
                <a:latin typeface="Times New Roman" pitchFamily="18" charset="0"/>
                <a:ea typeface="SimSun" pitchFamily="2" charset="-122"/>
                <a:cs typeface="+mn-cs"/>
              </a:rPr>
              <a:t>A </a:t>
            </a:r>
            <a:r>
              <a:rPr lang="en-US" sz="1800" dirty="0">
                <a:latin typeface="Times New Roman" pitchFamily="18" charset="0"/>
                <a:ea typeface="SimSun" pitchFamily="2" charset="-122"/>
                <a:cs typeface="+mn-cs"/>
              </a:rPr>
              <a:t>stratified random sample of 500 patients </a:t>
            </a:r>
            <a:r>
              <a:rPr lang="en-US" sz="1800" dirty="0">
                <a:latin typeface="Times New Roman" pitchFamily="18" charset="0"/>
                <a:ea typeface="SimSun" pitchFamily="2" charset="-122"/>
                <a:cs typeface="+mn-cs"/>
              </a:rPr>
              <a:t>was </a:t>
            </a:r>
            <a:r>
              <a:rPr lang="en-US" sz="1800" dirty="0">
                <a:latin typeface="Times New Roman" pitchFamily="18" charset="0"/>
                <a:ea typeface="SimSun" pitchFamily="2" charset="-122"/>
                <a:cs typeface="+mn-cs"/>
              </a:rPr>
              <a:t>created.  </a:t>
            </a:r>
            <a:r>
              <a:rPr lang="en-US" sz="1800" dirty="0">
                <a:latin typeface="Times New Roman" pitchFamily="18" charset="0"/>
                <a:ea typeface="SimSun" pitchFamily="2" charset="-122"/>
                <a:cs typeface="+mn-cs"/>
              </a:rPr>
              <a:t>Half </a:t>
            </a:r>
            <a:r>
              <a:rPr lang="en-US" sz="1800" dirty="0">
                <a:latin typeface="Times New Roman" pitchFamily="18" charset="0"/>
                <a:ea typeface="SimSun" pitchFamily="2" charset="-122"/>
                <a:cs typeface="+mn-cs"/>
              </a:rPr>
              <a:t>of the sample was randomly selected from prescription dispensing records. </a:t>
            </a:r>
            <a:r>
              <a:rPr lang="en-US" sz="1800" dirty="0">
                <a:latin typeface="Times New Roman" pitchFamily="18" charset="0"/>
                <a:ea typeface="SimSun" pitchFamily="2" charset="-122"/>
                <a:cs typeface="+mn-cs"/>
              </a:rPr>
              <a:t>Half </a:t>
            </a:r>
            <a:r>
              <a:rPr lang="en-US" sz="1800" dirty="0">
                <a:latin typeface="Times New Roman" pitchFamily="18" charset="0"/>
                <a:ea typeface="SimSun" pitchFamily="2" charset="-122"/>
                <a:cs typeface="+mn-cs"/>
              </a:rPr>
              <a:t>of the sample was randomly selected using clinical service </a:t>
            </a:r>
            <a:r>
              <a:rPr lang="en-US" sz="1800" dirty="0">
                <a:latin typeface="Times New Roman" pitchFamily="18" charset="0"/>
                <a:ea typeface="SimSun" pitchFamily="2" charset="-122"/>
                <a:cs typeface="+mn-cs"/>
              </a:rPr>
              <a:t>records.</a:t>
            </a:r>
            <a:endParaRPr lang="en-US" sz="1800" dirty="0">
              <a:latin typeface="Times New Roman" pitchFamily="18" charset="0"/>
              <a:ea typeface="SimSun" pitchFamily="2" charset="-122"/>
              <a:cs typeface="+mn-cs"/>
            </a:endParaRPr>
          </a:p>
          <a:p>
            <a:pPr marL="342900" indent="-342900">
              <a:spcBef>
                <a:spcPts val="600"/>
              </a:spcBef>
              <a:buFont typeface="Arial" pitchFamily="34" charset="0"/>
              <a:buChar char="•"/>
              <a:defRPr/>
            </a:pPr>
            <a:r>
              <a:rPr lang="en-US" sz="1800" dirty="0">
                <a:latin typeface="Times New Roman" pitchFamily="18" charset="0"/>
                <a:ea typeface="SimSun" pitchFamily="2" charset="-122"/>
                <a:cs typeface="+mn-cs"/>
              </a:rPr>
              <a:t>Open-ended </a:t>
            </a:r>
            <a:r>
              <a:rPr lang="en-US" sz="1800" dirty="0">
                <a:latin typeface="Times New Roman" pitchFamily="18" charset="0"/>
                <a:ea typeface="SimSun" pitchFamily="2" charset="-122"/>
                <a:cs typeface="+mn-cs"/>
              </a:rPr>
              <a:t>survey items were thematically </a:t>
            </a:r>
            <a:r>
              <a:rPr lang="en-US" sz="1800" dirty="0">
                <a:latin typeface="Times New Roman" pitchFamily="18" charset="0"/>
                <a:ea typeface="SimSun" pitchFamily="2" charset="-122"/>
                <a:cs typeface="+mn-cs"/>
              </a:rPr>
              <a:t>coded. Descriptive </a:t>
            </a:r>
            <a:r>
              <a:rPr lang="en-US" sz="1800" dirty="0">
                <a:latin typeface="Times New Roman" pitchFamily="18" charset="0"/>
                <a:ea typeface="SimSun" pitchFamily="2" charset="-122"/>
                <a:cs typeface="+mn-cs"/>
              </a:rPr>
              <a:t>statistics, including percentages and means, were used for completion of aim </a:t>
            </a:r>
            <a:r>
              <a:rPr lang="en-US" sz="1800" dirty="0">
                <a:latin typeface="Times New Roman" pitchFamily="18" charset="0"/>
                <a:ea typeface="SimSun" pitchFamily="2" charset="-122"/>
                <a:cs typeface="+mn-cs"/>
              </a:rPr>
              <a:t>one. Inferential </a:t>
            </a:r>
            <a:r>
              <a:rPr lang="en-US" sz="1800" dirty="0">
                <a:latin typeface="Times New Roman" pitchFamily="18" charset="0"/>
                <a:ea typeface="SimSun" pitchFamily="2" charset="-122"/>
                <a:cs typeface="+mn-cs"/>
              </a:rPr>
              <a:t>statistics, including t-tests and chi-square statistics were used for completion of aim two. </a:t>
            </a:r>
          </a:p>
        </p:txBody>
      </p:sp>
      <p:sp>
        <p:nvSpPr>
          <p:cNvPr id="16401" name="Text Box 6"/>
          <p:cNvSpPr txBox="1">
            <a:spLocks noChangeArrowheads="1"/>
          </p:cNvSpPr>
          <p:nvPr/>
        </p:nvSpPr>
        <p:spPr bwMode="auto">
          <a:xfrm>
            <a:off x="304800" y="7618413"/>
            <a:ext cx="8804275" cy="596900"/>
          </a:xfrm>
          <a:prstGeom prst="rect">
            <a:avLst/>
          </a:prstGeom>
          <a:gradFill rotWithShape="1">
            <a:gsLst>
              <a:gs pos="0">
                <a:srgbClr val="FF9900"/>
              </a:gs>
              <a:gs pos="100000">
                <a:srgbClr val="925800"/>
              </a:gs>
            </a:gsLst>
            <a:lin ang="5400000" scaled="1"/>
          </a:gradFill>
          <a:ln w="6350">
            <a:solidFill>
              <a:schemeClr val="tx1"/>
            </a:solidFill>
            <a:miter lim="800000"/>
            <a:headEnd/>
            <a:tailEnd/>
          </a:ln>
        </p:spPr>
        <p:txBody>
          <a:bodyPr lIns="103489" tIns="51744" rIns="103489" bIns="51744">
            <a:prstTxWarp prst="textNoShape">
              <a:avLst/>
            </a:prstTxWarp>
            <a:spAutoFit/>
          </a:bodyPr>
          <a:lstStyle/>
          <a:p>
            <a:pPr algn="ctr" defTabSz="1763713" eaLnBrk="0" hangingPunct="0">
              <a:spcBef>
                <a:spcPct val="50000"/>
              </a:spcBef>
            </a:pPr>
            <a:r>
              <a:rPr kumimoji="0" lang="en-US" altLang="zh-CN" sz="3200" b="1">
                <a:solidFill>
                  <a:schemeClr val="bg1"/>
                </a:solidFill>
              </a:rPr>
              <a:t>Methods</a:t>
            </a:r>
            <a:endParaRPr kumimoji="0" lang="en-US" altLang="zh-CN" sz="4200">
              <a:solidFill>
                <a:schemeClr val="tx2"/>
              </a:solidFill>
            </a:endParaRPr>
          </a:p>
        </p:txBody>
      </p:sp>
      <p:sp>
        <p:nvSpPr>
          <p:cNvPr id="16402" name="Text Box 8"/>
          <p:cNvSpPr txBox="1">
            <a:spLocks noChangeArrowheads="1"/>
          </p:cNvSpPr>
          <p:nvPr/>
        </p:nvSpPr>
        <p:spPr bwMode="auto">
          <a:xfrm>
            <a:off x="23820438" y="8128000"/>
            <a:ext cx="8793162" cy="4075113"/>
          </a:xfrm>
          <a:prstGeom prst="rect">
            <a:avLst/>
          </a:prstGeom>
          <a:solidFill>
            <a:schemeClr val="bg1"/>
          </a:solidFill>
          <a:ln w="6350">
            <a:solidFill>
              <a:schemeClr val="tx1"/>
            </a:solidFill>
            <a:miter lim="800000"/>
            <a:headEnd/>
            <a:tailEnd/>
          </a:ln>
        </p:spPr>
        <p:txBody>
          <a:bodyPr lIns="274320" tIns="51744" rIns="274320" bIns="51744">
            <a:prstTxWarp prst="textNoShape">
              <a:avLst/>
            </a:prstTxWarp>
          </a:bodyPr>
          <a:lstStyle/>
          <a:p>
            <a:pPr marL="342900" indent="-342900" eaLnBrk="0" hangingPunct="0">
              <a:spcBef>
                <a:spcPts val="600"/>
              </a:spcBef>
              <a:buSzPct val="100000"/>
              <a:buFont typeface="Arial" pitchFamily="-72" charset="0"/>
              <a:buChar char="•"/>
            </a:pPr>
            <a:r>
              <a:rPr lang="en-US" sz="1800"/>
              <a:t>Respondents were mostly satisfied. Significant associations with pharmacy loyalty were found with patronage motives, including relationships, quality previous experience, pharmacy atmosphere, personnel competency and unique services. </a:t>
            </a:r>
          </a:p>
          <a:p>
            <a:pPr marL="342900" indent="-342900" eaLnBrk="0" hangingPunct="0">
              <a:spcBef>
                <a:spcPts val="600"/>
              </a:spcBef>
              <a:buSzPct val="100000"/>
              <a:buFont typeface="Arial" pitchFamily="-72" charset="0"/>
              <a:buChar char="•"/>
            </a:pPr>
            <a:r>
              <a:rPr lang="en-US" sz="1800"/>
              <a:t>While some argue that performing unique services should bring more customers in for other services providing transfer business, </a:t>
            </a:r>
            <a:r>
              <a:rPr lang="en-US" sz="1800" b="1" i="1" u="sng"/>
              <a:t>this may not be the case</a:t>
            </a:r>
            <a:r>
              <a:rPr lang="en-US" sz="1800"/>
              <a:t>.</a:t>
            </a:r>
          </a:p>
          <a:p>
            <a:pPr marL="342900" indent="-342900" eaLnBrk="0" hangingPunct="0">
              <a:spcBef>
                <a:spcPts val="600"/>
              </a:spcBef>
              <a:buSzPct val="100000"/>
              <a:buFont typeface="Arial" pitchFamily="-72" charset="0"/>
              <a:buChar char="•"/>
            </a:pPr>
            <a:r>
              <a:rPr lang="en-US" sz="1800"/>
              <a:t>Specific service awareness appeared to be influenced through marketing efforts, such as influenza vaccinations, cholesterol screenings, and adherence packing.</a:t>
            </a:r>
          </a:p>
          <a:p>
            <a:pPr marL="342900" indent="-342900" eaLnBrk="0" hangingPunct="0">
              <a:spcBef>
                <a:spcPts val="600"/>
              </a:spcBef>
              <a:buSzPct val="100000"/>
              <a:buFont typeface="Arial" pitchFamily="-72" charset="0"/>
              <a:buChar char="•"/>
            </a:pPr>
            <a:r>
              <a:rPr lang="en-US" sz="1800"/>
              <a:t>Pharmacists could continue offering unique services but must go further in establishing relationships and demonstrating competency. Pharmacists should be very disciplined in marketing efforts via television and radio as these seem to only increase awareness and not utilization.</a:t>
            </a:r>
          </a:p>
          <a:p>
            <a:pPr marL="342900" indent="-342900" eaLnBrk="0" hangingPunct="0">
              <a:spcBef>
                <a:spcPts val="600"/>
              </a:spcBef>
              <a:buSzPct val="100000"/>
              <a:buFont typeface="Arial" pitchFamily="-72" charset="0"/>
              <a:buChar char="•"/>
            </a:pPr>
            <a:r>
              <a:rPr lang="en-US" sz="1800"/>
              <a:t>This study may not generalize to other pharmacy settings. Also, selection, recall and social-desirability biases may influence the results of this study.</a:t>
            </a:r>
          </a:p>
          <a:p>
            <a:pPr marL="342900" indent="-342900" eaLnBrk="0" hangingPunct="0">
              <a:spcBef>
                <a:spcPts val="600"/>
              </a:spcBef>
              <a:buSzPct val="100000"/>
              <a:buFont typeface="Arial" pitchFamily="-72" charset="0"/>
              <a:buChar char="•"/>
            </a:pPr>
            <a:endParaRPr lang="en-US" sz="2000"/>
          </a:p>
          <a:p>
            <a:pPr marL="342900" indent="-342900" eaLnBrk="0" hangingPunct="0">
              <a:spcBef>
                <a:spcPts val="600"/>
              </a:spcBef>
              <a:buSzPct val="100000"/>
              <a:buFont typeface="Arial" pitchFamily="-72" charset="0"/>
              <a:buChar char="•"/>
            </a:pPr>
            <a:endParaRPr lang="en-US" sz="2200"/>
          </a:p>
        </p:txBody>
      </p:sp>
      <p:sp>
        <p:nvSpPr>
          <p:cNvPr id="16403" name="Rectangle 1"/>
          <p:cNvSpPr>
            <a:spLocks noChangeArrowheads="1"/>
          </p:cNvSpPr>
          <p:nvPr/>
        </p:nvSpPr>
        <p:spPr bwMode="auto">
          <a:xfrm>
            <a:off x="14865350" y="9444038"/>
            <a:ext cx="531813" cy="2276475"/>
          </a:xfrm>
          <a:prstGeom prst="rect">
            <a:avLst/>
          </a:prstGeom>
          <a:solidFill>
            <a:schemeClr val="bg1"/>
          </a:solidFill>
          <a:ln w="9525">
            <a:solidFill>
              <a:schemeClr val="bg1"/>
            </a:solidFill>
            <a:round/>
            <a:headEnd/>
            <a:tailEnd/>
          </a:ln>
        </p:spPr>
        <p:txBody>
          <a:bodyPr>
            <a:prstTxWarp prst="textNoShape">
              <a:avLst/>
            </a:prstTxWarp>
          </a:bodyPr>
          <a:lstStyle/>
          <a:p>
            <a:endParaRPr lang="en-US">
              <a:ea typeface="宋体" pitchFamily="-72" charset="-122"/>
              <a:cs typeface="宋体" pitchFamily="-72" charset="-122"/>
            </a:endParaRPr>
          </a:p>
        </p:txBody>
      </p:sp>
      <p:sp>
        <p:nvSpPr>
          <p:cNvPr id="16404" name="Text Box 12"/>
          <p:cNvSpPr txBox="1">
            <a:spLocks noChangeArrowheads="1"/>
          </p:cNvSpPr>
          <p:nvPr/>
        </p:nvSpPr>
        <p:spPr bwMode="auto">
          <a:xfrm>
            <a:off x="298450" y="11682413"/>
            <a:ext cx="8804275" cy="4516437"/>
          </a:xfrm>
          <a:prstGeom prst="rect">
            <a:avLst/>
          </a:prstGeom>
          <a:solidFill>
            <a:schemeClr val="bg1"/>
          </a:solidFill>
          <a:ln w="6350">
            <a:solidFill>
              <a:schemeClr val="tx1"/>
            </a:solidFill>
            <a:miter lim="800000"/>
            <a:headEnd/>
            <a:tailEnd/>
          </a:ln>
        </p:spPr>
        <p:txBody>
          <a:bodyPr lIns="274320" tIns="51744" rIns="274320" bIns="51744">
            <a:prstTxWarp prst="textNoShape">
              <a:avLst/>
            </a:prstTxWarp>
          </a:bodyPr>
          <a:lstStyle/>
          <a:p>
            <a:pPr marL="228600" indent="-228600">
              <a:spcBef>
                <a:spcPts val="1200"/>
              </a:spcBef>
              <a:buFont typeface="Arial" pitchFamily="-72" charset="0"/>
              <a:buChar char="•"/>
            </a:pPr>
            <a:endParaRPr lang="en-US" sz="100"/>
          </a:p>
        </p:txBody>
      </p:sp>
      <p:sp>
        <p:nvSpPr>
          <p:cNvPr id="16405" name="Text Box 6"/>
          <p:cNvSpPr txBox="1">
            <a:spLocks noChangeArrowheads="1"/>
          </p:cNvSpPr>
          <p:nvPr/>
        </p:nvSpPr>
        <p:spPr bwMode="auto">
          <a:xfrm>
            <a:off x="298450" y="11085513"/>
            <a:ext cx="8804275" cy="596900"/>
          </a:xfrm>
          <a:prstGeom prst="rect">
            <a:avLst/>
          </a:prstGeom>
          <a:gradFill rotWithShape="1">
            <a:gsLst>
              <a:gs pos="0">
                <a:srgbClr val="FF9900"/>
              </a:gs>
              <a:gs pos="100000">
                <a:srgbClr val="925800"/>
              </a:gs>
            </a:gsLst>
            <a:lin ang="5400000" scaled="1"/>
          </a:gradFill>
          <a:ln w="6350">
            <a:solidFill>
              <a:schemeClr val="tx1"/>
            </a:solidFill>
            <a:miter lim="800000"/>
            <a:headEnd/>
            <a:tailEnd/>
          </a:ln>
        </p:spPr>
        <p:txBody>
          <a:bodyPr lIns="103489" tIns="51744" rIns="103489" bIns="51744">
            <a:prstTxWarp prst="textNoShape">
              <a:avLst/>
            </a:prstTxWarp>
            <a:spAutoFit/>
          </a:bodyPr>
          <a:lstStyle/>
          <a:p>
            <a:pPr algn="ctr" defTabSz="1763713" eaLnBrk="0" hangingPunct="0">
              <a:spcBef>
                <a:spcPct val="50000"/>
              </a:spcBef>
            </a:pPr>
            <a:r>
              <a:rPr kumimoji="0" lang="en-US" altLang="zh-CN" sz="3200" b="1">
                <a:solidFill>
                  <a:schemeClr val="bg1"/>
                </a:solidFill>
              </a:rPr>
              <a:t>Sample Demographics</a:t>
            </a:r>
            <a:endParaRPr kumimoji="0" lang="en-US" altLang="zh-CN" sz="4200">
              <a:solidFill>
                <a:schemeClr val="tx2"/>
              </a:solidFill>
            </a:endParaRPr>
          </a:p>
        </p:txBody>
      </p:sp>
      <p:graphicFrame>
        <p:nvGraphicFramePr>
          <p:cNvPr id="3" name="Table 2"/>
          <p:cNvGraphicFramePr>
            <a:graphicFrameLocks noGrp="1"/>
          </p:cNvGraphicFramePr>
          <p:nvPr/>
        </p:nvGraphicFramePr>
        <p:xfrm>
          <a:off x="298450" y="12079288"/>
          <a:ext cx="8799513" cy="3978275"/>
        </p:xfrm>
        <a:graphic>
          <a:graphicData uri="http://schemas.openxmlformats.org/drawingml/2006/table">
            <a:tbl>
              <a:tblPr>
                <a:tableStyleId>{2D5ABB26-0587-4C30-8999-92F81FD0307C}</a:tableStyleId>
              </a:tblPr>
              <a:tblGrid>
                <a:gridCol w="4438031"/>
                <a:gridCol w="1517783"/>
                <a:gridCol w="1598843"/>
                <a:gridCol w="1243545"/>
              </a:tblGrid>
              <a:tr h="149320">
                <a:tc>
                  <a:txBody>
                    <a:bodyPr/>
                    <a:lstStyle/>
                    <a:p>
                      <a:r>
                        <a:rPr lang="en-US" b="1" dirty="0" smtClean="0"/>
                        <a:t>Variable</a:t>
                      </a:r>
                      <a:endParaRPr lang="en-US" b="1" dirty="0">
                        <a:solidFill>
                          <a:schemeClr val="tx1"/>
                        </a:solidFill>
                      </a:endParaRPr>
                    </a:p>
                  </a:txBody>
                  <a:tcPr>
                    <a:lnB w="12700" cap="flat" cmpd="sng" algn="ctr">
                      <a:solidFill>
                        <a:schemeClr val="tx1"/>
                      </a:solidFill>
                      <a:prstDash val="solid"/>
                      <a:round/>
                      <a:headEnd type="none" w="med" len="med"/>
                      <a:tailEnd type="none" w="med" len="med"/>
                    </a:lnB>
                  </a:tcPr>
                </a:tc>
                <a:tc>
                  <a:txBody>
                    <a:bodyPr/>
                    <a:lstStyle/>
                    <a:p>
                      <a:pPr algn="ctr"/>
                      <a:r>
                        <a:rPr lang="en-US" b="1" dirty="0" smtClean="0"/>
                        <a:t>Respondents</a:t>
                      </a:r>
                      <a:endParaRPr lang="en-US" b="1" dirty="0">
                        <a:solidFill>
                          <a:schemeClr val="tx1"/>
                        </a:solidFill>
                      </a:endParaRPr>
                    </a:p>
                  </a:txBody>
                  <a:tcPr>
                    <a:lnB w="12700" cap="flat" cmpd="sng" algn="ctr">
                      <a:solidFill>
                        <a:schemeClr val="tx1"/>
                      </a:solidFill>
                      <a:prstDash val="solid"/>
                      <a:round/>
                      <a:headEnd type="none" w="med" len="med"/>
                      <a:tailEnd type="none" w="med" len="med"/>
                    </a:lnB>
                  </a:tcPr>
                </a:tc>
                <a:tc>
                  <a:txBody>
                    <a:bodyPr/>
                    <a:lstStyle/>
                    <a:p>
                      <a:pPr algn="ctr"/>
                      <a:r>
                        <a:rPr lang="en-US" b="1" dirty="0" smtClean="0"/>
                        <a:t>Percentage</a:t>
                      </a:r>
                      <a:endParaRPr lang="en-US" b="1" dirty="0">
                        <a:solidFill>
                          <a:schemeClr val="tx1"/>
                        </a:solidFill>
                      </a:endParaRPr>
                    </a:p>
                  </a:txBody>
                  <a:tcPr>
                    <a:lnB w="12700" cap="flat" cmpd="sng" algn="ctr">
                      <a:solidFill>
                        <a:schemeClr val="tx1"/>
                      </a:solidFill>
                      <a:prstDash val="solid"/>
                      <a:round/>
                      <a:headEnd type="none" w="med" len="med"/>
                      <a:tailEnd type="none" w="med" len="med"/>
                    </a:lnB>
                  </a:tcPr>
                </a:tc>
                <a:tc>
                  <a:txBody>
                    <a:bodyPr/>
                    <a:lstStyle/>
                    <a:p>
                      <a:pPr algn="ctr"/>
                      <a:r>
                        <a:rPr lang="en-US" b="1" dirty="0" smtClean="0"/>
                        <a:t>Mean</a:t>
                      </a:r>
                      <a:endParaRPr lang="en-US" b="1" dirty="0">
                        <a:solidFill>
                          <a:schemeClr val="tx1"/>
                        </a:solidFill>
                      </a:endParaRPr>
                    </a:p>
                  </a:txBody>
                  <a:tcPr>
                    <a:lnB w="12700" cap="flat" cmpd="sng" algn="ctr">
                      <a:solidFill>
                        <a:schemeClr val="tx1"/>
                      </a:solidFill>
                      <a:prstDash val="solid"/>
                      <a:round/>
                      <a:headEnd type="none" w="med" len="med"/>
                      <a:tailEnd type="none" w="med" len="med"/>
                    </a:lnB>
                  </a:tcPr>
                </a:tc>
              </a:tr>
              <a:tr h="405864">
                <a:tc>
                  <a:txBody>
                    <a:bodyPr/>
                    <a:lstStyle/>
                    <a:p>
                      <a:r>
                        <a:rPr lang="en-US" dirty="0" smtClean="0"/>
                        <a:t>Age</a:t>
                      </a:r>
                      <a:endParaRPr lang="en-US" baseline="0" dirty="0" smtClean="0">
                        <a:solidFill>
                          <a:schemeClr val="tx1"/>
                        </a:solidFill>
                      </a:endParaRPr>
                    </a:p>
                  </a:txBody>
                  <a:tcPr>
                    <a:lnT w="12700" cap="flat" cmpd="sng" algn="ctr">
                      <a:solidFill>
                        <a:schemeClr val="tx1"/>
                      </a:solidFill>
                      <a:prstDash val="solid"/>
                      <a:round/>
                      <a:headEnd type="none" w="med" len="med"/>
                      <a:tailEnd type="none" w="med" len="med"/>
                    </a:lnT>
                  </a:tcPr>
                </a:tc>
                <a:tc>
                  <a:txBody>
                    <a:bodyPr/>
                    <a:lstStyle/>
                    <a:p>
                      <a:pPr algn="ctr"/>
                      <a:r>
                        <a:rPr lang="en-US" dirty="0" smtClean="0"/>
                        <a:t>220</a:t>
                      </a:r>
                      <a:endParaRPr lang="en-US" dirty="0">
                        <a:solidFill>
                          <a:schemeClr val="tx1"/>
                        </a:solidFill>
                      </a:endParaRPr>
                    </a:p>
                  </a:txBody>
                  <a:tcPr>
                    <a:lnT w="12700" cap="flat" cmpd="sng" algn="ctr">
                      <a:solidFill>
                        <a:schemeClr val="tx1"/>
                      </a:solidFill>
                      <a:prstDash val="solid"/>
                      <a:round/>
                      <a:headEnd type="none" w="med" len="med"/>
                      <a:tailEnd type="none" w="med" len="med"/>
                    </a:lnT>
                  </a:tcPr>
                </a:tc>
                <a:tc>
                  <a:txBody>
                    <a:bodyPr/>
                    <a:lstStyle/>
                    <a:p>
                      <a:pPr algn="ctr"/>
                      <a:endParaRPr lang="en-US" dirty="0">
                        <a:solidFill>
                          <a:schemeClr val="tx1"/>
                        </a:solidFill>
                      </a:endParaRPr>
                    </a:p>
                  </a:txBody>
                  <a:tcPr>
                    <a:lnT w="12700" cap="flat" cmpd="sng" algn="ctr">
                      <a:solidFill>
                        <a:schemeClr val="tx1"/>
                      </a:solidFill>
                      <a:prstDash val="solid"/>
                      <a:round/>
                      <a:headEnd type="none" w="med" len="med"/>
                      <a:tailEnd type="none" w="med" len="med"/>
                    </a:lnT>
                  </a:tcPr>
                </a:tc>
                <a:tc>
                  <a:txBody>
                    <a:bodyPr/>
                    <a:lstStyle/>
                    <a:p>
                      <a:pPr algn="ctr"/>
                      <a:r>
                        <a:rPr lang="en-US" dirty="0" smtClean="0"/>
                        <a:t>68.6</a:t>
                      </a:r>
                      <a:endParaRPr lang="en-US" dirty="0">
                        <a:solidFill>
                          <a:schemeClr val="tx1"/>
                        </a:solidFill>
                      </a:endParaRPr>
                    </a:p>
                  </a:txBody>
                  <a:tcPr>
                    <a:lnT w="12700" cap="flat" cmpd="sng" algn="ctr">
                      <a:solidFill>
                        <a:schemeClr val="tx1"/>
                      </a:solidFill>
                      <a:prstDash val="solid"/>
                      <a:round/>
                      <a:headEnd type="none" w="med" len="med"/>
                      <a:tailEnd type="none" w="med" len="med"/>
                    </a:lnT>
                  </a:tcPr>
                </a:tc>
              </a:tr>
              <a:tr h="405864">
                <a:tc>
                  <a:txBody>
                    <a:bodyPr/>
                    <a:lstStyle/>
                    <a:p>
                      <a:r>
                        <a:rPr lang="en-US" dirty="0" smtClean="0"/>
                        <a:t>Female</a:t>
                      </a:r>
                      <a:endParaRPr lang="en-US" dirty="0">
                        <a:solidFill>
                          <a:schemeClr val="tx1"/>
                        </a:solidFill>
                      </a:endParaRPr>
                    </a:p>
                  </a:txBody>
                  <a:tcPr/>
                </a:tc>
                <a:tc>
                  <a:txBody>
                    <a:bodyPr/>
                    <a:lstStyle/>
                    <a:p>
                      <a:pPr algn="ctr"/>
                      <a:r>
                        <a:rPr lang="en-US" dirty="0" smtClean="0"/>
                        <a:t>145</a:t>
                      </a:r>
                      <a:endParaRPr lang="en-US" dirty="0">
                        <a:solidFill>
                          <a:schemeClr val="tx1"/>
                        </a:solidFill>
                      </a:endParaRPr>
                    </a:p>
                  </a:txBody>
                  <a:tcPr/>
                </a:tc>
                <a:tc>
                  <a:txBody>
                    <a:bodyPr/>
                    <a:lstStyle/>
                    <a:p>
                      <a:pPr algn="ctr"/>
                      <a:r>
                        <a:rPr lang="en-US" dirty="0" smtClean="0"/>
                        <a:t>64</a:t>
                      </a:r>
                      <a:endParaRPr lang="en-US" dirty="0">
                        <a:solidFill>
                          <a:schemeClr val="tx1"/>
                        </a:solidFill>
                      </a:endParaRPr>
                    </a:p>
                  </a:txBody>
                  <a:tcPr/>
                </a:tc>
                <a:tc>
                  <a:txBody>
                    <a:bodyPr/>
                    <a:lstStyle/>
                    <a:p>
                      <a:pPr algn="ctr"/>
                      <a:endParaRPr lang="en-US" dirty="0">
                        <a:solidFill>
                          <a:schemeClr val="tx1"/>
                        </a:solidFill>
                      </a:endParaRPr>
                    </a:p>
                  </a:txBody>
                  <a:tcPr/>
                </a:tc>
              </a:tr>
              <a:tr h="405864">
                <a:tc>
                  <a:txBody>
                    <a:bodyPr/>
                    <a:lstStyle/>
                    <a:p>
                      <a:r>
                        <a:rPr lang="en-US" dirty="0" smtClean="0"/>
                        <a:t>Chronic diseases present</a:t>
                      </a:r>
                      <a:endParaRPr lang="en-US" dirty="0">
                        <a:solidFill>
                          <a:schemeClr val="tx1"/>
                        </a:solidFill>
                      </a:endParaRPr>
                    </a:p>
                  </a:txBody>
                  <a:tcPr/>
                </a:tc>
                <a:tc>
                  <a:txBody>
                    <a:bodyPr/>
                    <a:lstStyle/>
                    <a:p>
                      <a:pPr algn="ctr"/>
                      <a:r>
                        <a:rPr lang="en-US" dirty="0" smtClean="0"/>
                        <a:t>186</a:t>
                      </a:r>
                      <a:endParaRPr lang="en-US" dirty="0">
                        <a:solidFill>
                          <a:schemeClr val="tx1"/>
                        </a:solidFill>
                      </a:endParaRPr>
                    </a:p>
                  </a:txBody>
                  <a:tcPr/>
                </a:tc>
                <a:tc>
                  <a:txBody>
                    <a:bodyPr/>
                    <a:lstStyle/>
                    <a:p>
                      <a:pPr algn="ctr"/>
                      <a:r>
                        <a:rPr lang="en-US" dirty="0" smtClean="0"/>
                        <a:t>82</a:t>
                      </a:r>
                      <a:endParaRPr lang="en-US" dirty="0">
                        <a:solidFill>
                          <a:schemeClr val="tx1"/>
                        </a:solidFill>
                      </a:endParaRPr>
                    </a:p>
                  </a:txBody>
                  <a:tcPr/>
                </a:tc>
                <a:tc>
                  <a:txBody>
                    <a:bodyPr/>
                    <a:lstStyle/>
                    <a:p>
                      <a:pPr algn="ctr"/>
                      <a:endParaRPr lang="en-US">
                        <a:solidFill>
                          <a:schemeClr val="tx1"/>
                        </a:solidFill>
                      </a:endParaRPr>
                    </a:p>
                  </a:txBody>
                  <a:tcPr/>
                </a:tc>
              </a:tr>
              <a:tr h="405864">
                <a:tc>
                  <a:txBody>
                    <a:bodyPr/>
                    <a:lstStyle/>
                    <a:p>
                      <a:r>
                        <a:rPr lang="en-US" dirty="0" smtClean="0"/>
                        <a:t>Number</a:t>
                      </a:r>
                      <a:r>
                        <a:rPr lang="en-US" baseline="0" dirty="0" smtClean="0"/>
                        <a:t> of </a:t>
                      </a:r>
                      <a:r>
                        <a:rPr lang="en-US" dirty="0" smtClean="0"/>
                        <a:t> prescriptions in last 30 days</a:t>
                      </a:r>
                      <a:endParaRPr lang="en-US" dirty="0">
                        <a:solidFill>
                          <a:schemeClr val="tx1"/>
                        </a:solidFill>
                      </a:endParaRPr>
                    </a:p>
                  </a:txBody>
                  <a:tcPr/>
                </a:tc>
                <a:tc>
                  <a:txBody>
                    <a:bodyPr/>
                    <a:lstStyle/>
                    <a:p>
                      <a:pPr algn="ctr"/>
                      <a:r>
                        <a:rPr lang="en-US" dirty="0" smtClean="0"/>
                        <a:t>215</a:t>
                      </a:r>
                      <a:endParaRPr lang="en-US" dirty="0">
                        <a:solidFill>
                          <a:schemeClr val="tx1"/>
                        </a:solidFill>
                      </a:endParaRPr>
                    </a:p>
                  </a:txBody>
                  <a:tcPr/>
                </a:tc>
                <a:tc>
                  <a:txBody>
                    <a:bodyPr/>
                    <a:lstStyle/>
                    <a:p>
                      <a:pPr algn="ctr"/>
                      <a:endParaRPr lang="en-US" dirty="0">
                        <a:solidFill>
                          <a:schemeClr val="tx1"/>
                        </a:solidFill>
                      </a:endParaRPr>
                    </a:p>
                  </a:txBody>
                  <a:tcPr/>
                </a:tc>
                <a:tc>
                  <a:txBody>
                    <a:bodyPr/>
                    <a:lstStyle/>
                    <a:p>
                      <a:pPr algn="ctr"/>
                      <a:r>
                        <a:rPr lang="en-US" dirty="0" smtClean="0"/>
                        <a:t>4.8</a:t>
                      </a:r>
                      <a:endParaRPr lang="en-US" dirty="0">
                        <a:solidFill>
                          <a:schemeClr val="tx1"/>
                        </a:solidFill>
                      </a:endParaRPr>
                    </a:p>
                  </a:txBody>
                  <a:tcPr/>
                </a:tc>
              </a:tr>
              <a:tr h="405864">
                <a:tc>
                  <a:txBody>
                    <a:bodyPr/>
                    <a:lstStyle/>
                    <a:p>
                      <a:r>
                        <a:rPr lang="en-US" dirty="0" smtClean="0"/>
                        <a:t>Number</a:t>
                      </a:r>
                      <a:r>
                        <a:rPr lang="en-US" baseline="0" dirty="0" smtClean="0"/>
                        <a:t> of</a:t>
                      </a:r>
                      <a:r>
                        <a:rPr lang="en-US" dirty="0" smtClean="0"/>
                        <a:t> OTCs in last 30 days</a:t>
                      </a:r>
                      <a:endParaRPr lang="en-US" dirty="0">
                        <a:solidFill>
                          <a:schemeClr val="tx1"/>
                        </a:solidFill>
                      </a:endParaRPr>
                    </a:p>
                  </a:txBody>
                  <a:tcPr/>
                </a:tc>
                <a:tc>
                  <a:txBody>
                    <a:bodyPr/>
                    <a:lstStyle/>
                    <a:p>
                      <a:pPr algn="ctr"/>
                      <a:r>
                        <a:rPr lang="en-US" dirty="0" smtClean="0"/>
                        <a:t>220</a:t>
                      </a:r>
                      <a:endParaRPr lang="en-US" dirty="0">
                        <a:solidFill>
                          <a:schemeClr val="tx1"/>
                        </a:solidFill>
                      </a:endParaRPr>
                    </a:p>
                  </a:txBody>
                  <a:tcPr/>
                </a:tc>
                <a:tc>
                  <a:txBody>
                    <a:bodyPr/>
                    <a:lstStyle/>
                    <a:p>
                      <a:pPr algn="ctr"/>
                      <a:endParaRPr lang="en-US" dirty="0">
                        <a:solidFill>
                          <a:schemeClr val="tx1"/>
                        </a:solidFill>
                      </a:endParaRPr>
                    </a:p>
                  </a:txBody>
                  <a:tcPr/>
                </a:tc>
                <a:tc>
                  <a:txBody>
                    <a:bodyPr/>
                    <a:lstStyle/>
                    <a:p>
                      <a:pPr algn="ctr"/>
                      <a:r>
                        <a:rPr lang="en-US" dirty="0" smtClean="0"/>
                        <a:t>1.3</a:t>
                      </a:r>
                      <a:endParaRPr lang="en-US" dirty="0">
                        <a:solidFill>
                          <a:schemeClr val="tx1"/>
                        </a:solidFill>
                      </a:endParaRPr>
                    </a:p>
                  </a:txBody>
                  <a:tcPr/>
                </a:tc>
              </a:tr>
              <a:tr h="405864">
                <a:tc>
                  <a:txBody>
                    <a:bodyPr/>
                    <a:lstStyle/>
                    <a:p>
                      <a:r>
                        <a:rPr lang="en-US" dirty="0" smtClean="0"/>
                        <a:t>Annual household income &gt;75k</a:t>
                      </a:r>
                      <a:endParaRPr lang="en-US" dirty="0">
                        <a:solidFill>
                          <a:schemeClr val="tx1"/>
                        </a:solidFill>
                      </a:endParaRPr>
                    </a:p>
                  </a:txBody>
                  <a:tcPr/>
                </a:tc>
                <a:tc>
                  <a:txBody>
                    <a:bodyPr/>
                    <a:lstStyle/>
                    <a:p>
                      <a:pPr algn="ctr"/>
                      <a:r>
                        <a:rPr lang="en-US" dirty="0" smtClean="0"/>
                        <a:t>117</a:t>
                      </a:r>
                      <a:endParaRPr lang="en-US" dirty="0">
                        <a:solidFill>
                          <a:schemeClr val="tx1"/>
                        </a:solidFill>
                      </a:endParaRPr>
                    </a:p>
                  </a:txBody>
                  <a:tcPr/>
                </a:tc>
                <a:tc>
                  <a:txBody>
                    <a:bodyPr/>
                    <a:lstStyle/>
                    <a:p>
                      <a:pPr algn="ctr"/>
                      <a:r>
                        <a:rPr lang="en-US" dirty="0" smtClean="0"/>
                        <a:t>47</a:t>
                      </a:r>
                      <a:endParaRPr lang="en-US" dirty="0">
                        <a:solidFill>
                          <a:schemeClr val="tx1"/>
                        </a:solidFill>
                      </a:endParaRPr>
                    </a:p>
                  </a:txBody>
                  <a:tcPr/>
                </a:tc>
                <a:tc>
                  <a:txBody>
                    <a:bodyPr/>
                    <a:lstStyle/>
                    <a:p>
                      <a:pPr algn="ctr"/>
                      <a:endParaRPr lang="en-US" dirty="0">
                        <a:solidFill>
                          <a:schemeClr val="tx1"/>
                        </a:solidFill>
                      </a:endParaRPr>
                    </a:p>
                  </a:txBody>
                  <a:tcPr/>
                </a:tc>
              </a:tr>
              <a:tr h="405864">
                <a:tc>
                  <a:txBody>
                    <a:bodyPr/>
                    <a:lstStyle/>
                    <a:p>
                      <a:r>
                        <a:rPr lang="en-US" baseline="0" dirty="0" smtClean="0"/>
                        <a:t>Highest education is at least a college degree</a:t>
                      </a:r>
                      <a:endParaRPr lang="en-US" dirty="0">
                        <a:solidFill>
                          <a:schemeClr val="tx1"/>
                        </a:solidFill>
                      </a:endParaRPr>
                    </a:p>
                  </a:txBody>
                  <a:tcPr/>
                </a:tc>
                <a:tc>
                  <a:txBody>
                    <a:bodyPr/>
                    <a:lstStyle/>
                    <a:p>
                      <a:pPr algn="ctr"/>
                      <a:r>
                        <a:rPr lang="en-US" dirty="0" smtClean="0"/>
                        <a:t>148</a:t>
                      </a:r>
                      <a:endParaRPr lang="en-US" dirty="0">
                        <a:solidFill>
                          <a:schemeClr val="tx1"/>
                        </a:solidFill>
                      </a:endParaRPr>
                    </a:p>
                  </a:txBody>
                  <a:tcPr/>
                </a:tc>
                <a:tc>
                  <a:txBody>
                    <a:bodyPr/>
                    <a:lstStyle/>
                    <a:p>
                      <a:pPr algn="ctr"/>
                      <a:r>
                        <a:rPr lang="en-US" dirty="0" smtClean="0"/>
                        <a:t>65</a:t>
                      </a:r>
                      <a:endParaRPr lang="en-US" dirty="0">
                        <a:solidFill>
                          <a:schemeClr val="tx1"/>
                        </a:solidFill>
                      </a:endParaRPr>
                    </a:p>
                  </a:txBody>
                  <a:tcPr/>
                </a:tc>
                <a:tc>
                  <a:txBody>
                    <a:bodyPr/>
                    <a:lstStyle/>
                    <a:p>
                      <a:pPr algn="ctr"/>
                      <a:endParaRPr lang="en-US" dirty="0">
                        <a:solidFill>
                          <a:schemeClr val="tx1"/>
                        </a:solidFill>
                      </a:endParaRPr>
                    </a:p>
                  </a:txBody>
                  <a:tcPr/>
                </a:tc>
              </a:tr>
              <a:tr h="405864">
                <a:tc>
                  <a:txBody>
                    <a:bodyPr/>
                    <a:lstStyle/>
                    <a:p>
                      <a:r>
                        <a:rPr lang="en-US" dirty="0" smtClean="0"/>
                        <a:t>Aware of marketing efforts</a:t>
                      </a:r>
                      <a:endParaRPr lang="en-US" dirty="0">
                        <a:solidFill>
                          <a:schemeClr val="tx1"/>
                        </a:solidFill>
                      </a:endParaRPr>
                    </a:p>
                  </a:txBody>
                  <a:tcPr>
                    <a:lnB w="12700" cap="flat" cmpd="sng" algn="ctr">
                      <a:solidFill>
                        <a:schemeClr val="tx1"/>
                      </a:solidFill>
                      <a:prstDash val="solid"/>
                      <a:round/>
                      <a:headEnd type="none" w="med" len="med"/>
                      <a:tailEnd type="none" w="med" len="med"/>
                    </a:lnB>
                  </a:tcPr>
                </a:tc>
                <a:tc>
                  <a:txBody>
                    <a:bodyPr/>
                    <a:lstStyle/>
                    <a:p>
                      <a:pPr algn="ctr"/>
                      <a:r>
                        <a:rPr lang="en-US" dirty="0" smtClean="0"/>
                        <a:t>114</a:t>
                      </a:r>
                      <a:endParaRPr lang="en-US" dirty="0">
                        <a:solidFill>
                          <a:schemeClr val="tx1"/>
                        </a:solidFill>
                      </a:endParaRPr>
                    </a:p>
                  </a:txBody>
                  <a:tcPr>
                    <a:lnB w="12700" cap="flat" cmpd="sng" algn="ctr">
                      <a:solidFill>
                        <a:schemeClr val="tx1"/>
                      </a:solidFill>
                      <a:prstDash val="solid"/>
                      <a:round/>
                      <a:headEnd type="none" w="med" len="med"/>
                      <a:tailEnd type="none" w="med" len="med"/>
                    </a:lnB>
                  </a:tcPr>
                </a:tc>
                <a:tc>
                  <a:txBody>
                    <a:bodyPr/>
                    <a:lstStyle/>
                    <a:p>
                      <a:pPr algn="ctr"/>
                      <a:r>
                        <a:rPr lang="en-US" dirty="0" smtClean="0"/>
                        <a:t>50</a:t>
                      </a:r>
                      <a:endParaRPr lang="en-US" dirty="0">
                        <a:solidFill>
                          <a:schemeClr val="tx1"/>
                        </a:solidFill>
                      </a:endParaRPr>
                    </a:p>
                  </a:txBody>
                  <a:tcPr>
                    <a:lnB w="12700" cap="flat" cmpd="sng" algn="ctr">
                      <a:solidFill>
                        <a:schemeClr val="tx1"/>
                      </a:solidFill>
                      <a:prstDash val="solid"/>
                      <a:round/>
                      <a:headEnd type="none" w="med" len="med"/>
                      <a:tailEnd type="none" w="med" len="med"/>
                    </a:lnB>
                  </a:tcPr>
                </a:tc>
                <a:tc>
                  <a:txBody>
                    <a:bodyPr/>
                    <a:lstStyle/>
                    <a:p>
                      <a:pPr algn="ctr"/>
                      <a:endParaRPr lang="en-US" dirty="0">
                        <a:solidFill>
                          <a:schemeClr val="tx1"/>
                        </a:solidFill>
                      </a:endParaRPr>
                    </a:p>
                  </a:txBody>
                  <a:tcPr>
                    <a:lnB w="12700" cap="flat" cmpd="sng" algn="ctr">
                      <a:solidFill>
                        <a:schemeClr val="tx1"/>
                      </a:solidFill>
                      <a:prstDash val="solid"/>
                      <a:round/>
                      <a:headEnd type="none" w="med" len="med"/>
                      <a:tailEnd type="none" w="med" len="med"/>
                    </a:lnB>
                  </a:tcPr>
                </a:tc>
              </a:tr>
              <a:tr h="138074">
                <a:tc>
                  <a:txBody>
                    <a:bodyPr/>
                    <a:lstStyle/>
                    <a:p>
                      <a:r>
                        <a:rPr lang="en-US" dirty="0" smtClean="0"/>
                        <a:t>   </a:t>
                      </a:r>
                      <a:endParaRPr lang="en-US" dirty="0">
                        <a:solidFill>
                          <a:schemeClr val="tx1"/>
                        </a:solidFill>
                      </a:endParaRPr>
                    </a:p>
                  </a:txBody>
                  <a:tcPr>
                    <a:lnT w="12700" cap="flat" cmpd="sng" algn="ctr">
                      <a:solidFill>
                        <a:schemeClr val="tx1"/>
                      </a:solidFill>
                      <a:prstDash val="solid"/>
                      <a:round/>
                      <a:headEnd type="none" w="med" len="med"/>
                      <a:tailEnd type="none" w="med" len="med"/>
                    </a:lnT>
                  </a:tcPr>
                </a:tc>
                <a:tc>
                  <a:txBody>
                    <a:bodyPr/>
                    <a:lstStyle/>
                    <a:p>
                      <a:endParaRPr lang="en-US" dirty="0">
                        <a:solidFill>
                          <a:schemeClr val="tx1"/>
                        </a:solidFill>
                      </a:endParaRPr>
                    </a:p>
                  </a:txBody>
                  <a:tcPr>
                    <a:lnT w="12700" cap="flat" cmpd="sng" algn="ctr">
                      <a:solidFill>
                        <a:schemeClr val="tx1"/>
                      </a:solidFill>
                      <a:prstDash val="solid"/>
                      <a:round/>
                      <a:headEnd type="none" w="med" len="med"/>
                      <a:tailEnd type="none" w="med" len="med"/>
                    </a:lnT>
                  </a:tcPr>
                </a:tc>
                <a:tc>
                  <a:txBody>
                    <a:bodyPr/>
                    <a:lstStyle/>
                    <a:p>
                      <a:endParaRPr lang="en-US" dirty="0">
                        <a:solidFill>
                          <a:schemeClr val="tx1"/>
                        </a:solidFill>
                      </a:endParaRPr>
                    </a:p>
                  </a:txBody>
                  <a:tcPr>
                    <a:lnT w="12700" cap="flat" cmpd="sng" algn="ctr">
                      <a:solidFill>
                        <a:schemeClr val="tx1"/>
                      </a:solidFill>
                      <a:prstDash val="solid"/>
                      <a:round/>
                      <a:headEnd type="none" w="med" len="med"/>
                      <a:tailEnd type="none" w="med" len="med"/>
                    </a:lnT>
                  </a:tcPr>
                </a:tc>
                <a:tc>
                  <a:txBody>
                    <a:bodyPr/>
                    <a:lstStyle/>
                    <a:p>
                      <a:endParaRPr lang="en-US" dirty="0">
                        <a:solidFill>
                          <a:schemeClr val="tx1"/>
                        </a:solidFill>
                      </a:endParaRPr>
                    </a:p>
                  </a:txBody>
                  <a:tcPr>
                    <a:lnT w="12700" cap="flat" cmpd="sng" algn="ctr">
                      <a:solidFill>
                        <a:schemeClr val="tx1"/>
                      </a:solidFill>
                      <a:prstDash val="solid"/>
                      <a:round/>
                      <a:headEnd type="none" w="med" len="med"/>
                      <a:tailEnd type="none" w="med" len="med"/>
                    </a:lnT>
                  </a:tcPr>
                </a:tc>
              </a:tr>
            </a:tbl>
          </a:graphicData>
        </a:graphic>
      </p:graphicFrame>
      <p:sp>
        <p:nvSpPr>
          <p:cNvPr id="16449" name="Text Box 6"/>
          <p:cNvSpPr txBox="1">
            <a:spLocks noChangeArrowheads="1"/>
          </p:cNvSpPr>
          <p:nvPr/>
        </p:nvSpPr>
        <p:spPr bwMode="auto">
          <a:xfrm>
            <a:off x="23820438" y="7548563"/>
            <a:ext cx="8793162" cy="585787"/>
          </a:xfrm>
          <a:prstGeom prst="rect">
            <a:avLst/>
          </a:prstGeom>
          <a:gradFill rotWithShape="1">
            <a:gsLst>
              <a:gs pos="0">
                <a:srgbClr val="FF9900"/>
              </a:gs>
              <a:gs pos="100000">
                <a:srgbClr val="925800"/>
              </a:gs>
            </a:gsLst>
            <a:lin ang="5400000" scaled="1"/>
          </a:gradFill>
          <a:ln w="6350">
            <a:solidFill>
              <a:schemeClr val="tx1"/>
            </a:solidFill>
            <a:miter lim="800000"/>
            <a:headEnd/>
            <a:tailEnd/>
          </a:ln>
        </p:spPr>
        <p:txBody>
          <a:bodyPr lIns="103489" tIns="51744" rIns="103489" bIns="51744">
            <a:prstTxWarp prst="textNoShape">
              <a:avLst/>
            </a:prstTxWarp>
          </a:bodyPr>
          <a:lstStyle/>
          <a:p>
            <a:pPr algn="ctr" defTabSz="1763713" eaLnBrk="0" hangingPunct="0">
              <a:spcBef>
                <a:spcPct val="50000"/>
              </a:spcBef>
            </a:pPr>
            <a:r>
              <a:rPr kumimoji="0" lang="en-US" altLang="zh-CN" sz="3200" b="1">
                <a:solidFill>
                  <a:schemeClr val="bg1"/>
                </a:solidFill>
              </a:rPr>
              <a:t>Discussion</a:t>
            </a:r>
          </a:p>
        </p:txBody>
      </p:sp>
      <p:sp>
        <p:nvSpPr>
          <p:cNvPr id="16450" name="Text Box 8"/>
          <p:cNvSpPr txBox="1">
            <a:spLocks noChangeArrowheads="1"/>
          </p:cNvSpPr>
          <p:nvPr/>
        </p:nvSpPr>
        <p:spPr bwMode="auto">
          <a:xfrm>
            <a:off x="23817263" y="2916238"/>
            <a:ext cx="8793162" cy="4541837"/>
          </a:xfrm>
          <a:prstGeom prst="rect">
            <a:avLst/>
          </a:prstGeom>
          <a:solidFill>
            <a:schemeClr val="bg1"/>
          </a:solidFill>
          <a:ln w="6350">
            <a:solidFill>
              <a:schemeClr val="tx1"/>
            </a:solidFill>
            <a:miter lim="800000"/>
            <a:headEnd/>
            <a:tailEnd/>
          </a:ln>
        </p:spPr>
        <p:txBody>
          <a:bodyPr lIns="274320" tIns="51744" rIns="274320" bIns="51744">
            <a:prstTxWarp prst="textNoShape">
              <a:avLst/>
            </a:prstTxWarp>
          </a:bodyPr>
          <a:lstStyle/>
          <a:p>
            <a:pPr eaLnBrk="0" hangingPunct="0">
              <a:spcBef>
                <a:spcPts val="600"/>
              </a:spcBef>
              <a:buSzPct val="100000"/>
            </a:pPr>
            <a:endParaRPr lang="en-US" sz="1800"/>
          </a:p>
        </p:txBody>
      </p:sp>
      <p:sp>
        <p:nvSpPr>
          <p:cNvPr id="16451" name="Text Box 6"/>
          <p:cNvSpPr txBox="1">
            <a:spLocks noChangeArrowheads="1"/>
          </p:cNvSpPr>
          <p:nvPr/>
        </p:nvSpPr>
        <p:spPr bwMode="auto">
          <a:xfrm>
            <a:off x="23820438" y="2406650"/>
            <a:ext cx="8791575" cy="585788"/>
          </a:xfrm>
          <a:prstGeom prst="rect">
            <a:avLst/>
          </a:prstGeom>
          <a:gradFill rotWithShape="1">
            <a:gsLst>
              <a:gs pos="0">
                <a:srgbClr val="FF9900"/>
              </a:gs>
              <a:gs pos="100000">
                <a:srgbClr val="925800"/>
              </a:gs>
            </a:gsLst>
            <a:lin ang="5400000" scaled="1"/>
          </a:gradFill>
          <a:ln w="6350">
            <a:solidFill>
              <a:schemeClr val="tx1"/>
            </a:solidFill>
            <a:miter lim="800000"/>
            <a:headEnd/>
            <a:tailEnd/>
          </a:ln>
        </p:spPr>
        <p:txBody>
          <a:bodyPr lIns="103489" tIns="51744" rIns="103489" bIns="51744">
            <a:prstTxWarp prst="textNoShape">
              <a:avLst/>
            </a:prstTxWarp>
          </a:bodyPr>
          <a:lstStyle/>
          <a:p>
            <a:pPr algn="ctr" defTabSz="1763713" eaLnBrk="0" hangingPunct="0">
              <a:spcBef>
                <a:spcPct val="50000"/>
              </a:spcBef>
            </a:pPr>
            <a:r>
              <a:rPr kumimoji="0" lang="en-US" altLang="zh-CN" sz="3200" b="1">
                <a:solidFill>
                  <a:schemeClr val="bg1"/>
                </a:solidFill>
              </a:rPr>
              <a:t>Marketing Awareness</a:t>
            </a:r>
          </a:p>
        </p:txBody>
      </p:sp>
      <p:sp>
        <p:nvSpPr>
          <p:cNvPr id="16452" name="Rectangle 28"/>
          <p:cNvSpPr>
            <a:spLocks noChangeArrowheads="1"/>
          </p:cNvSpPr>
          <p:nvPr/>
        </p:nvSpPr>
        <p:spPr bwMode="auto">
          <a:xfrm>
            <a:off x="16533813" y="2916238"/>
            <a:ext cx="7134225" cy="13282612"/>
          </a:xfrm>
          <a:prstGeom prst="rect">
            <a:avLst/>
          </a:prstGeom>
          <a:solidFill>
            <a:schemeClr val="bg1"/>
          </a:solidFill>
          <a:ln w="6350">
            <a:solidFill>
              <a:schemeClr val="tx1"/>
            </a:solidFill>
            <a:round/>
            <a:headEnd/>
            <a:tailEnd/>
          </a:ln>
        </p:spPr>
        <p:txBody>
          <a:bodyPr>
            <a:prstTxWarp prst="textNoShape">
              <a:avLst/>
            </a:prstTxWarp>
          </a:bodyPr>
          <a:lstStyle/>
          <a:p>
            <a:pPr marL="228600" indent="-228600" algn="just" defTabSz="1763713" eaLnBrk="0" hangingPunct="0">
              <a:spcBef>
                <a:spcPct val="50000"/>
              </a:spcBef>
              <a:buSzPct val="60000"/>
            </a:pPr>
            <a:endParaRPr lang="en-US" b="1" i="1"/>
          </a:p>
        </p:txBody>
      </p:sp>
      <p:sp>
        <p:nvSpPr>
          <p:cNvPr id="16453" name="Text Box 6"/>
          <p:cNvSpPr txBox="1">
            <a:spLocks noChangeArrowheads="1"/>
          </p:cNvSpPr>
          <p:nvPr/>
        </p:nvSpPr>
        <p:spPr bwMode="auto">
          <a:xfrm>
            <a:off x="16533813" y="2395538"/>
            <a:ext cx="7134225" cy="585787"/>
          </a:xfrm>
          <a:prstGeom prst="rect">
            <a:avLst/>
          </a:prstGeom>
          <a:gradFill rotWithShape="1">
            <a:gsLst>
              <a:gs pos="0">
                <a:srgbClr val="FF9900"/>
              </a:gs>
              <a:gs pos="100000">
                <a:srgbClr val="925800"/>
              </a:gs>
            </a:gsLst>
            <a:lin ang="5400000" scaled="1"/>
          </a:gradFill>
          <a:ln w="6350">
            <a:solidFill>
              <a:schemeClr val="tx1"/>
            </a:solidFill>
            <a:miter lim="800000"/>
            <a:headEnd/>
            <a:tailEnd/>
          </a:ln>
        </p:spPr>
        <p:txBody>
          <a:bodyPr lIns="103489" tIns="51744" rIns="103489" bIns="51744" anchor="ctr">
            <a:prstTxWarp prst="textNoShape">
              <a:avLst/>
            </a:prstTxWarp>
          </a:bodyPr>
          <a:lstStyle/>
          <a:p>
            <a:pPr algn="ctr"/>
            <a:r>
              <a:rPr lang="en-US" sz="3100" b="1">
                <a:solidFill>
                  <a:schemeClr val="bg1"/>
                </a:solidFill>
              </a:rPr>
              <a:t>Patronage Motives &amp; Pharmacy Loyalty</a:t>
            </a:r>
          </a:p>
        </p:txBody>
      </p:sp>
      <p:graphicFrame>
        <p:nvGraphicFramePr>
          <p:cNvPr id="51" name="Table 50"/>
          <p:cNvGraphicFramePr>
            <a:graphicFrameLocks noGrp="1"/>
          </p:cNvGraphicFramePr>
          <p:nvPr/>
        </p:nvGraphicFramePr>
        <p:xfrm>
          <a:off x="23826788" y="3055938"/>
          <a:ext cx="8785225" cy="4022725"/>
        </p:xfrm>
        <a:graphic>
          <a:graphicData uri="http://schemas.openxmlformats.org/drawingml/2006/table">
            <a:tbl>
              <a:tblPr>
                <a:tableStyleId>{2D5ABB26-0587-4C30-8999-92F81FD0307C}</a:tableStyleId>
              </a:tblPr>
              <a:tblGrid>
                <a:gridCol w="1744324"/>
                <a:gridCol w="1592643"/>
                <a:gridCol w="1971844"/>
                <a:gridCol w="1592643"/>
                <a:gridCol w="1883744"/>
              </a:tblGrid>
              <a:tr h="309160">
                <a:tc>
                  <a:txBody>
                    <a:bodyPr/>
                    <a:lstStyle/>
                    <a:p>
                      <a:endParaRPr lang="en-US" b="1" dirty="0">
                        <a:solidFill>
                          <a:schemeClr val="tx1"/>
                        </a:solidFill>
                      </a:endParaRPr>
                    </a:p>
                  </a:txBody>
                  <a:tcPr>
                    <a:lnB w="12700" cap="flat" cmpd="sng" algn="ctr">
                      <a:noFill/>
                      <a:prstDash val="solid"/>
                      <a:round/>
                      <a:headEnd type="none" w="med" len="med"/>
                      <a:tailEnd type="none" w="med" len="med"/>
                    </a:lnB>
                  </a:tcPr>
                </a:tc>
                <a:tc gridSpan="2">
                  <a:txBody>
                    <a:bodyPr/>
                    <a:lstStyle/>
                    <a:p>
                      <a:pPr algn="ctr"/>
                      <a:r>
                        <a:rPr lang="en-US" b="1" dirty="0" smtClean="0">
                          <a:solidFill>
                            <a:schemeClr val="tx1"/>
                          </a:solidFill>
                        </a:rPr>
                        <a:t>Aware of marketing</a:t>
                      </a:r>
                      <a:endParaRPr lang="en-US" b="1" dirty="0">
                        <a:solidFill>
                          <a:schemeClr val="tx1"/>
                        </a:solidFill>
                      </a:endParaRPr>
                    </a:p>
                  </a:txBody>
                  <a:tcPr>
                    <a:lnB w="12700" cap="flat" cmpd="sng" algn="ctr">
                      <a:noFill/>
                      <a:prstDash val="solid"/>
                      <a:round/>
                      <a:headEnd type="none" w="med" len="med"/>
                      <a:tailEnd type="none" w="med" len="med"/>
                    </a:lnB>
                  </a:tcPr>
                </a:tc>
                <a:tc hMerge="1">
                  <a:txBody>
                    <a:bodyPr/>
                    <a:lstStyle/>
                    <a:p>
                      <a:pPr algn="ctr"/>
                      <a:endParaRPr lang="en-US" b="1" dirty="0">
                        <a:solidFill>
                          <a:schemeClr val="tx1"/>
                        </a:solidFill>
                      </a:endParaRPr>
                    </a:p>
                  </a:txBody>
                  <a:tcPr>
                    <a:lnB w="12700" cap="flat" cmpd="sng" algn="ctr">
                      <a:noFill/>
                      <a:prstDash val="solid"/>
                      <a:round/>
                      <a:headEnd type="none" w="med" len="med"/>
                      <a:tailEnd type="none" w="med" len="med"/>
                    </a:lnB>
                  </a:tcPr>
                </a:tc>
                <a:tc gridSpan="2">
                  <a:txBody>
                    <a:bodyPr/>
                    <a:lstStyle/>
                    <a:p>
                      <a:pPr algn="ctr"/>
                      <a:r>
                        <a:rPr lang="en-US" b="1" dirty="0" smtClean="0">
                          <a:solidFill>
                            <a:schemeClr val="tx1"/>
                          </a:solidFill>
                        </a:rPr>
                        <a:t>Not aware of marketing</a:t>
                      </a:r>
                      <a:endParaRPr lang="en-US" b="1" dirty="0">
                        <a:solidFill>
                          <a:schemeClr val="tx1"/>
                        </a:solidFill>
                      </a:endParaRPr>
                    </a:p>
                  </a:txBody>
                  <a:tcPr>
                    <a:lnB w="12700" cap="flat" cmpd="sng" algn="ctr">
                      <a:noFill/>
                      <a:prstDash val="solid"/>
                      <a:round/>
                      <a:headEnd type="none" w="med" len="med"/>
                      <a:tailEnd type="none" w="med" len="med"/>
                    </a:lnB>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b="1" dirty="0" smtClean="0">
                        <a:solidFill>
                          <a:schemeClr val="tx1"/>
                        </a:solidFill>
                      </a:endParaRPr>
                    </a:p>
                  </a:txBody>
                  <a:tcPr>
                    <a:lnB w="12700" cap="flat" cmpd="sng" algn="ctr">
                      <a:noFill/>
                      <a:prstDash val="solid"/>
                      <a:round/>
                      <a:headEnd type="none" w="med" len="med"/>
                      <a:tailEnd type="none" w="med" len="med"/>
                    </a:lnB>
                  </a:tcPr>
                </a:tc>
              </a:tr>
              <a:tr h="309160">
                <a:tc>
                  <a:txBody>
                    <a:bodyPr/>
                    <a:lstStyle/>
                    <a:p>
                      <a:r>
                        <a:rPr lang="en-US" b="1" dirty="0" smtClean="0"/>
                        <a:t>Service</a:t>
                      </a:r>
                      <a:endParaRPr lang="en-US" b="1" dirty="0">
                        <a:solidFill>
                          <a:schemeClr val="tx1"/>
                        </a:solidFill>
                      </a:endParaRPr>
                    </a:p>
                  </a:txBody>
                  <a:tcPr>
                    <a:lnL>
                      <a:noFill/>
                    </a:lnL>
                    <a:lnR>
                      <a:noFill/>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b="1" i="1" dirty="0" smtClean="0"/>
                        <a:t>Service Aware </a:t>
                      </a:r>
                      <a:endParaRPr lang="en-US" b="1" i="1" dirty="0">
                        <a:solidFill>
                          <a:schemeClr val="tx1"/>
                        </a:solidFill>
                      </a:endParaRPr>
                    </a:p>
                  </a:txBody>
                  <a:tcPr>
                    <a:lnL>
                      <a:noFill/>
                    </a:lnL>
                    <a:lnR>
                      <a:noFill/>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b="1" i="1" dirty="0" smtClean="0">
                          <a:solidFill>
                            <a:schemeClr val="tx1"/>
                          </a:solidFill>
                        </a:rPr>
                        <a:t>Service Unaware</a:t>
                      </a:r>
                      <a:endParaRPr lang="en-US" b="1" i="1" dirty="0">
                        <a:solidFill>
                          <a:schemeClr val="tx1"/>
                        </a:solidFill>
                      </a:endParaRPr>
                    </a:p>
                  </a:txBody>
                  <a:tcPr>
                    <a:lnL>
                      <a:noFill/>
                    </a:lnL>
                    <a:lnR>
                      <a:noFill/>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b="1" i="1" dirty="0" smtClean="0"/>
                        <a:t>Service Aware</a:t>
                      </a:r>
                      <a:endParaRPr lang="en-US" b="1" i="1" dirty="0" smtClean="0">
                        <a:solidFill>
                          <a:schemeClr val="tx1"/>
                        </a:solidFill>
                      </a:endParaRPr>
                    </a:p>
                  </a:txBody>
                  <a:tcPr>
                    <a:lnL>
                      <a:noFill/>
                    </a:lnL>
                    <a:lnR>
                      <a:noFill/>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i="1" dirty="0" smtClean="0">
                          <a:solidFill>
                            <a:schemeClr val="tx1"/>
                          </a:solidFill>
                        </a:rPr>
                        <a:t>Service Unaware</a:t>
                      </a:r>
                    </a:p>
                  </a:txBody>
                  <a:tcPr>
                    <a:lnL>
                      <a:noFill/>
                    </a:lnL>
                    <a:lnR>
                      <a:noFill/>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09160">
                <a:tc>
                  <a:txBody>
                    <a:bodyPr/>
                    <a:lstStyle/>
                    <a:p>
                      <a:r>
                        <a:rPr lang="en-US" dirty="0" smtClean="0"/>
                        <a:t>Dispensing</a:t>
                      </a:r>
                      <a:endParaRPr lang="en-US" baseline="0" dirty="0" smtClean="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457200" lvl="1" indent="0" algn="just"/>
                      <a:r>
                        <a:rPr lang="en-US" dirty="0" smtClean="0">
                          <a:solidFill>
                            <a:schemeClr val="tx1"/>
                          </a:solidFill>
                        </a:rPr>
                        <a:t>53.9</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457200" lvl="1" indent="111125" algn="just"/>
                      <a:r>
                        <a:rPr lang="en-US" dirty="0" smtClean="0">
                          <a:solidFill>
                            <a:schemeClr val="tx1"/>
                          </a:solidFill>
                        </a:rPr>
                        <a:t>0.9</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45.2</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457200" lvl="1" indent="111125" algn="just"/>
                      <a:r>
                        <a:rPr lang="en-US" dirty="0" smtClean="0">
                          <a:solidFill>
                            <a:schemeClr val="tx1"/>
                          </a:solidFill>
                        </a:rPr>
                        <a:t>0.0</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09160">
                <a:tc>
                  <a:txBody>
                    <a:bodyPr/>
                    <a:lstStyle/>
                    <a:p>
                      <a:r>
                        <a:rPr lang="en-US" baseline="0" dirty="0" smtClean="0">
                          <a:solidFill>
                            <a:schemeClr val="tx1"/>
                          </a:solidFill>
                        </a:rPr>
                        <a:t>Compounding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457200" lvl="1" indent="0" algn="just"/>
                      <a:r>
                        <a:rPr lang="en-US" b="1" dirty="0" smtClean="0">
                          <a:solidFill>
                            <a:schemeClr val="tx1"/>
                          </a:solidFill>
                        </a:rPr>
                        <a:t>36.9</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b="1" dirty="0" smtClean="0">
                          <a:solidFill>
                            <a:schemeClr val="tx1"/>
                          </a:solidFill>
                        </a:rPr>
                        <a:t>11.9</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b="1" dirty="0" smtClean="0">
                          <a:solidFill>
                            <a:schemeClr val="tx1"/>
                          </a:solidFill>
                        </a:rPr>
                        <a:t>21.2</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b="1" dirty="0" smtClean="0">
                          <a:solidFill>
                            <a:schemeClr val="tx1"/>
                          </a:solidFill>
                        </a:rPr>
                        <a:t>18.0</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09160">
                <a:tc>
                  <a:txBody>
                    <a:bodyPr/>
                    <a:lstStyle/>
                    <a:p>
                      <a:r>
                        <a:rPr lang="en-US" dirty="0" smtClean="0"/>
                        <a:t>Influenza</a:t>
                      </a:r>
                      <a:r>
                        <a:rPr lang="en-US" baseline="0" dirty="0" smtClean="0"/>
                        <a:t> </a:t>
                      </a:r>
                      <a:r>
                        <a:rPr lang="en-US" baseline="0" dirty="0" err="1" smtClean="0"/>
                        <a:t>Vacc</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b="1" dirty="0" smtClean="0">
                          <a:solidFill>
                            <a:schemeClr val="tx1"/>
                          </a:solidFill>
                        </a:rPr>
                        <a:t>53.5</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457200" lvl="1" indent="111125" algn="just"/>
                      <a:r>
                        <a:rPr lang="en-US" b="1" dirty="0" smtClean="0">
                          <a:solidFill>
                            <a:schemeClr val="tx1"/>
                          </a:solidFill>
                        </a:rPr>
                        <a:t>1.4</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b="1" dirty="0" smtClean="0">
                          <a:solidFill>
                            <a:schemeClr val="tx1"/>
                          </a:solidFill>
                        </a:rPr>
                        <a:t>40.1</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457200" marR="0" lvl="1" indent="111125" algn="just" defTabSz="9144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rPr>
                        <a:t>4.6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09160">
                <a:tc>
                  <a:txBody>
                    <a:bodyPr/>
                    <a:lstStyle/>
                    <a:p>
                      <a:r>
                        <a:rPr lang="en-US" dirty="0" smtClean="0">
                          <a:solidFill>
                            <a:schemeClr val="tx1"/>
                          </a:solidFill>
                        </a:rPr>
                        <a:t>H Zoster </a:t>
                      </a:r>
                      <a:r>
                        <a:rPr lang="en-US" dirty="0" err="1" smtClean="0">
                          <a:solidFill>
                            <a:schemeClr val="tx1"/>
                          </a:solidFill>
                        </a:rPr>
                        <a:t>Vacc</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22.6</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29.5</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14.7</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27.2</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09160">
                <a:tc>
                  <a:txBody>
                    <a:bodyPr/>
                    <a:lstStyle/>
                    <a:p>
                      <a:r>
                        <a:rPr lang="en-US" dirty="0" err="1" smtClean="0">
                          <a:solidFill>
                            <a:schemeClr val="tx1"/>
                          </a:solidFill>
                        </a:rPr>
                        <a:t>Pneumoc</a:t>
                      </a:r>
                      <a:r>
                        <a:rPr lang="en-US" baseline="0" dirty="0" smtClean="0">
                          <a:solidFill>
                            <a:schemeClr val="tx1"/>
                          </a:solidFill>
                        </a:rPr>
                        <a:t> </a:t>
                      </a:r>
                      <a:r>
                        <a:rPr lang="en-US" baseline="0" dirty="0" err="1" smtClean="0">
                          <a:solidFill>
                            <a:schemeClr val="tx1"/>
                          </a:solidFill>
                        </a:rPr>
                        <a:t>Vacc</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38.2</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14.7</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27.2</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14.7</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09160">
                <a:tc>
                  <a:txBody>
                    <a:bodyPr/>
                    <a:lstStyle/>
                    <a:p>
                      <a:r>
                        <a:rPr lang="en-US" dirty="0" err="1" smtClean="0"/>
                        <a:t>Chol</a:t>
                      </a:r>
                      <a:r>
                        <a:rPr lang="en-US" baseline="0" dirty="0" smtClean="0"/>
                        <a:t> Screening</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b="1" dirty="0" smtClean="0">
                          <a:solidFill>
                            <a:schemeClr val="tx1"/>
                          </a:solidFill>
                        </a:rPr>
                        <a:t>37.8</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b="1" dirty="0" smtClean="0">
                          <a:solidFill>
                            <a:schemeClr val="tx1"/>
                          </a:solidFill>
                        </a:rPr>
                        <a:t>14.7</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b="1" dirty="0" smtClean="0">
                          <a:solidFill>
                            <a:schemeClr val="tx1"/>
                          </a:solidFill>
                        </a:rPr>
                        <a:t>21.2</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b="1" dirty="0" smtClean="0">
                          <a:solidFill>
                            <a:schemeClr val="tx1"/>
                          </a:solidFill>
                        </a:rPr>
                        <a:t>20.7</a:t>
                      </a:r>
                      <a:endParaRPr lang="en-US" b="1"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09160">
                <a:tc>
                  <a:txBody>
                    <a:bodyPr/>
                    <a:lstStyle/>
                    <a:p>
                      <a:r>
                        <a:rPr lang="en-US" dirty="0" err="1" smtClean="0">
                          <a:solidFill>
                            <a:schemeClr val="tx1"/>
                          </a:solidFill>
                        </a:rPr>
                        <a:t>Dur</a:t>
                      </a:r>
                      <a:r>
                        <a:rPr lang="en-US" dirty="0" smtClean="0">
                          <a:solidFill>
                            <a:schemeClr val="tx1"/>
                          </a:solidFill>
                        </a:rPr>
                        <a:t> Med Equip</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41.0</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11.1</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28.6</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13.8</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09160">
                <a:tc>
                  <a:txBody>
                    <a:bodyPr/>
                    <a:lstStyle/>
                    <a:p>
                      <a:r>
                        <a:rPr lang="en-US" dirty="0" smtClean="0">
                          <a:solidFill>
                            <a:schemeClr val="tx1"/>
                          </a:solidFill>
                        </a:rPr>
                        <a:t>Adherence</a:t>
                      </a:r>
                      <a:r>
                        <a:rPr lang="en-US" baseline="0" dirty="0" smtClean="0">
                          <a:solidFill>
                            <a:schemeClr val="tx1"/>
                          </a:solidFill>
                        </a:rPr>
                        <a:t> </a:t>
                      </a:r>
                      <a:r>
                        <a:rPr lang="en-US" baseline="0" dirty="0" err="1" smtClean="0">
                          <a:solidFill>
                            <a:schemeClr val="tx1"/>
                          </a:solidFill>
                        </a:rPr>
                        <a:t>Pkg</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19.4</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25.8</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16.6</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21.2</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6305">
                <a:tc gridSpan="5">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t>  n = 217; values represent percentages; </a:t>
                      </a:r>
                      <a:r>
                        <a:rPr lang="en-US" b="1" i="1" dirty="0" smtClean="0"/>
                        <a:t>x</a:t>
                      </a:r>
                      <a:r>
                        <a:rPr lang="en-US" b="1" baseline="40000" dirty="0" smtClean="0"/>
                        <a:t>2</a:t>
                      </a:r>
                      <a:r>
                        <a:rPr lang="en-US" b="1" dirty="0" smtClean="0"/>
                        <a:t> p-value &lt; 0.05</a:t>
                      </a:r>
                      <a:endParaRPr lang="en-US" b="1" baseline="40000" dirty="0">
                        <a:solidFill>
                          <a:schemeClr val="tx1"/>
                        </a:solidFill>
                      </a:endParaRPr>
                    </a:p>
                  </a:txBody>
                  <a:tcPr>
                    <a:lnT w="12700" cap="flat" cmpd="sng" algn="ctr">
                      <a:solidFill>
                        <a:schemeClr val="tx1"/>
                      </a:solidFill>
                      <a:prstDash val="solid"/>
                      <a:round/>
                      <a:headEnd type="none" w="med" len="med"/>
                      <a:tailEnd type="none" w="med" len="med"/>
                    </a:lnT>
                  </a:tcPr>
                </a:tc>
                <a:tc hMerge="1">
                  <a:txBody>
                    <a:bodyPr/>
                    <a:lstStyle/>
                    <a:p>
                      <a:endParaRPr lang="en-US" dirty="0">
                        <a:solidFill>
                          <a:schemeClr val="tx1"/>
                        </a:solidFill>
                      </a:endParaRPr>
                    </a:p>
                  </a:txBody>
                  <a:tcPr>
                    <a:lnT w="12700" cap="flat" cmpd="sng" algn="ctr">
                      <a:solidFill>
                        <a:schemeClr val="tx1"/>
                      </a:solidFill>
                      <a:prstDash val="solid"/>
                      <a:round/>
                      <a:headEnd type="none" w="med" len="med"/>
                      <a:tailEnd type="none" w="med" len="med"/>
                    </a:lnT>
                  </a:tcPr>
                </a:tc>
                <a:tc hMerge="1">
                  <a:txBody>
                    <a:bodyPr/>
                    <a:lstStyle/>
                    <a:p>
                      <a:endParaRPr lang="en-US" dirty="0">
                        <a:solidFill>
                          <a:schemeClr val="tx1"/>
                        </a:solidFill>
                      </a:endParaRPr>
                    </a:p>
                  </a:txBody>
                  <a:tcPr>
                    <a:lnT w="12700" cap="flat" cmpd="sng" algn="ctr">
                      <a:solidFill>
                        <a:schemeClr val="tx1"/>
                      </a:solidFill>
                      <a:prstDash val="solid"/>
                      <a:round/>
                      <a:headEnd type="none" w="med" len="med"/>
                      <a:tailEnd type="none" w="med" len="med"/>
                    </a:lnT>
                  </a:tcPr>
                </a:tc>
                <a:tc hMerge="1">
                  <a:txBody>
                    <a:bodyPr/>
                    <a:lstStyle/>
                    <a:p>
                      <a:endParaRPr lang="en-US" dirty="0">
                        <a:solidFill>
                          <a:schemeClr val="tx1"/>
                        </a:solidFill>
                      </a:endParaRPr>
                    </a:p>
                  </a:txBody>
                  <a:tcPr>
                    <a:lnT w="12700" cap="flat" cmpd="sng" algn="ctr">
                      <a:solidFill>
                        <a:schemeClr val="tx1"/>
                      </a:solidFill>
                      <a:prstDash val="solid"/>
                      <a:round/>
                      <a:headEnd type="none" w="med" len="med"/>
                      <a:tailEnd type="none" w="med" len="med"/>
                    </a:lnT>
                  </a:tcPr>
                </a:tc>
                <a:tc hMerge="1">
                  <a:txBody>
                    <a:bodyPr/>
                    <a:lstStyle/>
                    <a:p>
                      <a:endParaRPr lang="en-US" dirty="0">
                        <a:solidFill>
                          <a:schemeClr val="tx1"/>
                        </a:solidFill>
                      </a:endParaRPr>
                    </a:p>
                  </a:txBody>
                  <a:tcPr>
                    <a:lnT w="12700" cap="flat" cmpd="sng" algn="ctr">
                      <a:solidFill>
                        <a:schemeClr val="tx1"/>
                      </a:solidFill>
                      <a:prstDash val="solid"/>
                      <a:round/>
                      <a:headEnd type="none" w="med" len="med"/>
                      <a:tailEnd type="none" w="med" len="med"/>
                    </a:lnT>
                  </a:tcPr>
                </a:tc>
              </a:tr>
            </a:tbl>
          </a:graphicData>
        </a:graphic>
      </p:graphicFrame>
      <p:graphicFrame>
        <p:nvGraphicFramePr>
          <p:cNvPr id="52" name="Table 51"/>
          <p:cNvGraphicFramePr>
            <a:graphicFrameLocks noGrp="1"/>
          </p:cNvGraphicFramePr>
          <p:nvPr/>
        </p:nvGraphicFramePr>
        <p:xfrm>
          <a:off x="9274175" y="3167063"/>
          <a:ext cx="7108825" cy="8883650"/>
        </p:xfrm>
        <a:graphic>
          <a:graphicData uri="http://schemas.openxmlformats.org/drawingml/2006/table">
            <a:tbl>
              <a:tblPr>
                <a:tableStyleId>{2D5ABB26-0587-4C30-8999-92F81FD0307C}</a:tableStyleId>
              </a:tblPr>
              <a:tblGrid>
                <a:gridCol w="1890832"/>
                <a:gridCol w="1361400"/>
                <a:gridCol w="680700"/>
                <a:gridCol w="605067"/>
                <a:gridCol w="701520"/>
                <a:gridCol w="778254"/>
                <a:gridCol w="1091759"/>
              </a:tblGrid>
              <a:tr h="149320">
                <a:tc>
                  <a:txBody>
                    <a:bodyPr/>
                    <a:lstStyle/>
                    <a:p>
                      <a:pPr algn="l"/>
                      <a:r>
                        <a:rPr lang="en-US" sz="1700" b="1" dirty="0" smtClean="0"/>
                        <a:t>Item</a:t>
                      </a:r>
                      <a:endParaRPr lang="en-US" sz="1700" b="1" dirty="0">
                        <a:solidFill>
                          <a:schemeClr val="tx1"/>
                        </a:solidFill>
                      </a:endParaRPr>
                    </a:p>
                  </a:txBody>
                  <a:tcPr anchor="b">
                    <a:lnB w="12700" cap="flat" cmpd="sng" algn="ctr">
                      <a:solidFill>
                        <a:schemeClr val="tx1"/>
                      </a:solidFill>
                      <a:prstDash val="solid"/>
                      <a:round/>
                      <a:headEnd type="none" w="med" len="med"/>
                      <a:tailEnd type="none" w="med" len="med"/>
                    </a:lnB>
                  </a:tcPr>
                </a:tc>
                <a:tc>
                  <a:txBody>
                    <a:bodyPr/>
                    <a:lstStyle/>
                    <a:p>
                      <a:pPr algn="ctr"/>
                      <a:r>
                        <a:rPr lang="en-US" sz="1700" b="1" dirty="0" smtClean="0"/>
                        <a:t>Respondents</a:t>
                      </a:r>
                      <a:endParaRPr lang="en-US" sz="1700" b="1" dirty="0">
                        <a:solidFill>
                          <a:schemeClr val="tx1"/>
                        </a:solidFill>
                      </a:endParaRPr>
                    </a:p>
                  </a:txBody>
                  <a:tcPr anchor="b">
                    <a:lnB w="12700" cap="flat" cmpd="sng" algn="ctr">
                      <a:solidFill>
                        <a:schemeClr val="tx1"/>
                      </a:solidFill>
                      <a:prstDash val="solid"/>
                      <a:round/>
                      <a:headEnd type="none" w="med" len="med"/>
                      <a:tailEnd type="none" w="med" len="med"/>
                    </a:lnB>
                  </a:tcPr>
                </a:tc>
                <a:tc>
                  <a:txBody>
                    <a:bodyPr/>
                    <a:lstStyle/>
                    <a:p>
                      <a:pPr algn="ctr"/>
                      <a:r>
                        <a:rPr lang="en-US" sz="1700" b="1" dirty="0" smtClean="0"/>
                        <a:t>Poor</a:t>
                      </a:r>
                      <a:endParaRPr lang="en-US" sz="1700" b="1" dirty="0">
                        <a:solidFill>
                          <a:schemeClr val="tx1"/>
                        </a:solidFill>
                      </a:endParaRPr>
                    </a:p>
                  </a:txBody>
                  <a:tcPr anchor="b">
                    <a:lnB w="12700" cap="flat" cmpd="sng" algn="ctr">
                      <a:solidFill>
                        <a:schemeClr val="tx1"/>
                      </a:solidFill>
                      <a:prstDash val="solid"/>
                      <a:round/>
                      <a:headEnd type="none" w="med" len="med"/>
                      <a:tailEnd type="none" w="med" len="med"/>
                    </a:lnB>
                  </a:tcPr>
                </a:tc>
                <a:tc>
                  <a:txBody>
                    <a:bodyPr/>
                    <a:lstStyle/>
                    <a:p>
                      <a:pPr algn="ctr"/>
                      <a:r>
                        <a:rPr lang="en-US" sz="1700" b="1" dirty="0" smtClean="0"/>
                        <a:t>Fair</a:t>
                      </a:r>
                      <a:endParaRPr lang="en-US" sz="1700" b="1" dirty="0">
                        <a:solidFill>
                          <a:schemeClr val="tx1"/>
                        </a:solidFill>
                      </a:endParaRPr>
                    </a:p>
                  </a:txBody>
                  <a:tcPr anchor="b">
                    <a:lnB w="12700" cap="flat" cmpd="sng" algn="ctr">
                      <a:solidFill>
                        <a:schemeClr val="tx1"/>
                      </a:solidFill>
                      <a:prstDash val="solid"/>
                      <a:round/>
                      <a:headEnd type="none" w="med" len="med"/>
                      <a:tailEnd type="none" w="med" len="med"/>
                    </a:lnB>
                  </a:tcPr>
                </a:tc>
                <a:tc>
                  <a:txBody>
                    <a:bodyPr/>
                    <a:lstStyle/>
                    <a:p>
                      <a:pPr algn="ctr"/>
                      <a:r>
                        <a:rPr lang="en-US" sz="1700" b="1" dirty="0" smtClean="0">
                          <a:solidFill>
                            <a:schemeClr val="tx1"/>
                          </a:solidFill>
                        </a:rPr>
                        <a:t>Good</a:t>
                      </a:r>
                      <a:endParaRPr lang="en-US" sz="1700" b="1" dirty="0">
                        <a:solidFill>
                          <a:schemeClr val="tx1"/>
                        </a:solidFill>
                      </a:endParaRPr>
                    </a:p>
                  </a:txBody>
                  <a:tcPr anchor="b">
                    <a:lnB w="12700" cap="flat" cmpd="sng" algn="ctr">
                      <a:solidFill>
                        <a:schemeClr val="tx1"/>
                      </a:solidFill>
                      <a:prstDash val="solid"/>
                      <a:round/>
                      <a:headEnd type="none" w="med" len="med"/>
                      <a:tailEnd type="none" w="med" len="med"/>
                    </a:lnB>
                  </a:tcPr>
                </a:tc>
                <a:tc>
                  <a:txBody>
                    <a:bodyPr/>
                    <a:lstStyle/>
                    <a:p>
                      <a:pPr algn="ctr"/>
                      <a:r>
                        <a:rPr lang="en-US" sz="1700" b="1" dirty="0" smtClean="0">
                          <a:solidFill>
                            <a:schemeClr val="tx1"/>
                          </a:solidFill>
                        </a:rPr>
                        <a:t>Very Good</a:t>
                      </a:r>
                      <a:endParaRPr lang="en-US" sz="1700" b="1" dirty="0">
                        <a:solidFill>
                          <a:schemeClr val="tx1"/>
                        </a:solidFill>
                      </a:endParaRPr>
                    </a:p>
                  </a:txBody>
                  <a:tcPr anchor="b">
                    <a:lnB w="12700" cap="flat" cmpd="sng" algn="ctr">
                      <a:solidFill>
                        <a:schemeClr val="tx1"/>
                      </a:solidFill>
                      <a:prstDash val="solid"/>
                      <a:round/>
                      <a:headEnd type="none" w="med" len="med"/>
                      <a:tailEnd type="none" w="med" len="med"/>
                    </a:lnB>
                  </a:tcPr>
                </a:tc>
                <a:tc>
                  <a:txBody>
                    <a:bodyPr/>
                    <a:lstStyle/>
                    <a:p>
                      <a:pPr algn="ctr"/>
                      <a:r>
                        <a:rPr lang="en-US" sz="1700" b="1" dirty="0" smtClean="0">
                          <a:solidFill>
                            <a:schemeClr val="tx1"/>
                          </a:solidFill>
                        </a:rPr>
                        <a:t>Excellent</a:t>
                      </a:r>
                      <a:endParaRPr lang="en-US" sz="1700" b="1" dirty="0">
                        <a:solidFill>
                          <a:schemeClr val="tx1"/>
                        </a:solidFill>
                      </a:endParaRPr>
                    </a:p>
                  </a:txBody>
                  <a:tcPr anchor="b">
                    <a:lnB w="12700" cap="flat" cmpd="sng" algn="ctr">
                      <a:solidFill>
                        <a:schemeClr val="tx1"/>
                      </a:solidFill>
                      <a:prstDash val="solid"/>
                      <a:round/>
                      <a:headEnd type="none" w="med" len="med"/>
                      <a:tailEnd type="none" w="med" len="med"/>
                    </a:lnB>
                  </a:tcPr>
                </a:tc>
              </a:tr>
              <a:tr h="405864">
                <a:tc>
                  <a:txBody>
                    <a:bodyPr/>
                    <a:lstStyle/>
                    <a:p>
                      <a:r>
                        <a:rPr lang="en-US" sz="1700" baseline="0" dirty="0" smtClean="0">
                          <a:solidFill>
                            <a:schemeClr val="tx1"/>
                          </a:solidFill>
                        </a:rPr>
                        <a:t>Professionalism of the pharmacy staff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t>228</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0" algn="ctr"/>
                      <a:r>
                        <a:rPr lang="en-US" dirty="0" smtClean="0">
                          <a:solidFill>
                            <a:schemeClr val="tx1"/>
                          </a:solidFill>
                        </a:rPr>
                        <a:t>0.0</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0" algn="ctr"/>
                      <a:r>
                        <a:rPr lang="en-US" dirty="0" smtClean="0"/>
                        <a:t>0.4</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0" algn="ctr"/>
                      <a:r>
                        <a:rPr lang="en-US" dirty="0" smtClean="0">
                          <a:solidFill>
                            <a:schemeClr val="tx1"/>
                          </a:solidFill>
                        </a:rPr>
                        <a:t>3.5</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0" algn="ctr"/>
                      <a:r>
                        <a:rPr lang="en-US" dirty="0" smtClean="0">
                          <a:solidFill>
                            <a:schemeClr val="tx1"/>
                          </a:solidFill>
                        </a:rPr>
                        <a:t>28.9</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0" algn="ctr"/>
                      <a:r>
                        <a:rPr lang="en-US" dirty="0" smtClean="0">
                          <a:solidFill>
                            <a:schemeClr val="tx1"/>
                          </a:solidFill>
                        </a:rPr>
                        <a:t>67.1</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05864">
                <a:tc>
                  <a:txBody>
                    <a:bodyPr/>
                    <a:lstStyle/>
                    <a:p>
                      <a:r>
                        <a:rPr lang="en-US" sz="1700" dirty="0" smtClean="0">
                          <a:solidFill>
                            <a:schemeClr val="tx1"/>
                          </a:solidFill>
                        </a:rPr>
                        <a:t>Pharmacy services overall</a:t>
                      </a:r>
                      <a:endParaRPr lang="en-US" sz="17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t>227</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0.0</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0.9</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5.7</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22.9</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70.5</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05864">
                <a:tc>
                  <a:txBody>
                    <a:bodyPr/>
                    <a:lstStyle/>
                    <a:p>
                      <a:r>
                        <a:rPr lang="en-US" sz="1700" dirty="0" smtClean="0">
                          <a:solidFill>
                            <a:schemeClr val="tx1"/>
                          </a:solidFill>
                        </a:rPr>
                        <a:t>Privacy of your conversations with the pharmacist </a:t>
                      </a:r>
                      <a:endParaRPr lang="en-US" sz="17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210</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2.4</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6.2</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l"/>
                      <a:r>
                        <a:rPr lang="en-US" dirty="0" smtClean="0">
                          <a:solidFill>
                            <a:schemeClr val="tx1"/>
                          </a:solidFill>
                        </a:rPr>
                        <a:t>14.8</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31.4</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45.2</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05864">
                <a:tc>
                  <a:txBody>
                    <a:bodyPr/>
                    <a:lstStyle/>
                    <a:p>
                      <a:r>
                        <a:rPr lang="en-US" sz="1700" dirty="0" smtClean="0">
                          <a:solidFill>
                            <a:schemeClr val="tx1"/>
                          </a:solidFill>
                        </a:rPr>
                        <a:t>Pharmacist's efforts to help you improve health</a:t>
                      </a:r>
                      <a:endParaRPr lang="en-US" sz="17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192</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1.0</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2.1</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dirty="0" smtClean="0">
                          <a:solidFill>
                            <a:schemeClr val="tx1"/>
                          </a:solidFill>
                        </a:rPr>
                        <a:t>21.4</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35.4</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40.1</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05864">
                <a:tc>
                  <a:txBody>
                    <a:bodyPr/>
                    <a:lstStyle/>
                    <a:p>
                      <a:r>
                        <a:rPr lang="en-US" sz="1700" dirty="0" smtClean="0">
                          <a:solidFill>
                            <a:schemeClr val="tx1"/>
                          </a:solidFill>
                        </a:rPr>
                        <a:t>Availability of the pharmacist to answer questions </a:t>
                      </a:r>
                      <a:endParaRPr lang="en-US" sz="17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224</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0.0</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0.4</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6.3</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25.4</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67.9</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05864">
                <a:tc>
                  <a:txBody>
                    <a:bodyPr/>
                    <a:lstStyle/>
                    <a:p>
                      <a:r>
                        <a:rPr lang="en-US" sz="1700" kern="1200" dirty="0" smtClean="0">
                          <a:solidFill>
                            <a:schemeClr val="tx1"/>
                          </a:solidFill>
                          <a:effectLst/>
                          <a:latin typeface="+mn-lt"/>
                          <a:ea typeface="+mn-ea"/>
                          <a:cs typeface="+mn-cs"/>
                        </a:rPr>
                        <a:t>Pharmacist's ability to advise you about med problems </a:t>
                      </a:r>
                      <a:endParaRPr lang="en-US" sz="17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221</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0.5</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0.9</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5.4</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29.9</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63.3</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05864">
                <a:tc>
                  <a:txBody>
                    <a:bodyPr/>
                    <a:lstStyle/>
                    <a:p>
                      <a:r>
                        <a:rPr lang="en-US" sz="1700" dirty="0" smtClean="0">
                          <a:solidFill>
                            <a:schemeClr val="tx1"/>
                          </a:solidFill>
                        </a:rPr>
                        <a:t>Amount of time the pharmacist offers to spend with you </a:t>
                      </a:r>
                      <a:endParaRPr lang="en-US" sz="17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209</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0.5</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4.8</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dirty="0" smtClean="0">
                          <a:solidFill>
                            <a:schemeClr val="tx1"/>
                          </a:solidFill>
                        </a:rPr>
                        <a:t>12.9</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33.5</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48.3</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05864">
                <a:tc>
                  <a:txBody>
                    <a:bodyPr/>
                    <a:lstStyle/>
                    <a:p>
                      <a:r>
                        <a:rPr lang="en-US" sz="1700" dirty="0" smtClean="0">
                          <a:solidFill>
                            <a:schemeClr val="tx1"/>
                          </a:solidFill>
                        </a:rPr>
                        <a:t>Pharmacist's efforts to assure that your meds</a:t>
                      </a:r>
                      <a:r>
                        <a:rPr lang="en-US" sz="1700" baseline="0" dirty="0" smtClean="0">
                          <a:solidFill>
                            <a:schemeClr val="tx1"/>
                          </a:solidFill>
                        </a:rPr>
                        <a:t> work</a:t>
                      </a:r>
                      <a:r>
                        <a:rPr lang="en-US" sz="1700" dirty="0" smtClean="0">
                          <a:solidFill>
                            <a:schemeClr val="tx1"/>
                          </a:solidFill>
                        </a:rPr>
                        <a:t> for you</a:t>
                      </a:r>
                      <a:endParaRPr lang="en-US" sz="17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193</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0.5</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4.1</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dirty="0" smtClean="0">
                          <a:solidFill>
                            <a:schemeClr val="tx1"/>
                          </a:solidFill>
                        </a:rPr>
                        <a:t>13.0</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35.2</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47.2</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05864">
                <a:tc>
                  <a:txBody>
                    <a:bodyPr/>
                    <a:lstStyle/>
                    <a:p>
                      <a:r>
                        <a:rPr lang="en-US" sz="1700" dirty="0" smtClean="0">
                          <a:solidFill>
                            <a:schemeClr val="tx1"/>
                          </a:solidFill>
                        </a:rPr>
                        <a:t>How well the pharmacist answers your questions </a:t>
                      </a:r>
                      <a:endParaRPr lang="en-US" sz="17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223</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0.0</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0.9</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4.9</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28.3</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65.9</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05864">
                <a:tc>
                  <a:txBody>
                    <a:bodyPr/>
                    <a:lstStyle/>
                    <a:p>
                      <a:r>
                        <a:rPr lang="en-US" sz="1700" dirty="0" smtClean="0">
                          <a:solidFill>
                            <a:schemeClr val="tx1"/>
                          </a:solidFill>
                        </a:rPr>
                        <a:t>Promptness of prescription service </a:t>
                      </a:r>
                      <a:endParaRPr lang="en-US" sz="17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220</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0.0</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0.0</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5.9</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31.8</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smtClean="0">
                          <a:solidFill>
                            <a:schemeClr val="tx1"/>
                          </a:solidFill>
                        </a:rPr>
                        <a:t>62.3</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38074">
                <a:tc gridSpan="7">
                  <a:txBody>
                    <a:bodyPr/>
                    <a:lstStyle/>
                    <a:p>
                      <a:pPr algn="r"/>
                      <a:r>
                        <a:rPr lang="en-US" dirty="0" smtClean="0">
                          <a:solidFill>
                            <a:schemeClr val="tx1"/>
                          </a:solidFill>
                        </a:rPr>
                        <a:t>values reported as percentages</a:t>
                      </a:r>
                      <a:endParaRPr lang="en-US" dirty="0">
                        <a:solidFill>
                          <a:schemeClr val="tx1"/>
                        </a:solidFill>
                      </a:endParaRPr>
                    </a:p>
                  </a:txBody>
                  <a:tcPr>
                    <a:lnT w="12700" cap="flat" cmpd="sng" algn="ctr">
                      <a:solidFill>
                        <a:schemeClr val="tx1"/>
                      </a:solidFill>
                      <a:prstDash val="solid"/>
                      <a:round/>
                      <a:headEnd type="none" w="med" len="med"/>
                      <a:tailEnd type="none" w="med" len="med"/>
                    </a:lnT>
                  </a:tcPr>
                </a:tc>
                <a:tc hMerge="1">
                  <a:txBody>
                    <a:bodyPr/>
                    <a:lstStyle/>
                    <a:p>
                      <a:endParaRPr lang="en-US" dirty="0">
                        <a:solidFill>
                          <a:schemeClr val="tx1"/>
                        </a:solidFill>
                      </a:endParaRPr>
                    </a:p>
                  </a:txBody>
                  <a:tcPr>
                    <a:lnT w="12700" cap="flat" cmpd="sng" algn="ctr">
                      <a:solidFill>
                        <a:schemeClr val="tx1"/>
                      </a:solidFill>
                      <a:prstDash val="solid"/>
                      <a:round/>
                      <a:headEnd type="none" w="med" len="med"/>
                      <a:tailEnd type="none" w="med" len="med"/>
                    </a:lnT>
                  </a:tcPr>
                </a:tc>
                <a:tc hMerge="1">
                  <a:txBody>
                    <a:bodyPr/>
                    <a:lstStyle/>
                    <a:p>
                      <a:endParaRPr lang="en-US" dirty="0">
                        <a:solidFill>
                          <a:schemeClr val="tx1"/>
                        </a:solidFill>
                      </a:endParaRPr>
                    </a:p>
                  </a:txBody>
                  <a:tcPr>
                    <a:lnT w="12700" cap="flat" cmpd="sng" algn="ctr">
                      <a:solidFill>
                        <a:schemeClr val="tx1"/>
                      </a:solidFill>
                      <a:prstDash val="solid"/>
                      <a:round/>
                      <a:headEnd type="none" w="med" len="med"/>
                      <a:tailEnd type="none" w="med" len="med"/>
                    </a:lnT>
                  </a:tcPr>
                </a:tc>
                <a:tc hMerge="1">
                  <a:txBody>
                    <a:bodyPr/>
                    <a:lstStyle/>
                    <a:p>
                      <a:endParaRPr lang="en-US" dirty="0">
                        <a:solidFill>
                          <a:schemeClr val="tx1"/>
                        </a:solidFill>
                      </a:endParaRPr>
                    </a:p>
                  </a:txBody>
                  <a:tcPr>
                    <a:lnT w="12700" cap="flat" cmpd="sng" algn="ctr">
                      <a:solidFill>
                        <a:schemeClr val="tx1"/>
                      </a:solidFill>
                      <a:prstDash val="solid"/>
                      <a:round/>
                      <a:headEnd type="none" w="med" len="med"/>
                      <a:tailEnd type="none" w="med" len="med"/>
                    </a:lnT>
                  </a:tcPr>
                </a:tc>
                <a:tc hMerge="1">
                  <a:txBody>
                    <a:bodyPr/>
                    <a:lstStyle/>
                    <a:p>
                      <a:endParaRPr lang="en-US" dirty="0">
                        <a:solidFill>
                          <a:schemeClr val="tx1"/>
                        </a:solidFill>
                      </a:endParaRPr>
                    </a:p>
                  </a:txBody>
                  <a:tcPr>
                    <a:lnT w="12700" cap="flat" cmpd="sng" algn="ctr">
                      <a:solidFill>
                        <a:schemeClr val="tx1"/>
                      </a:solidFill>
                      <a:prstDash val="solid"/>
                      <a:round/>
                      <a:headEnd type="none" w="med" len="med"/>
                      <a:tailEnd type="none" w="med" len="med"/>
                    </a:lnT>
                  </a:tcPr>
                </a:tc>
                <a:tc hMerge="1">
                  <a:txBody>
                    <a:bodyPr/>
                    <a:lstStyle/>
                    <a:p>
                      <a:endParaRPr lang="en-US" dirty="0">
                        <a:solidFill>
                          <a:schemeClr val="tx1"/>
                        </a:solidFill>
                      </a:endParaRPr>
                    </a:p>
                  </a:txBody>
                  <a:tcPr>
                    <a:lnT w="12700" cap="flat" cmpd="sng" algn="ctr">
                      <a:solidFill>
                        <a:schemeClr val="tx1"/>
                      </a:solidFill>
                      <a:prstDash val="solid"/>
                      <a:round/>
                      <a:headEnd type="none" w="med" len="med"/>
                      <a:tailEnd type="none" w="med" len="med"/>
                    </a:lnT>
                  </a:tcPr>
                </a:tc>
                <a:tc hMerge="1">
                  <a:txBody>
                    <a:bodyPr/>
                    <a:lstStyle/>
                    <a:p>
                      <a:endParaRPr lang="en-US" dirty="0">
                        <a:solidFill>
                          <a:schemeClr val="tx1"/>
                        </a:solidFill>
                      </a:endParaRPr>
                    </a:p>
                  </a:txBody>
                  <a:tcPr>
                    <a:lnT w="12700" cap="flat" cmpd="sng" algn="ctr">
                      <a:solidFill>
                        <a:schemeClr val="tx1"/>
                      </a:solidFill>
                      <a:prstDash val="solid"/>
                      <a:round/>
                      <a:headEnd type="none" w="med" len="med"/>
                      <a:tailEnd type="none" w="med" len="med"/>
                    </a:lnT>
                  </a:tcPr>
                </a:tc>
              </a:tr>
            </a:tbl>
          </a:graphicData>
        </a:graphic>
      </p:graphicFrame>
      <p:graphicFrame>
        <p:nvGraphicFramePr>
          <p:cNvPr id="53" name="Table 52"/>
          <p:cNvGraphicFramePr>
            <a:graphicFrameLocks noGrp="1"/>
          </p:cNvGraphicFramePr>
          <p:nvPr/>
        </p:nvGraphicFramePr>
        <p:xfrm>
          <a:off x="9248775" y="12399963"/>
          <a:ext cx="7134225" cy="3760787"/>
        </p:xfrm>
        <a:graphic>
          <a:graphicData uri="http://schemas.openxmlformats.org/drawingml/2006/table">
            <a:tbl>
              <a:tblPr>
                <a:tableStyleId>{2D5ABB26-0587-4C30-8999-92F81FD0307C}</a:tableStyleId>
              </a:tblPr>
              <a:tblGrid>
                <a:gridCol w="2276848"/>
                <a:gridCol w="1442005"/>
                <a:gridCol w="1564495"/>
                <a:gridCol w="1850780"/>
              </a:tblGrid>
              <a:tr h="196590">
                <a:tc>
                  <a:txBody>
                    <a:bodyPr/>
                    <a:lstStyle/>
                    <a:p>
                      <a:r>
                        <a:rPr lang="en-US" b="1" dirty="0" smtClean="0"/>
                        <a:t>Service</a:t>
                      </a:r>
                      <a:endParaRPr lang="en-US" b="1" dirty="0">
                        <a:solidFill>
                          <a:schemeClr val="tx1"/>
                        </a:solidFill>
                      </a:endParaRPr>
                    </a:p>
                  </a:txBody>
                  <a:tcP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b="1" i="0" dirty="0" smtClean="0"/>
                        <a:t>Awareness</a:t>
                      </a:r>
                      <a:endParaRPr lang="en-US" b="1" i="0" baseline="30000" dirty="0">
                        <a:solidFill>
                          <a:schemeClr val="tx1"/>
                        </a:solidFill>
                      </a:endParaRPr>
                    </a:p>
                  </a:txBody>
                  <a:tcP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b="1" i="0" smtClean="0">
                          <a:solidFill>
                            <a:schemeClr val="tx1"/>
                          </a:solidFill>
                        </a:rPr>
                        <a:t>Utilization</a:t>
                      </a:r>
                      <a:endParaRPr lang="en-US" b="1" i="0" dirty="0">
                        <a:solidFill>
                          <a:schemeClr val="tx1"/>
                        </a:solidFill>
                      </a:endParaRPr>
                    </a:p>
                  </a:txBody>
                  <a:tcP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i="0" dirty="0" err="1" smtClean="0"/>
                        <a:t>Avg</a:t>
                      </a:r>
                      <a:r>
                        <a:rPr lang="en-US" b="1" i="0" dirty="0" smtClean="0"/>
                        <a:t> </a:t>
                      </a:r>
                      <a:r>
                        <a:rPr lang="en-US" b="1" i="0" dirty="0" err="1" smtClean="0"/>
                        <a:t>Satisfaction</a:t>
                      </a:r>
                      <a:r>
                        <a:rPr lang="en-US" b="1" i="0" baseline="30000" dirty="0" err="1" smtClean="0"/>
                        <a:t>a</a:t>
                      </a:r>
                      <a:endParaRPr lang="en-US" b="1" i="0" baseline="30000" dirty="0" smtClean="0">
                        <a:solidFill>
                          <a:schemeClr val="tx1"/>
                        </a:solidFill>
                      </a:endParaRPr>
                    </a:p>
                  </a:txBody>
                  <a:tcPr>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2095">
                <a:tc>
                  <a:txBody>
                    <a:bodyPr/>
                    <a:lstStyle/>
                    <a:p>
                      <a:r>
                        <a:rPr lang="en-US" dirty="0" smtClean="0"/>
                        <a:t>Dispensing</a:t>
                      </a:r>
                      <a:endParaRPr lang="en-US" baseline="0" dirty="0" smtClean="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457200" lvl="1" indent="0" algn="just"/>
                      <a:r>
                        <a:rPr lang="en-US" dirty="0" smtClean="0">
                          <a:solidFill>
                            <a:schemeClr val="tx1"/>
                          </a:solidFill>
                        </a:rPr>
                        <a:t>92.5</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457200" lvl="1" indent="0" algn="just"/>
                      <a:r>
                        <a:rPr lang="en-US" dirty="0" smtClean="0">
                          <a:solidFill>
                            <a:schemeClr val="tx1"/>
                          </a:solidFill>
                        </a:rPr>
                        <a:t>87.6</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3.73</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99915">
                <a:tc>
                  <a:txBody>
                    <a:bodyPr/>
                    <a:lstStyle/>
                    <a:p>
                      <a:r>
                        <a:rPr lang="en-US" baseline="0" dirty="0" smtClean="0">
                          <a:solidFill>
                            <a:schemeClr val="tx1"/>
                          </a:solidFill>
                        </a:rPr>
                        <a:t>Compounding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457200" lvl="1" indent="0" algn="just"/>
                      <a:r>
                        <a:rPr lang="en-US" dirty="0" smtClean="0">
                          <a:solidFill>
                            <a:schemeClr val="tx1"/>
                          </a:solidFill>
                        </a:rPr>
                        <a:t>53.5</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13.7</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3.57</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61840">
                <a:tc>
                  <a:txBody>
                    <a:bodyPr/>
                    <a:lstStyle/>
                    <a:p>
                      <a:r>
                        <a:rPr lang="en-US" dirty="0" smtClean="0"/>
                        <a:t>Influenza</a:t>
                      </a:r>
                      <a:r>
                        <a:rPr lang="en-US" baseline="0" dirty="0" smtClean="0"/>
                        <a:t> Vaccination</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87.1</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457200" lvl="1" indent="0" algn="just"/>
                      <a:r>
                        <a:rPr lang="en-US" dirty="0" smtClean="0">
                          <a:solidFill>
                            <a:schemeClr val="tx1"/>
                          </a:solidFill>
                        </a:rPr>
                        <a:t>53.1</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3.67</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75555">
                <a:tc>
                  <a:txBody>
                    <a:bodyPr/>
                    <a:lstStyle/>
                    <a:p>
                      <a:r>
                        <a:rPr lang="en-US" dirty="0" smtClean="0">
                          <a:solidFill>
                            <a:schemeClr val="tx1"/>
                          </a:solidFill>
                        </a:rPr>
                        <a:t>Herpes</a:t>
                      </a:r>
                      <a:r>
                        <a:rPr lang="en-US" baseline="0" dirty="0" smtClean="0">
                          <a:solidFill>
                            <a:schemeClr val="tx1"/>
                          </a:solidFill>
                        </a:rPr>
                        <a:t> </a:t>
                      </a:r>
                      <a:r>
                        <a:rPr lang="en-US" dirty="0" smtClean="0">
                          <a:solidFill>
                            <a:schemeClr val="tx1"/>
                          </a:solidFill>
                        </a:rPr>
                        <a:t>Zoster </a:t>
                      </a:r>
                      <a:r>
                        <a:rPr lang="en-US" dirty="0" err="1" smtClean="0">
                          <a:solidFill>
                            <a:schemeClr val="tx1"/>
                          </a:solidFill>
                        </a:rPr>
                        <a:t>Vacc</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34.9</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10.4</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3.56</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89270">
                <a:tc>
                  <a:txBody>
                    <a:bodyPr/>
                    <a:lstStyle/>
                    <a:p>
                      <a:r>
                        <a:rPr lang="en-US" dirty="0" smtClean="0">
                          <a:solidFill>
                            <a:schemeClr val="tx1"/>
                          </a:solidFill>
                        </a:rPr>
                        <a:t>Pneumococcal</a:t>
                      </a:r>
                      <a:r>
                        <a:rPr lang="en-US" baseline="0" dirty="0" smtClean="0">
                          <a:solidFill>
                            <a:schemeClr val="tx1"/>
                          </a:solidFill>
                        </a:rPr>
                        <a:t> </a:t>
                      </a:r>
                      <a:r>
                        <a:rPr lang="en-US" baseline="0" dirty="0" err="1" smtClean="0">
                          <a:solidFill>
                            <a:schemeClr val="tx1"/>
                          </a:solidFill>
                        </a:rPr>
                        <a:t>Vacc</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61.0</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14.1</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3.76</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78880">
                <a:tc>
                  <a:txBody>
                    <a:bodyPr/>
                    <a:lstStyle/>
                    <a:p>
                      <a:r>
                        <a:rPr lang="en-US" dirty="0" smtClean="0"/>
                        <a:t>Cholesterol</a:t>
                      </a:r>
                      <a:r>
                        <a:rPr lang="en-US" baseline="0" dirty="0" smtClean="0"/>
                        <a:t> Screening</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54.4</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457200" lvl="1" indent="127000" algn="just"/>
                      <a:r>
                        <a:rPr lang="en-US" dirty="0" smtClean="0">
                          <a:solidFill>
                            <a:schemeClr val="tx1"/>
                          </a:solidFill>
                        </a:rPr>
                        <a:t>5.0</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3.10</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16700">
                <a:tc>
                  <a:txBody>
                    <a:bodyPr/>
                    <a:lstStyle/>
                    <a:p>
                      <a:r>
                        <a:rPr lang="en-US" dirty="0" smtClean="0">
                          <a:solidFill>
                            <a:schemeClr val="tx1"/>
                          </a:solidFill>
                        </a:rPr>
                        <a:t>Durable Med Equip</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64.3</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13.3</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3.53</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09428">
                <a:tc>
                  <a:txBody>
                    <a:bodyPr/>
                    <a:lstStyle/>
                    <a:p>
                      <a:r>
                        <a:rPr lang="en-US" dirty="0" smtClean="0">
                          <a:solidFill>
                            <a:schemeClr val="tx1"/>
                          </a:solidFill>
                        </a:rPr>
                        <a:t>Adherence</a:t>
                      </a:r>
                      <a:r>
                        <a:rPr lang="en-US" baseline="0" dirty="0" smtClean="0">
                          <a:solidFill>
                            <a:schemeClr val="tx1"/>
                          </a:solidFill>
                        </a:rPr>
                        <a:t> Packaging</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34.0</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15.4</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3.71</a:t>
                      </a:r>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99038">
                <a:tc gridSpan="4">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t>  n = 241;</a:t>
                      </a:r>
                      <a:r>
                        <a:rPr lang="en-US" baseline="0" dirty="0" smtClean="0"/>
                        <a:t> </a:t>
                      </a:r>
                      <a:r>
                        <a:rPr lang="en-US" dirty="0" smtClean="0"/>
                        <a:t>values represent percentages; </a:t>
                      </a:r>
                      <a:r>
                        <a:rPr lang="en-US" baseline="30000" dirty="0" smtClean="0"/>
                        <a:t>a </a:t>
                      </a:r>
                      <a:r>
                        <a:rPr lang="en-US" baseline="0" dirty="0" smtClean="0"/>
                        <a:t>0 = poor through 4 = excellent</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40000" dirty="0">
                        <a:solidFill>
                          <a:schemeClr val="tx1"/>
                        </a:solidFill>
                      </a:endParaRPr>
                    </a:p>
                  </a:txBody>
                  <a:tcPr>
                    <a:lnT w="6350" cap="flat" cmpd="sng" algn="ctr">
                      <a:solidFill>
                        <a:schemeClr val="tx1"/>
                      </a:solidFill>
                      <a:prstDash val="solid"/>
                      <a:round/>
                      <a:headEnd type="none" w="med" len="med"/>
                      <a:tailEnd type="none" w="med" len="med"/>
                    </a:lnT>
                  </a:tcPr>
                </a:tc>
                <a:tc hMerge="1">
                  <a:txBody>
                    <a:bodyPr/>
                    <a:lstStyle/>
                    <a:p>
                      <a:endParaRPr lang="en-US" dirty="0">
                        <a:solidFill>
                          <a:schemeClr val="tx1"/>
                        </a:solidFill>
                      </a:endParaRPr>
                    </a:p>
                  </a:txBody>
                  <a:tcPr>
                    <a:lnT w="12700" cap="flat" cmpd="sng" algn="ctr">
                      <a:solidFill>
                        <a:schemeClr val="tx1"/>
                      </a:solidFill>
                      <a:prstDash val="solid"/>
                      <a:round/>
                      <a:headEnd type="none" w="med" len="med"/>
                      <a:tailEnd type="none" w="med" len="med"/>
                    </a:lnT>
                  </a:tcPr>
                </a:tc>
                <a:tc hMerge="1">
                  <a:txBody>
                    <a:bodyPr/>
                    <a:lstStyle/>
                    <a:p>
                      <a:endParaRPr lang="en-US" dirty="0">
                        <a:solidFill>
                          <a:schemeClr val="tx1"/>
                        </a:solidFill>
                      </a:endParaRPr>
                    </a:p>
                  </a:txBody>
                  <a:tcPr>
                    <a:lnT w="12700" cap="flat" cmpd="sng" algn="ctr">
                      <a:solidFill>
                        <a:schemeClr val="tx1"/>
                      </a:solidFill>
                      <a:prstDash val="solid"/>
                      <a:round/>
                      <a:headEnd type="none" w="med" len="med"/>
                      <a:tailEnd type="none" w="med" len="med"/>
                    </a:lnT>
                  </a:tcPr>
                </a:tc>
                <a:tc hMerge="1">
                  <a:txBody>
                    <a:bodyPr/>
                    <a:lstStyle/>
                    <a:p>
                      <a:endParaRPr lang="en-US" dirty="0">
                        <a:solidFill>
                          <a:schemeClr val="tx1"/>
                        </a:solidFill>
                      </a:endParaRPr>
                    </a:p>
                  </a:txBody>
                  <a:tcPr>
                    <a:lnT w="12700" cap="flat" cmpd="sng" algn="ctr">
                      <a:solidFill>
                        <a:schemeClr val="tx1"/>
                      </a:solidFill>
                      <a:prstDash val="solid"/>
                      <a:round/>
                      <a:headEnd type="none" w="med" len="med"/>
                      <a:tailEnd type="none" w="med" len="med"/>
                    </a:lnT>
                  </a:tcPr>
                </a:tc>
              </a:tr>
            </a:tbl>
          </a:graphicData>
        </a:graphic>
      </p:graphicFrame>
      <p:sp>
        <p:nvSpPr>
          <p:cNvPr id="16627" name="TextBox 3"/>
          <p:cNvSpPr txBox="1">
            <a:spLocks noChangeArrowheads="1"/>
          </p:cNvSpPr>
          <p:nvPr/>
        </p:nvSpPr>
        <p:spPr bwMode="auto">
          <a:xfrm>
            <a:off x="9259888" y="2992438"/>
            <a:ext cx="4908550" cy="412750"/>
          </a:xfrm>
          <a:prstGeom prst="rect">
            <a:avLst/>
          </a:prstGeom>
          <a:noFill/>
          <a:ln w="12700">
            <a:noFill/>
            <a:miter lim="800000"/>
            <a:headEnd/>
            <a:tailEnd/>
          </a:ln>
        </p:spPr>
        <p:txBody>
          <a:bodyPr lIns="103489" tIns="51744" rIns="103489" bIns="51744">
            <a:prstTxWarp prst="textNoShape">
              <a:avLst/>
            </a:prstTxWarp>
            <a:spAutoFit/>
          </a:bodyPr>
          <a:lstStyle/>
          <a:p>
            <a:pPr marL="228600" indent="-228600" algn="just" defTabSz="1763713" eaLnBrk="0" hangingPunct="0">
              <a:spcBef>
                <a:spcPct val="50000"/>
              </a:spcBef>
              <a:buSzPct val="60000"/>
            </a:pPr>
            <a:r>
              <a:rPr lang="en-US" sz="2000" b="1" i="1"/>
              <a:t>Overall Patient Satisfaction (Selected Items)</a:t>
            </a:r>
          </a:p>
        </p:txBody>
      </p:sp>
      <p:sp>
        <p:nvSpPr>
          <p:cNvPr id="16628" name="TextBox 36"/>
          <p:cNvSpPr txBox="1">
            <a:spLocks noChangeArrowheads="1"/>
          </p:cNvSpPr>
          <p:nvPr/>
        </p:nvSpPr>
        <p:spPr bwMode="auto">
          <a:xfrm>
            <a:off x="9258300" y="12072938"/>
            <a:ext cx="3989388" cy="412750"/>
          </a:xfrm>
          <a:prstGeom prst="rect">
            <a:avLst/>
          </a:prstGeom>
          <a:noFill/>
          <a:ln w="12700">
            <a:noFill/>
            <a:miter lim="800000"/>
            <a:headEnd/>
            <a:tailEnd/>
          </a:ln>
        </p:spPr>
        <p:txBody>
          <a:bodyPr wrap="none" lIns="103489" tIns="51744" rIns="103489" bIns="51744">
            <a:prstTxWarp prst="textNoShape">
              <a:avLst/>
            </a:prstTxWarp>
            <a:spAutoFit/>
          </a:bodyPr>
          <a:lstStyle/>
          <a:p>
            <a:pPr marL="228600" indent="-228600" algn="just" defTabSz="1763713" eaLnBrk="0" hangingPunct="0">
              <a:spcBef>
                <a:spcPct val="50000"/>
              </a:spcBef>
              <a:buSzPct val="60000"/>
            </a:pPr>
            <a:r>
              <a:rPr lang="en-US" sz="2000" b="1" i="1"/>
              <a:t>Service-specific Patient Satisfaction</a:t>
            </a:r>
          </a:p>
        </p:txBody>
      </p:sp>
      <p:graphicFrame>
        <p:nvGraphicFramePr>
          <p:cNvPr id="38" name="Table 37"/>
          <p:cNvGraphicFramePr>
            <a:graphicFrameLocks noGrp="1"/>
          </p:cNvGraphicFramePr>
          <p:nvPr/>
        </p:nvGraphicFramePr>
        <p:xfrm>
          <a:off x="16533813" y="11058525"/>
          <a:ext cx="7135812" cy="5014913"/>
        </p:xfrm>
        <a:graphic>
          <a:graphicData uri="http://schemas.openxmlformats.org/drawingml/2006/table">
            <a:tbl>
              <a:tblPr>
                <a:tableStyleId>{2D5ABB26-0587-4C30-8999-92F81FD0307C}</a:tableStyleId>
              </a:tblPr>
              <a:tblGrid>
                <a:gridCol w="1629157"/>
                <a:gridCol w="1269790"/>
                <a:gridCol w="1275981"/>
                <a:gridCol w="1253921"/>
                <a:gridCol w="1705984"/>
              </a:tblGrid>
              <a:tr h="149320">
                <a:tc>
                  <a:txBody>
                    <a:bodyPr/>
                    <a:lstStyle/>
                    <a:p>
                      <a:pPr algn="l"/>
                      <a:endParaRPr lang="en-US" sz="1700" b="1" dirty="0">
                        <a:solidFill>
                          <a:schemeClr val="tx1"/>
                        </a:solidFill>
                      </a:endParaRPr>
                    </a:p>
                  </a:txBody>
                  <a:tcPr anchor="b">
                    <a:lnB w="12700" cap="flat" cmpd="sng" algn="ctr">
                      <a:noFill/>
                      <a:prstDash val="solid"/>
                      <a:round/>
                      <a:headEnd type="none" w="med" len="med"/>
                      <a:tailEnd type="none" w="med" len="med"/>
                    </a:lnB>
                  </a:tcPr>
                </a:tc>
                <a:tc gridSpan="2">
                  <a:txBody>
                    <a:bodyPr/>
                    <a:lstStyle/>
                    <a:p>
                      <a:pPr algn="ctr"/>
                      <a:r>
                        <a:rPr lang="en-US" sz="1600" b="1" i="0" dirty="0" smtClean="0">
                          <a:solidFill>
                            <a:schemeClr val="tx1"/>
                          </a:solidFill>
                        </a:rPr>
                        <a:t>Visited</a:t>
                      </a:r>
                      <a:r>
                        <a:rPr lang="en-US" sz="1600" b="1" i="0" baseline="0" dirty="0" smtClean="0">
                          <a:solidFill>
                            <a:schemeClr val="tx1"/>
                          </a:solidFill>
                        </a:rPr>
                        <a:t> </a:t>
                      </a:r>
                      <a:r>
                        <a:rPr lang="en-US" sz="1600" b="1" i="0" dirty="0" smtClean="0">
                          <a:solidFill>
                            <a:schemeClr val="tx1"/>
                          </a:solidFill>
                        </a:rPr>
                        <a:t>another pharmacy</a:t>
                      </a:r>
                      <a:endParaRPr lang="en-US" sz="1600" b="1" i="0" baseline="30000" dirty="0">
                        <a:solidFill>
                          <a:schemeClr val="tx1"/>
                        </a:solidFill>
                      </a:endParaRPr>
                    </a:p>
                  </a:txBody>
                  <a:tcPr anchor="b">
                    <a:lnB w="12700" cap="flat" cmpd="sng" algn="ctr">
                      <a:noFill/>
                      <a:prstDash val="solid"/>
                      <a:round/>
                      <a:headEnd type="none" w="med" len="med"/>
                      <a:tailEnd type="none" w="med" len="med"/>
                    </a:lnB>
                  </a:tcPr>
                </a:tc>
                <a:tc hMerge="1">
                  <a:txBody>
                    <a:bodyPr/>
                    <a:lstStyle/>
                    <a:p>
                      <a:pPr algn="ctr"/>
                      <a:endParaRPr lang="en-US" sz="1700" b="1" i="1" dirty="0">
                        <a:solidFill>
                          <a:schemeClr val="tx1"/>
                        </a:solidFill>
                      </a:endParaRPr>
                    </a:p>
                  </a:txBody>
                  <a:tcPr anchor="b">
                    <a:lnB w="12700" cap="flat" cmpd="sng" algn="ctr">
                      <a:noFill/>
                      <a:prstDash val="solid"/>
                      <a:round/>
                      <a:headEnd type="none" w="med" len="med"/>
                      <a:tailEnd type="none" w="med" len="med"/>
                    </a:lnB>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i="0" dirty="0" smtClean="0">
                          <a:solidFill>
                            <a:schemeClr val="tx1"/>
                          </a:solidFill>
                        </a:rPr>
                        <a:t> Did not visit another pharmacy</a:t>
                      </a:r>
                      <a:endParaRPr lang="en-US" sz="1600" b="1" i="0" baseline="30000" dirty="0" smtClean="0">
                        <a:solidFill>
                          <a:schemeClr val="tx1"/>
                        </a:solidFill>
                      </a:endParaRPr>
                    </a:p>
                  </a:txBody>
                  <a:tcPr anchor="b">
                    <a:lnB w="12700" cap="flat" cmpd="sng" algn="ctr">
                      <a:noFill/>
                      <a:prstDash val="solid"/>
                      <a:round/>
                      <a:headEnd type="none" w="med" len="med"/>
                      <a:tailEnd type="none" w="med" len="med"/>
                    </a:lnB>
                  </a:tcPr>
                </a:tc>
                <a:tc hMerge="1">
                  <a:txBody>
                    <a:bodyPr/>
                    <a:lstStyle/>
                    <a:p>
                      <a:pPr algn="ctr"/>
                      <a:endParaRPr lang="en-US" sz="1700" b="1" i="1" dirty="0">
                        <a:solidFill>
                          <a:schemeClr val="tx1"/>
                        </a:solidFill>
                      </a:endParaRPr>
                    </a:p>
                  </a:txBody>
                  <a:tcPr anchor="b">
                    <a:lnB w="12700" cap="flat" cmpd="sng" algn="ctr">
                      <a:noFill/>
                      <a:prstDash val="solid"/>
                      <a:round/>
                      <a:headEnd type="none" w="med" len="med"/>
                      <a:tailEnd type="none" w="med" len="med"/>
                    </a:lnB>
                  </a:tcPr>
                </a:tc>
              </a:tr>
              <a:tr h="149320">
                <a:tc>
                  <a:txBody>
                    <a:bodyPr/>
                    <a:lstStyle/>
                    <a:p>
                      <a:pPr algn="l"/>
                      <a:r>
                        <a:rPr lang="en-US" sz="1800" b="1" dirty="0" smtClean="0"/>
                        <a:t>Patronage</a:t>
                      </a:r>
                      <a:r>
                        <a:rPr lang="en-US" sz="1800" b="1" baseline="0" dirty="0" smtClean="0"/>
                        <a:t> Motive</a:t>
                      </a:r>
                      <a:endParaRPr lang="en-US" sz="1800" b="1" dirty="0">
                        <a:solidFill>
                          <a:schemeClr val="tx1"/>
                        </a:solidFill>
                      </a:endParaRPr>
                    </a:p>
                  </a:txBody>
                  <a:tcPr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1" i="1" dirty="0" smtClean="0">
                          <a:solidFill>
                            <a:schemeClr val="tx1"/>
                          </a:solidFill>
                        </a:rPr>
                        <a:t>With</a:t>
                      </a:r>
                      <a:r>
                        <a:rPr lang="en-US" sz="1700" b="1" i="1" baseline="0" dirty="0" smtClean="0">
                          <a:solidFill>
                            <a:schemeClr val="tx1"/>
                          </a:solidFill>
                        </a:rPr>
                        <a:t> Motive</a:t>
                      </a:r>
                      <a:endParaRPr lang="en-US" sz="1700" b="1" i="1" dirty="0">
                        <a:solidFill>
                          <a:schemeClr val="tx1"/>
                        </a:solidFill>
                      </a:endParaRPr>
                    </a:p>
                  </a:txBody>
                  <a:tcPr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1" i="1" dirty="0" smtClean="0"/>
                        <a:t>Without Motive</a:t>
                      </a:r>
                      <a:endParaRPr lang="en-US" sz="1700" b="1" i="1" dirty="0">
                        <a:solidFill>
                          <a:schemeClr val="tx1"/>
                        </a:solidFill>
                      </a:endParaRPr>
                    </a:p>
                  </a:txBody>
                  <a:tcPr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b="1" i="1" dirty="0" smtClean="0">
                          <a:solidFill>
                            <a:schemeClr val="tx1"/>
                          </a:solidFill>
                        </a:rPr>
                        <a:t>With</a:t>
                      </a:r>
                      <a:r>
                        <a:rPr lang="en-US" sz="1700" b="1" i="1" baseline="0" dirty="0" smtClean="0">
                          <a:solidFill>
                            <a:schemeClr val="tx1"/>
                          </a:solidFill>
                        </a:rPr>
                        <a:t> Motive</a:t>
                      </a:r>
                      <a:endParaRPr lang="en-US" sz="1700" b="1" i="1" dirty="0">
                        <a:solidFill>
                          <a:schemeClr val="tx1"/>
                        </a:solidFill>
                      </a:endParaRPr>
                    </a:p>
                  </a:txBody>
                  <a:tcPr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ctr"/>
                      <a:r>
                        <a:rPr lang="en-US" sz="1700" b="1" i="1" dirty="0" smtClean="0"/>
                        <a:t>Without </a:t>
                      </a:r>
                    </a:p>
                    <a:p>
                      <a:pPr marL="0" indent="0" algn="ctr"/>
                      <a:r>
                        <a:rPr lang="en-US" sz="1700" b="1" i="1" dirty="0" smtClean="0"/>
                        <a:t>Motive</a:t>
                      </a:r>
                      <a:endParaRPr lang="en-US" sz="1700" b="1" i="1" dirty="0">
                        <a:solidFill>
                          <a:schemeClr val="tx1"/>
                        </a:solidFill>
                      </a:endParaRPr>
                    </a:p>
                  </a:txBody>
                  <a:tcPr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1442">
                <a:tc>
                  <a:txBody>
                    <a:bodyPr/>
                    <a:lstStyle/>
                    <a:p>
                      <a:r>
                        <a:rPr lang="en-US" sz="1800" baseline="0" dirty="0" smtClean="0">
                          <a:solidFill>
                            <a:schemeClr val="tx1"/>
                          </a:solidFill>
                        </a:rPr>
                        <a:t>Relationships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0" algn="just"/>
                      <a:r>
                        <a:rPr lang="en-US" dirty="0" smtClean="0">
                          <a:solidFill>
                            <a:schemeClr val="tx1"/>
                          </a:solidFill>
                        </a:rPr>
                        <a:t>20.3</a:t>
                      </a:r>
                      <a:endParaRPr lang="en-US" dirty="0">
                        <a:solidFill>
                          <a:schemeClr val="tx1"/>
                        </a:solidFill>
                      </a:endParaRPr>
                    </a:p>
                  </a:txBody>
                  <a:tcPr marL="3657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0" algn="just"/>
                      <a:r>
                        <a:rPr lang="en-US" dirty="0" smtClean="0">
                          <a:solidFill>
                            <a:schemeClr val="tx1"/>
                          </a:solidFill>
                        </a:rPr>
                        <a:t>20.8</a:t>
                      </a:r>
                      <a:endParaRPr lang="en-US" dirty="0">
                        <a:solidFill>
                          <a:schemeClr val="tx1"/>
                        </a:solidFill>
                      </a:endParaRPr>
                    </a:p>
                  </a:txBody>
                  <a:tcPr marL="3657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0" algn="just"/>
                      <a:r>
                        <a:rPr lang="en-US" dirty="0" smtClean="0">
                          <a:solidFill>
                            <a:schemeClr val="tx1"/>
                          </a:solidFill>
                        </a:rPr>
                        <a:t>27.9</a:t>
                      </a:r>
                      <a:endParaRPr lang="en-US" dirty="0">
                        <a:solidFill>
                          <a:schemeClr val="tx1"/>
                        </a:solidFill>
                      </a:endParaRPr>
                    </a:p>
                  </a:txBody>
                  <a:tcPr marL="3657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231775" algn="just"/>
                      <a:r>
                        <a:rPr lang="en-US" dirty="0" smtClean="0">
                          <a:solidFill>
                            <a:schemeClr val="tx1"/>
                          </a:solidFill>
                        </a:rPr>
                        <a:t>31.0</a:t>
                      </a:r>
                      <a:endParaRPr lang="en-US" dirty="0">
                        <a:solidFill>
                          <a:schemeClr val="tx1"/>
                        </a:solidFill>
                      </a:endParaRPr>
                    </a:p>
                  </a:txBody>
                  <a:tcPr marL="36576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23458">
                <a:tc>
                  <a:txBody>
                    <a:bodyPr/>
                    <a:lstStyle/>
                    <a:p>
                      <a:r>
                        <a:rPr lang="en-US" sz="1800" dirty="0" smtClean="0">
                          <a:solidFill>
                            <a:schemeClr val="tx1"/>
                          </a:solidFill>
                        </a:rPr>
                        <a:t>Convenience</a:t>
                      </a:r>
                      <a:endParaRPr lang="en-US"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0" algn="just"/>
                      <a:r>
                        <a:rPr lang="en-US" dirty="0" smtClean="0">
                          <a:solidFill>
                            <a:schemeClr val="tx1"/>
                          </a:solidFill>
                        </a:rPr>
                        <a:t>13.7</a:t>
                      </a:r>
                      <a:endParaRPr lang="en-US" dirty="0">
                        <a:solidFill>
                          <a:schemeClr val="tx1"/>
                        </a:solidFill>
                      </a:endParaRPr>
                    </a:p>
                  </a:txBody>
                  <a:tcPr marL="3657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0" algn="just"/>
                      <a:r>
                        <a:rPr lang="en-US" dirty="0" smtClean="0">
                          <a:solidFill>
                            <a:schemeClr val="tx1"/>
                          </a:solidFill>
                        </a:rPr>
                        <a:t>27.4</a:t>
                      </a:r>
                      <a:endParaRPr lang="en-US" dirty="0">
                        <a:solidFill>
                          <a:schemeClr val="tx1"/>
                        </a:solidFill>
                      </a:endParaRPr>
                    </a:p>
                  </a:txBody>
                  <a:tcPr marL="3657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0" algn="just"/>
                      <a:r>
                        <a:rPr lang="en-US" dirty="0" smtClean="0">
                          <a:solidFill>
                            <a:schemeClr val="tx1"/>
                          </a:solidFill>
                        </a:rPr>
                        <a:t>17.8</a:t>
                      </a:r>
                      <a:endParaRPr lang="en-US" dirty="0">
                        <a:solidFill>
                          <a:schemeClr val="tx1"/>
                        </a:solidFill>
                      </a:endParaRPr>
                    </a:p>
                  </a:txBody>
                  <a:tcPr marL="3657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231775" algn="just"/>
                      <a:r>
                        <a:rPr lang="en-US" dirty="0" smtClean="0">
                          <a:solidFill>
                            <a:schemeClr val="tx1"/>
                          </a:solidFill>
                        </a:rPr>
                        <a:t>41.1</a:t>
                      </a:r>
                      <a:endParaRPr lang="en-US" dirty="0">
                        <a:solidFill>
                          <a:schemeClr val="tx1"/>
                        </a:solidFill>
                      </a:endParaRPr>
                    </a:p>
                  </a:txBody>
                  <a:tcPr marL="36576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0">
                <a:tc>
                  <a:txBody>
                    <a:bodyPr/>
                    <a:lstStyle/>
                    <a:p>
                      <a:r>
                        <a:rPr lang="en-US" sz="1800" dirty="0" smtClean="0">
                          <a:solidFill>
                            <a:schemeClr val="tx1"/>
                          </a:solidFill>
                        </a:rPr>
                        <a:t>Ownership</a:t>
                      </a:r>
                      <a:endParaRPr lang="en-US"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115888" algn="just"/>
                      <a:r>
                        <a:rPr lang="en-US" dirty="0" smtClean="0">
                          <a:solidFill>
                            <a:schemeClr val="tx1"/>
                          </a:solidFill>
                        </a:rPr>
                        <a:t>4.5</a:t>
                      </a:r>
                      <a:endParaRPr lang="en-US" dirty="0">
                        <a:solidFill>
                          <a:schemeClr val="tx1"/>
                        </a:solidFill>
                      </a:endParaRPr>
                    </a:p>
                  </a:txBody>
                  <a:tcPr marL="3657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0" algn="just"/>
                      <a:r>
                        <a:rPr lang="en-US" dirty="0" smtClean="0">
                          <a:solidFill>
                            <a:schemeClr val="tx1"/>
                          </a:solidFill>
                        </a:rPr>
                        <a:t>36.5</a:t>
                      </a:r>
                      <a:endParaRPr lang="en-US" dirty="0">
                        <a:solidFill>
                          <a:schemeClr val="tx1"/>
                        </a:solidFill>
                      </a:endParaRPr>
                    </a:p>
                  </a:txBody>
                  <a:tcPr marL="3657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0" algn="just"/>
                      <a:r>
                        <a:rPr lang="en-US" dirty="0" smtClean="0">
                          <a:solidFill>
                            <a:schemeClr val="tx1"/>
                          </a:solidFill>
                        </a:rPr>
                        <a:t>12.2</a:t>
                      </a:r>
                      <a:endParaRPr lang="en-US" dirty="0">
                        <a:solidFill>
                          <a:schemeClr val="tx1"/>
                        </a:solidFill>
                      </a:endParaRPr>
                    </a:p>
                  </a:txBody>
                  <a:tcPr marL="3657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231775" algn="just"/>
                      <a:r>
                        <a:rPr lang="en-US" dirty="0" smtClean="0">
                          <a:solidFill>
                            <a:schemeClr val="tx1"/>
                          </a:solidFill>
                        </a:rPr>
                        <a:t>46.7</a:t>
                      </a:r>
                      <a:endParaRPr lang="en-US" dirty="0">
                        <a:solidFill>
                          <a:schemeClr val="tx1"/>
                        </a:solidFill>
                      </a:endParaRPr>
                    </a:p>
                  </a:txBody>
                  <a:tcPr marL="36576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0">
                <a:tc>
                  <a:txBody>
                    <a:bodyPr/>
                    <a:lstStyle/>
                    <a:p>
                      <a:r>
                        <a:rPr lang="en-US" sz="1800" dirty="0" smtClean="0">
                          <a:solidFill>
                            <a:schemeClr val="tx1"/>
                          </a:solidFill>
                        </a:rPr>
                        <a:t>Unique Service</a:t>
                      </a:r>
                      <a:endParaRPr lang="en-US"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115888" algn="just"/>
                      <a:r>
                        <a:rPr lang="en-US" b="1" dirty="0" smtClean="0">
                          <a:solidFill>
                            <a:schemeClr val="tx1"/>
                          </a:solidFill>
                        </a:rPr>
                        <a:t>7.6</a:t>
                      </a:r>
                      <a:endParaRPr lang="en-US" b="1" dirty="0">
                        <a:solidFill>
                          <a:schemeClr val="tx1"/>
                        </a:solidFill>
                      </a:endParaRPr>
                    </a:p>
                  </a:txBody>
                  <a:tcPr marL="3657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0" algn="just"/>
                      <a:r>
                        <a:rPr lang="en-US" b="1" dirty="0" smtClean="0">
                          <a:solidFill>
                            <a:schemeClr val="tx1"/>
                          </a:solidFill>
                        </a:rPr>
                        <a:t>33.5</a:t>
                      </a:r>
                      <a:endParaRPr lang="en-US" b="1" dirty="0">
                        <a:solidFill>
                          <a:schemeClr val="tx1"/>
                        </a:solidFill>
                      </a:endParaRPr>
                    </a:p>
                  </a:txBody>
                  <a:tcPr marL="3657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115888" algn="just"/>
                      <a:r>
                        <a:rPr lang="en-US" b="1" dirty="0" smtClean="0">
                          <a:solidFill>
                            <a:schemeClr val="tx1"/>
                          </a:solidFill>
                        </a:rPr>
                        <a:t>2.0</a:t>
                      </a:r>
                      <a:endParaRPr lang="en-US" b="1" dirty="0">
                        <a:solidFill>
                          <a:schemeClr val="tx1"/>
                        </a:solidFill>
                      </a:endParaRPr>
                    </a:p>
                  </a:txBody>
                  <a:tcPr marL="3657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231775" algn="just"/>
                      <a:r>
                        <a:rPr lang="en-US" b="1" dirty="0" smtClean="0">
                          <a:solidFill>
                            <a:schemeClr val="tx1"/>
                          </a:solidFill>
                        </a:rPr>
                        <a:t>56.9</a:t>
                      </a:r>
                      <a:endParaRPr lang="en-US" b="1" dirty="0">
                        <a:solidFill>
                          <a:schemeClr val="tx1"/>
                        </a:solidFill>
                      </a:endParaRPr>
                    </a:p>
                  </a:txBody>
                  <a:tcPr marL="36576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18617">
                <a:tc>
                  <a:txBody>
                    <a:bodyPr/>
                    <a:lstStyle/>
                    <a:p>
                      <a:r>
                        <a:rPr lang="en-US" sz="1800" dirty="0" smtClean="0">
                          <a:solidFill>
                            <a:schemeClr val="tx1"/>
                          </a:solidFill>
                        </a:rPr>
                        <a:t>Atmosphere</a:t>
                      </a:r>
                      <a:endParaRPr lang="en-US"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115888" algn="just"/>
                      <a:r>
                        <a:rPr lang="en-US" b="1" dirty="0" smtClean="0">
                          <a:solidFill>
                            <a:schemeClr val="tx1"/>
                          </a:solidFill>
                        </a:rPr>
                        <a:t>2.0</a:t>
                      </a:r>
                      <a:endParaRPr lang="en-US" b="1" dirty="0">
                        <a:solidFill>
                          <a:schemeClr val="tx1"/>
                        </a:solidFill>
                      </a:endParaRPr>
                    </a:p>
                  </a:txBody>
                  <a:tcPr marL="3657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0" algn="just"/>
                      <a:r>
                        <a:rPr lang="en-US" b="1" dirty="0" smtClean="0">
                          <a:solidFill>
                            <a:schemeClr val="tx1"/>
                          </a:solidFill>
                        </a:rPr>
                        <a:t>39.1</a:t>
                      </a:r>
                      <a:endParaRPr lang="en-US" b="1" dirty="0">
                        <a:solidFill>
                          <a:schemeClr val="tx1"/>
                        </a:solidFill>
                      </a:endParaRPr>
                    </a:p>
                  </a:txBody>
                  <a:tcPr marL="3657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115888" algn="just"/>
                      <a:r>
                        <a:rPr lang="en-US" b="1" dirty="0" smtClean="0">
                          <a:solidFill>
                            <a:schemeClr val="tx1"/>
                          </a:solidFill>
                        </a:rPr>
                        <a:t>8.1</a:t>
                      </a:r>
                      <a:endParaRPr lang="en-US" b="1" dirty="0">
                        <a:solidFill>
                          <a:schemeClr val="tx1"/>
                        </a:solidFill>
                      </a:endParaRPr>
                    </a:p>
                  </a:txBody>
                  <a:tcPr marL="3657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231775" algn="just" defTabSz="914400" rtl="0" eaLnBrk="1" latinLnBrk="0" hangingPunct="1"/>
                      <a:r>
                        <a:rPr lang="en-US" sz="1800" b="1" kern="1200" dirty="0" smtClean="0">
                          <a:solidFill>
                            <a:schemeClr val="tx1"/>
                          </a:solidFill>
                          <a:latin typeface="+mn-lt"/>
                          <a:ea typeface="+mn-ea"/>
                          <a:cs typeface="+mn-cs"/>
                        </a:rPr>
                        <a:t>50.8</a:t>
                      </a:r>
                      <a:endParaRPr lang="en-US" sz="1800" b="1" kern="1200" dirty="0">
                        <a:solidFill>
                          <a:schemeClr val="tx1"/>
                        </a:solidFill>
                        <a:latin typeface="+mn-lt"/>
                        <a:ea typeface="+mn-ea"/>
                        <a:cs typeface="+mn-cs"/>
                      </a:endParaRPr>
                    </a:p>
                  </a:txBody>
                  <a:tcPr marL="36576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32332">
                <a:tc>
                  <a:txBody>
                    <a:bodyPr/>
                    <a:lstStyle/>
                    <a:p>
                      <a:r>
                        <a:rPr lang="en-US" sz="1800" dirty="0" smtClean="0">
                          <a:solidFill>
                            <a:schemeClr val="tx1"/>
                          </a:solidFill>
                        </a:rPr>
                        <a:t>Competency</a:t>
                      </a:r>
                      <a:endParaRPr lang="en-US"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115888" algn="just"/>
                      <a:r>
                        <a:rPr lang="en-US" b="1" dirty="0" smtClean="0">
                          <a:solidFill>
                            <a:schemeClr val="tx1"/>
                          </a:solidFill>
                        </a:rPr>
                        <a:t>1.0</a:t>
                      </a:r>
                      <a:endParaRPr lang="en-US" b="1" dirty="0">
                        <a:solidFill>
                          <a:schemeClr val="tx1"/>
                        </a:solidFill>
                      </a:endParaRPr>
                    </a:p>
                  </a:txBody>
                  <a:tcPr marL="3657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0" algn="just"/>
                      <a:r>
                        <a:rPr lang="en-US" b="1" dirty="0" smtClean="0">
                          <a:solidFill>
                            <a:schemeClr val="tx1"/>
                          </a:solidFill>
                        </a:rPr>
                        <a:t>40.1</a:t>
                      </a:r>
                      <a:endParaRPr lang="en-US" b="1" dirty="0">
                        <a:solidFill>
                          <a:schemeClr val="tx1"/>
                        </a:solidFill>
                      </a:endParaRPr>
                    </a:p>
                  </a:txBody>
                  <a:tcPr marL="3657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115888" algn="just"/>
                      <a:r>
                        <a:rPr lang="en-US" b="1" dirty="0" smtClean="0">
                          <a:solidFill>
                            <a:schemeClr val="tx1"/>
                          </a:solidFill>
                        </a:rPr>
                        <a:t>6.6</a:t>
                      </a:r>
                      <a:endParaRPr lang="en-US" b="1" dirty="0">
                        <a:solidFill>
                          <a:schemeClr val="tx1"/>
                        </a:solidFill>
                      </a:endParaRPr>
                    </a:p>
                  </a:txBody>
                  <a:tcPr marL="3657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231775" algn="just" defTabSz="914400" rtl="0" eaLnBrk="1" latinLnBrk="0" hangingPunct="1"/>
                      <a:r>
                        <a:rPr lang="en-US" sz="1800" b="1" kern="1200" dirty="0" smtClean="0">
                          <a:solidFill>
                            <a:schemeClr val="tx1"/>
                          </a:solidFill>
                          <a:latin typeface="+mn-lt"/>
                          <a:ea typeface="+mn-ea"/>
                          <a:cs typeface="+mn-cs"/>
                        </a:rPr>
                        <a:t>52.3</a:t>
                      </a:r>
                      <a:endParaRPr lang="en-US" sz="1800" b="1" kern="1200" dirty="0">
                        <a:solidFill>
                          <a:schemeClr val="tx1"/>
                        </a:solidFill>
                        <a:latin typeface="+mn-lt"/>
                        <a:ea typeface="+mn-ea"/>
                        <a:cs typeface="+mn-cs"/>
                      </a:endParaRPr>
                    </a:p>
                  </a:txBody>
                  <a:tcPr marL="36576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43303">
                <a:tc>
                  <a:txBody>
                    <a:bodyPr/>
                    <a:lstStyle/>
                    <a:p>
                      <a:r>
                        <a:rPr lang="en-US" sz="1800" dirty="0" smtClean="0">
                          <a:solidFill>
                            <a:schemeClr val="tx1"/>
                          </a:solidFill>
                        </a:rPr>
                        <a:t>Reputation</a:t>
                      </a:r>
                      <a:endParaRPr lang="en-US"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115888" algn="just"/>
                      <a:r>
                        <a:rPr lang="en-US" dirty="0" smtClean="0">
                          <a:solidFill>
                            <a:schemeClr val="tx1"/>
                          </a:solidFill>
                        </a:rPr>
                        <a:t>3.0</a:t>
                      </a:r>
                      <a:endParaRPr lang="en-US" dirty="0">
                        <a:solidFill>
                          <a:schemeClr val="tx1"/>
                        </a:solidFill>
                      </a:endParaRPr>
                    </a:p>
                  </a:txBody>
                  <a:tcPr marL="3657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0" algn="just"/>
                      <a:r>
                        <a:rPr lang="en-US" dirty="0" smtClean="0">
                          <a:solidFill>
                            <a:schemeClr val="tx1"/>
                          </a:solidFill>
                        </a:rPr>
                        <a:t>38.1</a:t>
                      </a:r>
                      <a:endParaRPr lang="en-US" dirty="0">
                        <a:solidFill>
                          <a:schemeClr val="tx1"/>
                        </a:solidFill>
                      </a:endParaRPr>
                    </a:p>
                  </a:txBody>
                  <a:tcPr marL="3657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115888" algn="just"/>
                      <a:r>
                        <a:rPr lang="en-US" dirty="0" smtClean="0">
                          <a:solidFill>
                            <a:schemeClr val="tx1"/>
                          </a:solidFill>
                        </a:rPr>
                        <a:t>3.6</a:t>
                      </a:r>
                      <a:endParaRPr lang="en-US" dirty="0">
                        <a:solidFill>
                          <a:schemeClr val="tx1"/>
                        </a:solidFill>
                      </a:endParaRPr>
                    </a:p>
                  </a:txBody>
                  <a:tcPr marL="3657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231775" algn="just" defTabSz="914400" rtl="0" eaLnBrk="1" latinLnBrk="0" hangingPunct="1"/>
                      <a:r>
                        <a:rPr lang="en-US" sz="1800" kern="1200" dirty="0" smtClean="0">
                          <a:solidFill>
                            <a:schemeClr val="tx1"/>
                          </a:solidFill>
                          <a:latin typeface="+mn-lt"/>
                          <a:ea typeface="+mn-ea"/>
                          <a:cs typeface="+mn-cs"/>
                        </a:rPr>
                        <a:t>55.3</a:t>
                      </a:r>
                      <a:endParaRPr lang="en-US" sz="1800" kern="1200" dirty="0">
                        <a:solidFill>
                          <a:schemeClr val="tx1"/>
                        </a:solidFill>
                        <a:latin typeface="+mn-lt"/>
                        <a:ea typeface="+mn-ea"/>
                        <a:cs typeface="+mn-cs"/>
                      </a:endParaRPr>
                    </a:p>
                  </a:txBody>
                  <a:tcPr marL="36576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0">
                <a:tc>
                  <a:txBody>
                    <a:bodyPr/>
                    <a:lstStyle/>
                    <a:p>
                      <a:r>
                        <a:rPr lang="en-US" sz="1800" dirty="0" smtClean="0">
                          <a:solidFill>
                            <a:schemeClr val="tx1"/>
                          </a:solidFill>
                        </a:rPr>
                        <a:t>Referral</a:t>
                      </a:r>
                      <a:endParaRPr lang="en-US"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115888" algn="just"/>
                      <a:r>
                        <a:rPr lang="en-US" dirty="0" smtClean="0">
                          <a:solidFill>
                            <a:schemeClr val="tx1"/>
                          </a:solidFill>
                        </a:rPr>
                        <a:t>2.5</a:t>
                      </a:r>
                      <a:endParaRPr lang="en-US" dirty="0">
                        <a:solidFill>
                          <a:schemeClr val="tx1"/>
                        </a:solidFill>
                      </a:endParaRPr>
                    </a:p>
                  </a:txBody>
                  <a:tcPr marL="3657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0" algn="just"/>
                      <a:r>
                        <a:rPr lang="en-US" dirty="0" smtClean="0">
                          <a:solidFill>
                            <a:schemeClr val="tx1"/>
                          </a:solidFill>
                        </a:rPr>
                        <a:t>38.6</a:t>
                      </a:r>
                      <a:endParaRPr lang="en-US" dirty="0">
                        <a:solidFill>
                          <a:schemeClr val="tx1"/>
                        </a:solidFill>
                      </a:endParaRPr>
                    </a:p>
                  </a:txBody>
                  <a:tcPr marL="3657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115888" algn="just"/>
                      <a:r>
                        <a:rPr lang="en-US" dirty="0" smtClean="0">
                          <a:solidFill>
                            <a:schemeClr val="tx1"/>
                          </a:solidFill>
                        </a:rPr>
                        <a:t>3.0</a:t>
                      </a:r>
                      <a:endParaRPr lang="en-US" dirty="0">
                        <a:solidFill>
                          <a:schemeClr val="tx1"/>
                        </a:solidFill>
                      </a:endParaRPr>
                    </a:p>
                  </a:txBody>
                  <a:tcPr marL="3657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231775" algn="just" defTabSz="914400" rtl="0" eaLnBrk="1" latinLnBrk="0" hangingPunct="1"/>
                      <a:r>
                        <a:rPr lang="en-US" sz="1800" kern="1200" dirty="0" smtClean="0">
                          <a:solidFill>
                            <a:schemeClr val="tx1"/>
                          </a:solidFill>
                          <a:latin typeface="+mn-lt"/>
                          <a:ea typeface="+mn-ea"/>
                          <a:cs typeface="+mn-cs"/>
                        </a:rPr>
                        <a:t>55.8</a:t>
                      </a:r>
                      <a:endParaRPr lang="en-US" sz="1800" kern="1200" dirty="0">
                        <a:solidFill>
                          <a:schemeClr val="tx1"/>
                        </a:solidFill>
                        <a:latin typeface="+mn-lt"/>
                        <a:ea typeface="+mn-ea"/>
                        <a:cs typeface="+mn-cs"/>
                      </a:endParaRPr>
                    </a:p>
                  </a:txBody>
                  <a:tcPr marL="36576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0">
                <a:tc>
                  <a:txBody>
                    <a:bodyPr/>
                    <a:lstStyle/>
                    <a:p>
                      <a:r>
                        <a:rPr lang="en-US" sz="1800" dirty="0" smtClean="0">
                          <a:solidFill>
                            <a:schemeClr val="tx1"/>
                          </a:solidFill>
                        </a:rPr>
                        <a:t>Wait Time</a:t>
                      </a:r>
                      <a:endParaRPr lang="en-US"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115888" algn="just"/>
                      <a:r>
                        <a:rPr lang="en-US" dirty="0" smtClean="0">
                          <a:solidFill>
                            <a:schemeClr val="tx1"/>
                          </a:solidFill>
                        </a:rPr>
                        <a:t>0.5</a:t>
                      </a:r>
                      <a:endParaRPr lang="en-US" dirty="0">
                        <a:solidFill>
                          <a:schemeClr val="tx1"/>
                        </a:solidFill>
                      </a:endParaRPr>
                    </a:p>
                  </a:txBody>
                  <a:tcPr marL="3657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0" algn="just"/>
                      <a:r>
                        <a:rPr lang="en-US" dirty="0" smtClean="0">
                          <a:solidFill>
                            <a:schemeClr val="tx1"/>
                          </a:solidFill>
                        </a:rPr>
                        <a:t>40.6</a:t>
                      </a:r>
                      <a:endParaRPr lang="en-US" dirty="0">
                        <a:solidFill>
                          <a:schemeClr val="tx1"/>
                        </a:solidFill>
                      </a:endParaRPr>
                    </a:p>
                  </a:txBody>
                  <a:tcPr marL="3657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115888" algn="just"/>
                      <a:r>
                        <a:rPr lang="en-US" dirty="0" smtClean="0">
                          <a:solidFill>
                            <a:schemeClr val="tx1"/>
                          </a:solidFill>
                        </a:rPr>
                        <a:t>3.6</a:t>
                      </a:r>
                      <a:endParaRPr lang="en-US" dirty="0">
                        <a:solidFill>
                          <a:schemeClr val="tx1"/>
                        </a:solidFill>
                      </a:endParaRPr>
                    </a:p>
                  </a:txBody>
                  <a:tcPr marL="3657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231775" algn="just" defTabSz="914400" rtl="0" eaLnBrk="1" latinLnBrk="0" hangingPunct="1"/>
                      <a:r>
                        <a:rPr lang="en-US" sz="1800" kern="1200" dirty="0" smtClean="0">
                          <a:solidFill>
                            <a:schemeClr val="tx1"/>
                          </a:solidFill>
                          <a:latin typeface="+mn-lt"/>
                          <a:ea typeface="+mn-ea"/>
                          <a:cs typeface="+mn-cs"/>
                        </a:rPr>
                        <a:t>55.3</a:t>
                      </a:r>
                      <a:endParaRPr lang="en-US" sz="1800" kern="1200" dirty="0">
                        <a:solidFill>
                          <a:schemeClr val="tx1"/>
                        </a:solidFill>
                        <a:latin typeface="+mn-lt"/>
                        <a:ea typeface="+mn-ea"/>
                        <a:cs typeface="+mn-cs"/>
                      </a:endParaRPr>
                    </a:p>
                  </a:txBody>
                  <a:tcPr marL="36576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0">
                <a:tc gridSpan="2">
                  <a:txBody>
                    <a:bodyPr/>
                    <a:lstStyle/>
                    <a:p>
                      <a:r>
                        <a:rPr lang="en-US" sz="1800" dirty="0" smtClean="0">
                          <a:solidFill>
                            <a:schemeClr val="tx1"/>
                          </a:solidFill>
                        </a:rPr>
                        <a:t>Past</a:t>
                      </a:r>
                      <a:r>
                        <a:rPr lang="en-US" sz="1800" baseline="0" dirty="0" smtClean="0">
                          <a:solidFill>
                            <a:schemeClr val="tx1"/>
                          </a:solidFill>
                        </a:rPr>
                        <a:t> Experiences       </a:t>
                      </a:r>
                      <a:r>
                        <a:rPr lang="en-US" sz="1800" dirty="0" smtClean="0">
                          <a:solidFill>
                            <a:schemeClr val="tx1"/>
                          </a:solidFill>
                        </a:rPr>
                        <a:t>1.5</a:t>
                      </a:r>
                      <a:endParaRPr lang="en-US"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lvl="0" indent="115888" algn="just"/>
                      <a:endParaRPr lang="en-US" sz="1800" dirty="0">
                        <a:solidFill>
                          <a:schemeClr val="tx1"/>
                        </a:solidFill>
                      </a:endParaRPr>
                    </a:p>
                  </a:txBody>
                  <a:tcPr marL="3657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lvl="0" algn="just"/>
                      <a:r>
                        <a:rPr lang="en-US" dirty="0" smtClean="0">
                          <a:solidFill>
                            <a:schemeClr val="tx1"/>
                          </a:solidFill>
                        </a:rPr>
                        <a:t>39.6</a:t>
                      </a:r>
                      <a:endParaRPr lang="en-US" dirty="0">
                        <a:solidFill>
                          <a:schemeClr val="tx1"/>
                        </a:solidFill>
                      </a:endParaRPr>
                    </a:p>
                  </a:txBody>
                  <a:tcPr marL="3657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115888" algn="just"/>
                      <a:r>
                        <a:rPr lang="en-US" dirty="0" smtClean="0">
                          <a:solidFill>
                            <a:schemeClr val="tx1"/>
                          </a:solidFill>
                        </a:rPr>
                        <a:t>2.0</a:t>
                      </a:r>
                      <a:endParaRPr lang="en-US" dirty="0">
                        <a:solidFill>
                          <a:schemeClr val="tx1"/>
                        </a:solidFill>
                      </a:endParaRPr>
                    </a:p>
                  </a:txBody>
                  <a:tcPr marL="36576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231775" algn="just" defTabSz="914400" rtl="0" eaLnBrk="1" latinLnBrk="0" hangingPunct="1"/>
                      <a:r>
                        <a:rPr lang="en-US" sz="1800" kern="1200" dirty="0" smtClean="0">
                          <a:solidFill>
                            <a:schemeClr val="tx1"/>
                          </a:solidFill>
                          <a:latin typeface="+mn-lt"/>
                          <a:ea typeface="+mn-ea"/>
                          <a:cs typeface="+mn-cs"/>
                        </a:rPr>
                        <a:t>56.9</a:t>
                      </a:r>
                      <a:endParaRPr lang="en-US" sz="1800" kern="1200" dirty="0">
                        <a:solidFill>
                          <a:schemeClr val="tx1"/>
                        </a:solidFill>
                        <a:latin typeface="+mn-lt"/>
                        <a:ea typeface="+mn-ea"/>
                        <a:cs typeface="+mn-cs"/>
                      </a:endParaRPr>
                    </a:p>
                  </a:txBody>
                  <a:tcPr marL="365760" anchor="ctr">
                    <a:lnL w="1270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38074">
                <a:tc gridSpan="5">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t>n = 197; values represent percentages; </a:t>
                      </a:r>
                      <a:r>
                        <a:rPr lang="en-US" b="1" i="1" dirty="0" smtClean="0"/>
                        <a:t>x</a:t>
                      </a:r>
                      <a:r>
                        <a:rPr lang="en-US" b="1" baseline="40000" dirty="0" smtClean="0"/>
                        <a:t>2</a:t>
                      </a:r>
                      <a:r>
                        <a:rPr lang="en-US" b="1" dirty="0" smtClean="0"/>
                        <a:t> p-value &lt; 0.05</a:t>
                      </a:r>
                      <a:endParaRPr lang="en-US" b="1" baseline="40000" dirty="0">
                        <a:solidFill>
                          <a:schemeClr val="tx1"/>
                        </a:solidFill>
                      </a:endParaRPr>
                    </a:p>
                  </a:txBody>
                  <a:tcPr>
                    <a:lnT w="12700" cap="flat" cmpd="sng" algn="ctr">
                      <a:solidFill>
                        <a:schemeClr val="tx1"/>
                      </a:solidFill>
                      <a:prstDash val="solid"/>
                      <a:round/>
                      <a:headEnd type="none" w="med" len="med"/>
                      <a:tailEnd type="none" w="med" len="med"/>
                    </a:lnT>
                  </a:tcPr>
                </a:tc>
                <a:tc hMerge="1">
                  <a:txBody>
                    <a:bodyPr/>
                    <a:lstStyle/>
                    <a:p>
                      <a:endParaRPr lang="en-US" dirty="0">
                        <a:solidFill>
                          <a:schemeClr val="tx1"/>
                        </a:solidFill>
                      </a:endParaRPr>
                    </a:p>
                  </a:txBody>
                  <a:tcPr>
                    <a:lnT w="12700" cap="flat" cmpd="sng" algn="ctr">
                      <a:solidFill>
                        <a:schemeClr val="tx1"/>
                      </a:solidFill>
                      <a:prstDash val="solid"/>
                      <a:round/>
                      <a:headEnd type="none" w="med" len="med"/>
                      <a:tailEnd type="none" w="med" len="med"/>
                    </a:lnT>
                  </a:tcPr>
                </a:tc>
                <a:tc hMerge="1">
                  <a:txBody>
                    <a:bodyPr/>
                    <a:lstStyle/>
                    <a:p>
                      <a:endParaRPr lang="en-US" dirty="0">
                        <a:solidFill>
                          <a:schemeClr val="tx1"/>
                        </a:solidFill>
                      </a:endParaRPr>
                    </a:p>
                  </a:txBody>
                  <a:tcPr>
                    <a:lnT w="12700" cap="flat" cmpd="sng" algn="ctr">
                      <a:solidFill>
                        <a:schemeClr val="tx1"/>
                      </a:solidFill>
                      <a:prstDash val="solid"/>
                      <a:round/>
                      <a:headEnd type="none" w="med" len="med"/>
                      <a:tailEnd type="none" w="med" len="med"/>
                    </a:lnT>
                  </a:tcPr>
                </a:tc>
                <a:tc hMerge="1">
                  <a:txBody>
                    <a:bodyPr/>
                    <a:lstStyle/>
                    <a:p>
                      <a:endParaRPr lang="en-US" dirty="0">
                        <a:solidFill>
                          <a:schemeClr val="tx1"/>
                        </a:solidFill>
                      </a:endParaRPr>
                    </a:p>
                  </a:txBody>
                  <a:tcPr>
                    <a:lnT w="12700" cap="flat" cmpd="sng" algn="ctr">
                      <a:solidFill>
                        <a:schemeClr val="tx1"/>
                      </a:solidFill>
                      <a:prstDash val="solid"/>
                      <a:round/>
                      <a:headEnd type="none" w="med" len="med"/>
                      <a:tailEnd type="none" w="med" len="med"/>
                    </a:lnT>
                  </a:tcPr>
                </a:tc>
                <a:tc hMerge="1">
                  <a:txBody>
                    <a:bodyPr/>
                    <a:lstStyle/>
                    <a:p>
                      <a:endParaRPr lang="en-US" dirty="0">
                        <a:solidFill>
                          <a:schemeClr val="tx1"/>
                        </a:solidFill>
                      </a:endParaRPr>
                    </a:p>
                  </a:txBody>
                  <a:tcPr>
                    <a:lnT w="12700" cap="flat" cmpd="sng" algn="ctr">
                      <a:solidFill>
                        <a:schemeClr val="tx1"/>
                      </a:solidFill>
                      <a:prstDash val="solid"/>
                      <a:round/>
                      <a:headEnd type="none" w="med" len="med"/>
                      <a:tailEnd type="none" w="med" len="med"/>
                    </a:lnT>
                  </a:tcPr>
                </a:tc>
              </a:tr>
            </a:tbl>
          </a:graphicData>
        </a:graphic>
      </p:graphicFrame>
      <p:graphicFrame>
        <p:nvGraphicFramePr>
          <p:cNvPr id="40" name="Table 39"/>
          <p:cNvGraphicFramePr>
            <a:graphicFrameLocks noGrp="1"/>
          </p:cNvGraphicFramePr>
          <p:nvPr/>
        </p:nvGraphicFramePr>
        <p:xfrm>
          <a:off x="16535400" y="5788025"/>
          <a:ext cx="7132638" cy="4754563"/>
        </p:xfrm>
        <a:graphic>
          <a:graphicData uri="http://schemas.openxmlformats.org/drawingml/2006/table">
            <a:tbl>
              <a:tblPr>
                <a:tableStyleId>{2D5ABB26-0587-4C30-8999-92F81FD0307C}</a:tableStyleId>
              </a:tblPr>
              <a:tblGrid>
                <a:gridCol w="2783634"/>
                <a:gridCol w="2169607"/>
                <a:gridCol w="2180185"/>
              </a:tblGrid>
              <a:tr h="149320">
                <a:tc>
                  <a:txBody>
                    <a:bodyPr/>
                    <a:lstStyle/>
                    <a:p>
                      <a:pPr algn="l"/>
                      <a:endParaRPr lang="en-US" sz="1800" b="1" dirty="0">
                        <a:solidFill>
                          <a:schemeClr val="tx1"/>
                        </a:solidFill>
                      </a:endParaRPr>
                    </a:p>
                  </a:txBody>
                  <a:tcPr anchor="b">
                    <a:lnB w="12700" cap="flat" cmpd="sng" algn="ctr">
                      <a:noFill/>
                      <a:prstDash val="solid"/>
                      <a:round/>
                      <a:headEnd type="none" w="med" len="med"/>
                      <a:tailEnd type="none" w="med" len="med"/>
                    </a:lnB>
                  </a:tcPr>
                </a:tc>
                <a:tc gridSpan="2">
                  <a:txBody>
                    <a:bodyPr/>
                    <a:lstStyle/>
                    <a:p>
                      <a:pPr algn="just"/>
                      <a:r>
                        <a:rPr lang="en-US" sz="1700" b="1" i="0" dirty="0" smtClean="0">
                          <a:solidFill>
                            <a:schemeClr val="tx1"/>
                          </a:solidFill>
                        </a:rPr>
                        <a:t>     </a:t>
                      </a:r>
                      <a:r>
                        <a:rPr lang="en-US" sz="1800" b="1" i="0" dirty="0" smtClean="0">
                          <a:solidFill>
                            <a:schemeClr val="tx1"/>
                          </a:solidFill>
                        </a:rPr>
                        <a:t>Average Times</a:t>
                      </a:r>
                      <a:r>
                        <a:rPr lang="en-US" sz="1800" b="1" i="0" baseline="0" dirty="0" smtClean="0">
                          <a:solidFill>
                            <a:schemeClr val="tx1"/>
                          </a:solidFill>
                        </a:rPr>
                        <a:t> Visited Study Pharmacy</a:t>
                      </a:r>
                      <a:endParaRPr lang="en-US" sz="1800" b="1" i="0" baseline="30000" dirty="0">
                        <a:solidFill>
                          <a:schemeClr val="tx1"/>
                        </a:solidFill>
                      </a:endParaRPr>
                    </a:p>
                  </a:txBody>
                  <a:tcPr anchor="b">
                    <a:lnB w="12700" cap="flat" cmpd="sng" algn="ctr">
                      <a:noFill/>
                      <a:prstDash val="solid"/>
                      <a:round/>
                      <a:headEnd type="none" w="med" len="med"/>
                      <a:tailEnd type="none" w="med" len="med"/>
                    </a:lnB>
                  </a:tcPr>
                </a:tc>
                <a:tc hMerge="1">
                  <a:txBody>
                    <a:bodyPr/>
                    <a:lstStyle/>
                    <a:p>
                      <a:pPr algn="ctr"/>
                      <a:endParaRPr lang="en-US" sz="1700" b="1" i="1" dirty="0">
                        <a:solidFill>
                          <a:schemeClr val="tx1"/>
                        </a:solidFill>
                      </a:endParaRPr>
                    </a:p>
                  </a:txBody>
                  <a:tcPr anchor="b">
                    <a:lnB w="12700" cap="flat" cmpd="sng" algn="ctr">
                      <a:noFill/>
                      <a:prstDash val="solid"/>
                      <a:round/>
                      <a:headEnd type="none" w="med" len="med"/>
                      <a:tailEnd type="none" w="med" len="med"/>
                    </a:lnB>
                  </a:tcPr>
                </a:tc>
              </a:tr>
              <a:tr h="149320">
                <a:tc>
                  <a:txBody>
                    <a:bodyPr/>
                    <a:lstStyle/>
                    <a:p>
                      <a:pPr algn="l"/>
                      <a:r>
                        <a:rPr lang="en-US" sz="1800" b="1" dirty="0" smtClean="0"/>
                        <a:t>Patronage</a:t>
                      </a:r>
                      <a:r>
                        <a:rPr lang="en-US" sz="1800" b="1" baseline="0" dirty="0" smtClean="0"/>
                        <a:t> Motive</a:t>
                      </a:r>
                      <a:endParaRPr lang="en-US" sz="1800" b="1" dirty="0">
                        <a:solidFill>
                          <a:schemeClr val="tx1"/>
                        </a:solidFill>
                      </a:endParaRPr>
                    </a:p>
                  </a:txBody>
                  <a:tcPr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indent="347663" algn="just" defTabSz="914400" rtl="0" eaLnBrk="1" fontAlgn="auto" latinLnBrk="0" hangingPunct="1">
                        <a:lnSpc>
                          <a:spcPct val="100000"/>
                        </a:lnSpc>
                        <a:spcBef>
                          <a:spcPts val="0"/>
                        </a:spcBef>
                        <a:spcAft>
                          <a:spcPts val="0"/>
                        </a:spcAft>
                        <a:buClrTx/>
                        <a:buSzTx/>
                        <a:buFontTx/>
                        <a:buNone/>
                        <a:tabLst/>
                        <a:defRPr/>
                      </a:pPr>
                      <a:r>
                        <a:rPr lang="en-US" sz="1700" b="1" i="1" dirty="0" smtClean="0">
                          <a:solidFill>
                            <a:schemeClr val="tx1"/>
                          </a:solidFill>
                        </a:rPr>
                        <a:t>      </a:t>
                      </a:r>
                      <a:r>
                        <a:rPr lang="en-US" sz="1800" b="1" i="1" dirty="0" smtClean="0">
                          <a:solidFill>
                            <a:schemeClr val="tx1"/>
                          </a:solidFill>
                        </a:rPr>
                        <a:t>With</a:t>
                      </a:r>
                      <a:r>
                        <a:rPr lang="en-US" sz="1800" b="1" i="1" baseline="0" dirty="0" smtClean="0">
                          <a:solidFill>
                            <a:schemeClr val="tx1"/>
                          </a:solidFill>
                        </a:rPr>
                        <a:t> Motive       </a:t>
                      </a:r>
                      <a:r>
                        <a:rPr lang="en-US" sz="1800" b="1" i="1" dirty="0" smtClean="0"/>
                        <a:t>Without Motive</a:t>
                      </a:r>
                      <a:endParaRPr lang="en-US" sz="1800" b="1" i="1" dirty="0" smtClean="0">
                        <a:solidFill>
                          <a:schemeClr val="tx1"/>
                        </a:solidFill>
                      </a:endParaRPr>
                    </a:p>
                  </a:txBody>
                  <a:tcPr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indent="0" algn="ctr"/>
                      <a:endParaRPr lang="en-US" sz="1700" b="1" i="1" dirty="0">
                        <a:solidFill>
                          <a:schemeClr val="tx1"/>
                        </a:solidFill>
                      </a:endParaRPr>
                    </a:p>
                  </a:txBody>
                  <a:tcPr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9847">
                <a:tc>
                  <a:txBody>
                    <a:bodyPr/>
                    <a:lstStyle/>
                    <a:p>
                      <a:r>
                        <a:rPr lang="en-US" sz="1800" baseline="0" dirty="0" smtClean="0">
                          <a:solidFill>
                            <a:schemeClr val="tx1"/>
                          </a:solidFill>
                        </a:rPr>
                        <a:t>Relationships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2" algn="just"/>
                      <a:r>
                        <a:rPr lang="en-US" b="1" dirty="0" smtClean="0">
                          <a:solidFill>
                            <a:schemeClr val="tx1"/>
                          </a:solidFill>
                        </a:rPr>
                        <a:t>18.4</a:t>
                      </a:r>
                      <a:endParaRPr lang="en-US"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b="1" dirty="0" smtClean="0">
                          <a:solidFill>
                            <a:schemeClr val="tx1"/>
                          </a:solidFill>
                        </a:rPr>
                        <a:t>14.6</a:t>
                      </a:r>
                      <a:endParaRPr lang="en-US"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23458">
                <a:tc>
                  <a:txBody>
                    <a:bodyPr/>
                    <a:lstStyle/>
                    <a:p>
                      <a:r>
                        <a:rPr lang="en-US" sz="1800" dirty="0" smtClean="0">
                          <a:solidFill>
                            <a:schemeClr val="tx1"/>
                          </a:solidFill>
                        </a:rPr>
                        <a:t>Convenience</a:t>
                      </a:r>
                      <a:endParaRPr lang="en-US"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2" algn="just"/>
                      <a:r>
                        <a:rPr lang="en-US" dirty="0" smtClean="0">
                          <a:solidFill>
                            <a:schemeClr val="tx1"/>
                          </a:solidFill>
                        </a:rPr>
                        <a:t>16.3</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16.6</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72964">
                <a:tc>
                  <a:txBody>
                    <a:bodyPr/>
                    <a:lstStyle/>
                    <a:p>
                      <a:r>
                        <a:rPr lang="en-US" sz="1800" dirty="0" smtClean="0">
                          <a:solidFill>
                            <a:schemeClr val="tx1"/>
                          </a:solidFill>
                        </a:rPr>
                        <a:t>Ownership</a:t>
                      </a:r>
                      <a:endParaRPr lang="en-US"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2" algn="just"/>
                      <a:r>
                        <a:rPr lang="en-US" dirty="0" smtClean="0">
                          <a:solidFill>
                            <a:schemeClr val="tx1"/>
                          </a:solidFill>
                        </a:rPr>
                        <a:t>16.0</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16.6</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222470">
                <a:tc>
                  <a:txBody>
                    <a:bodyPr/>
                    <a:lstStyle/>
                    <a:p>
                      <a:r>
                        <a:rPr lang="en-US" sz="1800" dirty="0" smtClean="0">
                          <a:solidFill>
                            <a:schemeClr val="tx1"/>
                          </a:solidFill>
                        </a:rPr>
                        <a:t>Unique Service</a:t>
                      </a:r>
                      <a:endParaRPr lang="en-US"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914400" lvl="2" indent="115888" algn="just"/>
                      <a:r>
                        <a:rPr lang="en-US" b="1" dirty="0" smtClean="0">
                          <a:solidFill>
                            <a:schemeClr val="tx1"/>
                          </a:solidFill>
                        </a:rPr>
                        <a:t>5.7</a:t>
                      </a:r>
                      <a:endParaRPr lang="en-US"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b="1" dirty="0" smtClean="0">
                          <a:solidFill>
                            <a:schemeClr val="tx1"/>
                          </a:solidFill>
                        </a:rPr>
                        <a:t>17.8</a:t>
                      </a:r>
                      <a:endParaRPr lang="en-US"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96081">
                <a:tc>
                  <a:txBody>
                    <a:bodyPr/>
                    <a:lstStyle/>
                    <a:p>
                      <a:r>
                        <a:rPr lang="en-US" sz="1800" dirty="0" smtClean="0">
                          <a:solidFill>
                            <a:schemeClr val="tx1"/>
                          </a:solidFill>
                        </a:rPr>
                        <a:t>Atmosphere</a:t>
                      </a:r>
                      <a:endParaRPr lang="en-US"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2" algn="just"/>
                      <a:r>
                        <a:rPr lang="en-US" b="1" dirty="0" smtClean="0">
                          <a:solidFill>
                            <a:schemeClr val="tx1"/>
                          </a:solidFill>
                        </a:rPr>
                        <a:t>21.8</a:t>
                      </a:r>
                      <a:endParaRPr lang="en-US"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b="1" dirty="0" smtClean="0">
                          <a:solidFill>
                            <a:schemeClr val="tx1"/>
                          </a:solidFill>
                        </a:rPr>
                        <a:t>16.0</a:t>
                      </a:r>
                      <a:endParaRPr lang="en-US"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69692">
                <a:tc>
                  <a:txBody>
                    <a:bodyPr/>
                    <a:lstStyle/>
                    <a:p>
                      <a:r>
                        <a:rPr lang="en-US" sz="1800" dirty="0" smtClean="0">
                          <a:solidFill>
                            <a:schemeClr val="tx1"/>
                          </a:solidFill>
                        </a:rPr>
                        <a:t>Competency</a:t>
                      </a:r>
                      <a:endParaRPr lang="en-US"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2" algn="just"/>
                      <a:r>
                        <a:rPr lang="en-US" dirty="0" smtClean="0">
                          <a:solidFill>
                            <a:schemeClr val="tx1"/>
                          </a:solidFill>
                        </a:rPr>
                        <a:t>16.6</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16.5</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43303">
                <a:tc>
                  <a:txBody>
                    <a:bodyPr/>
                    <a:lstStyle/>
                    <a:p>
                      <a:r>
                        <a:rPr lang="en-US" sz="1800" dirty="0" smtClean="0">
                          <a:solidFill>
                            <a:schemeClr val="tx1"/>
                          </a:solidFill>
                        </a:rPr>
                        <a:t>Reputation</a:t>
                      </a:r>
                      <a:endParaRPr lang="en-US"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2" algn="just"/>
                      <a:r>
                        <a:rPr lang="en-US" dirty="0" smtClean="0">
                          <a:solidFill>
                            <a:schemeClr val="tx1"/>
                          </a:solidFill>
                        </a:rPr>
                        <a:t>15.8</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16.6</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16914">
                <a:tc>
                  <a:txBody>
                    <a:bodyPr/>
                    <a:lstStyle/>
                    <a:p>
                      <a:r>
                        <a:rPr lang="en-US" sz="1800" dirty="0" smtClean="0">
                          <a:solidFill>
                            <a:schemeClr val="tx1"/>
                          </a:solidFill>
                        </a:rPr>
                        <a:t>Referral</a:t>
                      </a:r>
                      <a:endParaRPr lang="en-US"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2" algn="just"/>
                      <a:r>
                        <a:rPr lang="en-US" dirty="0" smtClean="0">
                          <a:solidFill>
                            <a:schemeClr val="tx1"/>
                          </a:solidFill>
                        </a:rPr>
                        <a:t>17.7</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16.5</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66420">
                <a:tc>
                  <a:txBody>
                    <a:bodyPr/>
                    <a:lstStyle/>
                    <a:p>
                      <a:r>
                        <a:rPr lang="en-US" sz="1800" dirty="0" smtClean="0">
                          <a:solidFill>
                            <a:schemeClr val="tx1"/>
                          </a:solidFill>
                        </a:rPr>
                        <a:t>Wait Time</a:t>
                      </a:r>
                      <a:endParaRPr lang="en-US"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2" algn="just"/>
                      <a:r>
                        <a:rPr lang="en-US" dirty="0" smtClean="0">
                          <a:solidFill>
                            <a:schemeClr val="tx1"/>
                          </a:solidFill>
                        </a:rPr>
                        <a:t>12.8</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dirty="0" smtClean="0">
                          <a:solidFill>
                            <a:schemeClr val="tx1"/>
                          </a:solidFill>
                        </a:rPr>
                        <a:t>16.6</a:t>
                      </a: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40031">
                <a:tc>
                  <a:txBody>
                    <a:bodyPr/>
                    <a:lstStyle/>
                    <a:p>
                      <a:r>
                        <a:rPr lang="en-US" sz="1800" dirty="0" smtClean="0">
                          <a:solidFill>
                            <a:schemeClr val="tx1"/>
                          </a:solidFill>
                        </a:rPr>
                        <a:t>Past</a:t>
                      </a:r>
                      <a:r>
                        <a:rPr lang="en-US" sz="1800" baseline="0" dirty="0" smtClean="0">
                          <a:solidFill>
                            <a:schemeClr val="tx1"/>
                          </a:solidFill>
                        </a:rPr>
                        <a:t> Experiences</a:t>
                      </a:r>
                      <a:endParaRPr lang="en-US"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lvl="2" algn="just"/>
                      <a:r>
                        <a:rPr lang="en-US" b="1" dirty="0" smtClean="0">
                          <a:solidFill>
                            <a:schemeClr val="tx1"/>
                          </a:solidFill>
                        </a:rPr>
                        <a:t>25.2</a:t>
                      </a:r>
                      <a:endParaRPr lang="en-US"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lvl="1" algn="just"/>
                      <a:r>
                        <a:rPr lang="en-US" b="1" dirty="0" smtClean="0">
                          <a:solidFill>
                            <a:schemeClr val="tx1"/>
                          </a:solidFill>
                        </a:rPr>
                        <a:t>16.2</a:t>
                      </a:r>
                      <a:endParaRPr lang="en-US" b="1"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38074">
                <a:tc gridSpan="3">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dirty="0" smtClean="0"/>
                        <a:t>n = 219; </a:t>
                      </a:r>
                      <a:r>
                        <a:rPr lang="en-US" b="1" dirty="0" smtClean="0"/>
                        <a:t>t-test p-value &lt; 0.05</a:t>
                      </a:r>
                      <a:endParaRPr lang="en-US" b="1" baseline="40000" dirty="0">
                        <a:solidFill>
                          <a:schemeClr val="tx1"/>
                        </a:solidFill>
                      </a:endParaRPr>
                    </a:p>
                  </a:txBody>
                  <a:tcPr>
                    <a:lnT w="12700" cap="flat" cmpd="sng" algn="ctr">
                      <a:solidFill>
                        <a:schemeClr val="tx1"/>
                      </a:solidFill>
                      <a:prstDash val="solid"/>
                      <a:round/>
                      <a:headEnd type="none" w="med" len="med"/>
                      <a:tailEnd type="none" w="med" len="med"/>
                    </a:lnT>
                  </a:tcPr>
                </a:tc>
                <a:tc hMerge="1">
                  <a:txBody>
                    <a:bodyPr/>
                    <a:lstStyle/>
                    <a:p>
                      <a:endParaRPr lang="en-US" dirty="0">
                        <a:solidFill>
                          <a:schemeClr val="tx1"/>
                        </a:solidFill>
                      </a:endParaRPr>
                    </a:p>
                  </a:txBody>
                  <a:tcPr>
                    <a:lnT w="12700" cap="flat" cmpd="sng" algn="ctr">
                      <a:solidFill>
                        <a:schemeClr val="tx1"/>
                      </a:solidFill>
                      <a:prstDash val="solid"/>
                      <a:round/>
                      <a:headEnd type="none" w="med" len="med"/>
                      <a:tailEnd type="none" w="med" len="med"/>
                    </a:lnT>
                  </a:tcPr>
                </a:tc>
                <a:tc hMerge="1">
                  <a:txBody>
                    <a:bodyPr/>
                    <a:lstStyle/>
                    <a:p>
                      <a:endParaRPr lang="en-US" dirty="0">
                        <a:solidFill>
                          <a:schemeClr val="tx1"/>
                        </a:solidFill>
                      </a:endParaRPr>
                    </a:p>
                  </a:txBody>
                  <a:tcPr>
                    <a:lnT w="12700" cap="flat" cmpd="sng" algn="ctr">
                      <a:solidFill>
                        <a:schemeClr val="tx1"/>
                      </a:solidFill>
                      <a:prstDash val="solid"/>
                      <a:round/>
                      <a:headEnd type="none" w="med" len="med"/>
                      <a:tailEnd type="none" w="med" len="med"/>
                    </a:lnT>
                  </a:tcPr>
                </a:tc>
              </a:tr>
            </a:tbl>
          </a:graphicData>
        </a:graphic>
      </p:graphicFrame>
      <p:sp>
        <p:nvSpPr>
          <p:cNvPr id="16728" name="TextBox 38"/>
          <p:cNvSpPr txBox="1">
            <a:spLocks noChangeArrowheads="1"/>
          </p:cNvSpPr>
          <p:nvPr/>
        </p:nvSpPr>
        <p:spPr bwMode="auto">
          <a:xfrm>
            <a:off x="16540163" y="10607675"/>
            <a:ext cx="6391275" cy="411163"/>
          </a:xfrm>
          <a:prstGeom prst="rect">
            <a:avLst/>
          </a:prstGeom>
          <a:noFill/>
          <a:ln w="12700">
            <a:noFill/>
            <a:miter lim="800000"/>
            <a:headEnd/>
            <a:tailEnd/>
          </a:ln>
        </p:spPr>
        <p:txBody>
          <a:bodyPr wrap="none" lIns="103489" tIns="51744" rIns="103489" bIns="51744">
            <a:prstTxWarp prst="textNoShape">
              <a:avLst/>
            </a:prstTxWarp>
            <a:spAutoFit/>
          </a:bodyPr>
          <a:lstStyle/>
          <a:p>
            <a:pPr marL="228600" indent="-228600" algn="just" defTabSz="1763713" eaLnBrk="0" hangingPunct="0">
              <a:spcBef>
                <a:spcPct val="50000"/>
              </a:spcBef>
              <a:buSzPct val="60000"/>
            </a:pPr>
            <a:r>
              <a:rPr lang="en-US" sz="2000" b="1" i="1"/>
              <a:t>Comparing Patronage Motive and Pharmacy Loyalty</a:t>
            </a:r>
          </a:p>
        </p:txBody>
      </p:sp>
      <p:sp>
        <p:nvSpPr>
          <p:cNvPr id="16729" name="TextBox 40"/>
          <p:cNvSpPr txBox="1">
            <a:spLocks noChangeArrowheads="1"/>
          </p:cNvSpPr>
          <p:nvPr/>
        </p:nvSpPr>
        <p:spPr bwMode="auto">
          <a:xfrm>
            <a:off x="16548100" y="5286375"/>
            <a:ext cx="6135688" cy="412750"/>
          </a:xfrm>
          <a:prstGeom prst="rect">
            <a:avLst/>
          </a:prstGeom>
          <a:noFill/>
          <a:ln w="12700">
            <a:noFill/>
            <a:miter lim="800000"/>
            <a:headEnd/>
            <a:tailEnd/>
          </a:ln>
        </p:spPr>
        <p:txBody>
          <a:bodyPr wrap="none" lIns="103489" tIns="51744" rIns="103489" bIns="51744">
            <a:prstTxWarp prst="textNoShape">
              <a:avLst/>
            </a:prstTxWarp>
            <a:spAutoFit/>
          </a:bodyPr>
          <a:lstStyle/>
          <a:p>
            <a:pPr marL="228600" indent="-228600" algn="just" defTabSz="1763713" eaLnBrk="0" hangingPunct="0">
              <a:spcBef>
                <a:spcPct val="50000"/>
              </a:spcBef>
              <a:buSzPct val="60000"/>
            </a:pPr>
            <a:r>
              <a:rPr lang="en-US" sz="2000" b="1" i="1"/>
              <a:t>Comparing Patronage Motive and Pharmacy Utilization</a:t>
            </a:r>
          </a:p>
        </p:txBody>
      </p:sp>
      <p:graphicFrame>
        <p:nvGraphicFramePr>
          <p:cNvPr id="42" name="Table 41"/>
          <p:cNvGraphicFramePr>
            <a:graphicFrameLocks noGrp="1"/>
          </p:cNvGraphicFramePr>
          <p:nvPr/>
        </p:nvGraphicFramePr>
        <p:xfrm>
          <a:off x="16535400" y="3432175"/>
          <a:ext cx="7132638" cy="1828800"/>
        </p:xfrm>
        <a:graphic>
          <a:graphicData uri="http://schemas.openxmlformats.org/drawingml/2006/table">
            <a:tbl>
              <a:tblPr>
                <a:tableStyleId>{2D5ABB26-0587-4C30-8999-92F81FD0307C}</a:tableStyleId>
              </a:tblPr>
              <a:tblGrid>
                <a:gridCol w="4000317"/>
                <a:gridCol w="3133110"/>
              </a:tblGrid>
              <a:tr h="149320">
                <a:tc>
                  <a:txBody>
                    <a:bodyPr/>
                    <a:lstStyle/>
                    <a:p>
                      <a:pPr algn="l"/>
                      <a:r>
                        <a:rPr lang="en-US" sz="1800" b="1" dirty="0" smtClean="0"/>
                        <a:t>Patronage</a:t>
                      </a:r>
                      <a:r>
                        <a:rPr lang="en-US" sz="1800" b="1" baseline="0" dirty="0" smtClean="0"/>
                        <a:t> Motive</a:t>
                      </a:r>
                      <a:endParaRPr lang="en-US" sz="1800" b="1" dirty="0">
                        <a:solidFill>
                          <a:schemeClr val="tx1"/>
                        </a:solidFill>
                      </a:endParaRPr>
                    </a:p>
                  </a:txBody>
                  <a:tcPr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i="1" dirty="0" smtClean="0"/>
                        <a:t>Percentage</a:t>
                      </a:r>
                      <a:endParaRPr lang="en-US" sz="1800" b="1" i="1" dirty="0">
                        <a:solidFill>
                          <a:schemeClr val="tx1"/>
                        </a:solidFill>
                      </a:endParaRPr>
                    </a:p>
                  </a:txBody>
                  <a:tcPr anchor="b">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9847">
                <a:tc>
                  <a:txBody>
                    <a:bodyPr/>
                    <a:lstStyle/>
                    <a:p>
                      <a:r>
                        <a:rPr lang="en-US" sz="1800" baseline="0" dirty="0" smtClean="0">
                          <a:solidFill>
                            <a:schemeClr val="tx1"/>
                          </a:solidFill>
                        </a:rPr>
                        <a:t>Relationships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lvl="0" algn="ctr"/>
                      <a:r>
                        <a:rPr lang="en-US" sz="1800" dirty="0" smtClean="0">
                          <a:solidFill>
                            <a:schemeClr val="tx1"/>
                          </a:solidFill>
                        </a:rPr>
                        <a:t>43.6</a:t>
                      </a:r>
                      <a:endParaRPr lang="en-US" sz="18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23458">
                <a:tc>
                  <a:txBody>
                    <a:bodyPr/>
                    <a:lstStyle/>
                    <a:p>
                      <a:r>
                        <a:rPr lang="en-US" sz="1800" dirty="0" smtClean="0">
                          <a:solidFill>
                            <a:schemeClr val="tx1"/>
                          </a:solidFill>
                        </a:rPr>
                        <a:t>Convenience</a:t>
                      </a:r>
                      <a:endParaRPr lang="en-US"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solidFill>
                            <a:schemeClr val="tx1"/>
                          </a:solidFill>
                        </a:rPr>
                        <a:t>28.2</a:t>
                      </a:r>
                      <a:endParaRPr lang="en-US" sz="18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79765">
                <a:tc>
                  <a:txBody>
                    <a:bodyPr/>
                    <a:lstStyle/>
                    <a:p>
                      <a:r>
                        <a:rPr lang="en-US" sz="1800" dirty="0" smtClean="0">
                          <a:solidFill>
                            <a:schemeClr val="tx1"/>
                          </a:solidFill>
                        </a:rPr>
                        <a:t>Ownership</a:t>
                      </a:r>
                      <a:endParaRPr lang="en-US"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solidFill>
                            <a:schemeClr val="tx1"/>
                          </a:solidFill>
                        </a:rPr>
                        <a:t>15.4</a:t>
                      </a:r>
                      <a:endParaRPr lang="en-US" sz="1800"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17585">
                <a:tc gridSpan="2">
                  <a:txBody>
                    <a:bodyPr/>
                    <a:lstStyle/>
                    <a:p>
                      <a:pPr algn="r"/>
                      <a:r>
                        <a:rPr lang="en-US" sz="1800" dirty="0" smtClean="0">
                          <a:solidFill>
                            <a:schemeClr val="tx1"/>
                          </a:solidFill>
                        </a:rPr>
                        <a:t>n = 219; </a:t>
                      </a:r>
                      <a:r>
                        <a:rPr lang="en-US" sz="1800" dirty="0" smtClean="0"/>
                        <a:t>values represent percentages</a:t>
                      </a:r>
                      <a:endParaRPr lang="en-US" sz="18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6742" name="TextBox 45"/>
          <p:cNvSpPr txBox="1">
            <a:spLocks noChangeArrowheads="1"/>
          </p:cNvSpPr>
          <p:nvPr/>
        </p:nvSpPr>
        <p:spPr bwMode="auto">
          <a:xfrm>
            <a:off x="16540163" y="2986088"/>
            <a:ext cx="3859212" cy="412750"/>
          </a:xfrm>
          <a:prstGeom prst="rect">
            <a:avLst/>
          </a:prstGeom>
          <a:noFill/>
          <a:ln w="12700">
            <a:noFill/>
            <a:miter lim="800000"/>
            <a:headEnd/>
            <a:tailEnd/>
          </a:ln>
        </p:spPr>
        <p:txBody>
          <a:bodyPr wrap="none" lIns="103489" tIns="51744" rIns="103489" bIns="51744">
            <a:prstTxWarp prst="textNoShape">
              <a:avLst/>
            </a:prstTxWarp>
            <a:spAutoFit/>
          </a:bodyPr>
          <a:lstStyle/>
          <a:p>
            <a:pPr marL="228600" indent="-228600" algn="just" defTabSz="1763713" eaLnBrk="0" hangingPunct="0">
              <a:spcBef>
                <a:spcPct val="50000"/>
              </a:spcBef>
              <a:buSzPct val="60000"/>
            </a:pPr>
            <a:r>
              <a:rPr lang="en-US" sz="2000" b="1" i="1"/>
              <a:t>Top 3 Reported Patronage Motives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4431"/>
                                        </p:tgtEl>
                                        <p:attrNameLst>
                                          <p:attrName>style.visibility</p:attrName>
                                        </p:attrNameLst>
                                      </p:cBhvr>
                                      <p:to>
                                        <p:strVal val="visible"/>
                                      </p:to>
                                    </p:set>
                                    <p:animEffect transition="in" filter="dissolve">
                                      <p:cBhvr>
                                        <p:cTn id="7" dur="500"/>
                                        <p:tgtEl>
                                          <p:spTgt spid="44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31" grpId="0" animBg="1" autoUpdateAnimBg="0"/>
    </p:bldLst>
  </p:timing>
</p:sld>
</file>

<file path=ppt/theme/theme1.xml><?xml version="1.0" encoding="utf-8"?>
<a:theme xmlns:a="http://schemas.openxmlformats.org/drawingml/2006/main" name="默认设计模板">
  <a:themeElements>
    <a:clrScheme name="默认设计模板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默认设计模板">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CN" altLang="en-US" sz="2400" b="0" i="0" u="none" strike="noStrike" cap="none" normalizeH="0" baseline="0" smtClean="0">
            <a:ln>
              <a:noFill/>
            </a:ln>
            <a:solidFill>
              <a:schemeClr val="tx1"/>
            </a:solidFill>
            <a:effectLst/>
            <a:latin typeface="Times New Roman" pitchFamily="18"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CN" altLang="en-US" sz="2400" b="0" i="0" u="none" strike="noStrike" cap="none" normalizeH="0" baseline="0" smtClean="0">
            <a:ln>
              <a:noFill/>
            </a:ln>
            <a:solidFill>
              <a:schemeClr val="tx1"/>
            </a:solidFill>
            <a:effectLst/>
            <a:latin typeface="Times New Roman" pitchFamily="18" charset="0"/>
            <a:ea typeface="宋体" pitchFamily="2" charset="-122"/>
          </a:defRPr>
        </a:defPPr>
      </a:lstStyle>
    </a:lnDef>
    <a:txDef>
      <a:spPr bwMode="auto">
        <a:solidFill>
          <a:schemeClr val="bg1"/>
        </a:solidFill>
        <a:ln w="12700">
          <a:solidFill>
            <a:schemeClr val="tx1"/>
          </a:solidFill>
          <a:miter lim="800000"/>
          <a:headEnd/>
          <a:tailEnd/>
        </a:ln>
      </a:spPr>
      <a:bodyPr wrap="square" lIns="103489" tIns="51744" rIns="103489" bIns="51744">
        <a:spAutoFit/>
      </a:bodyPr>
      <a:lstStyle>
        <a:defPPr marL="228600" indent="-228600" algn="just" defTabSz="1763713" eaLnBrk="0" hangingPunct="0">
          <a:spcBef>
            <a:spcPct val="50000"/>
          </a:spcBef>
          <a:buSzPct val="60000"/>
          <a:defRPr sz="2000" dirty="0" smtClean="0"/>
        </a:defPPr>
      </a:lstStyle>
    </a:txDef>
  </a:objectDefaults>
  <a:extraClrSchemeLst>
    <a:extraClrScheme>
      <a:clrScheme name="默认设计模板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默认设计模板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默认设计模板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28425</TotalTime>
  <Words>1132</Words>
  <Application>Microsoft Office PowerPoint</Application>
  <PresentationFormat>Custom</PresentationFormat>
  <Paragraphs>332</Paragraphs>
  <Slides>1</Slides>
  <Notes>1</Notes>
  <HiddenSlides>0</HiddenSlides>
  <MMClips>0</MMClips>
  <ScaleCrop>false</ScaleCrop>
  <HeadingPairs>
    <vt:vector size="6" baseType="variant">
      <vt:variant>
        <vt:lpstr>Fonts Used</vt:lpstr>
      </vt:variant>
      <vt:variant>
        <vt:i4>4</vt:i4>
      </vt:variant>
      <vt:variant>
        <vt:lpstr>Design Template</vt:lpstr>
      </vt:variant>
      <vt:variant>
        <vt:i4>1</vt:i4>
      </vt:variant>
      <vt:variant>
        <vt:lpstr>Slide Titles</vt:lpstr>
      </vt:variant>
      <vt:variant>
        <vt:i4>1</vt:i4>
      </vt:variant>
    </vt:vector>
  </HeadingPairs>
  <TitlesOfParts>
    <vt:vector size="6" baseType="lpstr">
      <vt:lpstr>Times New Roman</vt:lpstr>
      <vt:lpstr>SimSun</vt:lpstr>
      <vt:lpstr>Arial</vt:lpstr>
      <vt:lpstr>宋体</vt:lpstr>
      <vt:lpstr>默认设计模板</vt:lpstr>
      <vt:lpstr>PowerPoint Presentation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PQA Poster</dc:title>
  <dc:creator>Jennifer Barnes</dc:creator>
  <cp:lastModifiedBy>Randy McDonough</cp:lastModifiedBy>
  <cp:revision>1006</cp:revision>
  <cp:lastPrinted>2012-02-24T20:39:08Z</cp:lastPrinted>
  <dcterms:created xsi:type="dcterms:W3CDTF">2008-07-15T21:06:02Z</dcterms:created>
  <dcterms:modified xsi:type="dcterms:W3CDTF">2012-03-16T01:55:20Z</dcterms:modified>
</cp:coreProperties>
</file>