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charts/chart1.xml" ContentType="application/vnd.openxmlformats-officedocument.drawingml.chart+xml"/>
  <Default Extension="xml" ContentType="application/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png" ContentType="image/png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charts/chart2.xml" ContentType="application/vnd.openxmlformats-officedocument.drawingml.chart+xml"/>
  <Override PartName="/ppt/slideLayouts/slideLayout1.xml" ContentType="application/vnd.openxmlformats-officedocument.presentationml.slideLayout+xml"/>
  <Default Extension="rels" ContentType="application/vnd.openxmlformats-package.relationships+xml"/>
  <Override PartName="/ppt/theme/theme1.xml" ContentType="application/vnd.openxmlformats-officedocument.theme+xml"/>
  <Override PartName="/ppt/charts/chart3.xml" ContentType="application/vnd.openxmlformats-officedocument.drawingml.chart+xml"/>
  <Override PartName="/ppt/presProps.xml" ContentType="application/vnd.openxmlformats-officedocument.presentationml.pres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3"/>
  </p:notesMasterIdLst>
  <p:sldIdLst>
    <p:sldId id="257" r:id="rId2"/>
  </p:sldIdLst>
  <p:sldSz cx="21945600" cy="13716000"/>
  <p:notesSz cx="6858000" cy="9144000"/>
  <p:defaultTextStyle>
    <a:defPPr>
      <a:defRPr lang="en-US"/>
    </a:defPPr>
    <a:lvl1pPr algn="l" defTabSz="2036763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1017588" indent="-560388" algn="l" defTabSz="2036763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2036763" indent="-1122363" algn="l" defTabSz="2036763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3055938" indent="-1684338" algn="l" defTabSz="2036763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4075113" indent="-2246313" algn="l" defTabSz="2036763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sz="40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sz="40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sz="40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sz="40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rgbClr val="FF0000"/>
    </p:penClr>
  </p:showPr>
  <p:clrMru>
    <a:srgbClr val="FFCC00"/>
    <a:srgbClr val="FEB80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5724" autoAdjust="0"/>
    <p:restoredTop sz="92555" autoAdjust="0"/>
  </p:normalViewPr>
  <p:slideViewPr>
    <p:cSldViewPr>
      <p:cViewPr>
        <p:scale>
          <a:sx n="66" d="100"/>
          <a:sy n="66" d="100"/>
        </p:scale>
        <p:origin x="-648" y="-272"/>
      </p:cViewPr>
      <p:guideLst>
        <p:guide orient="horz" pos="4320"/>
        <p:guide pos="69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60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urick\Dropbox\PhD\Research%20Projects\Towncrest%20Research%20Project\Towncrest%20Char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urick\Dropbox\PhD\Research%20Projects\Towncrest%20Research%20Project\Towncrest%20Char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U:\AppData\Dropbox\PhD\Research%20Projects\Towncrest%20Research%20Project\Towncrest%20Char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 sz="2000">
                <a:latin typeface="Lucida Sans" pitchFamily="34" charset="0"/>
              </a:defRPr>
            </a:pPr>
            <a:r>
              <a:rPr lang="en-US" sz="2000" dirty="0" smtClean="0">
                <a:latin typeface="Lucida Sans" pitchFamily="34" charset="0"/>
              </a:rPr>
              <a:t>Figure 2.  Average G</a:t>
            </a:r>
            <a:r>
              <a:rPr lang="en-US" sz="2000" baseline="0" dirty="0" smtClean="0">
                <a:latin typeface="Lucida Sans" pitchFamily="34" charset="0"/>
              </a:rPr>
              <a:t>M </a:t>
            </a:r>
            <a:r>
              <a:rPr lang="en-US" sz="2000" baseline="0" dirty="0">
                <a:latin typeface="Lucida Sans" pitchFamily="34" charset="0"/>
              </a:rPr>
              <a:t>Between Brand and Generic, All Years</a:t>
            </a:r>
          </a:p>
        </c:rich>
      </c:tx>
      <c:layout>
        <c:manualLayout>
          <c:xMode val="edge"/>
          <c:yMode val="edge"/>
          <c:x val="0.111728050122767"/>
          <c:y val="0.0"/>
        </c:manualLayout>
      </c:layout>
    </c:title>
    <c:plotArea>
      <c:layout/>
      <c:barChart>
        <c:barDir val="col"/>
        <c:grouping val="clustered"/>
        <c:ser>
          <c:idx val="1"/>
          <c:order val="1"/>
          <c:tx>
            <c:strRef>
              <c:f>'Cutting Off Outliers at +-100GM'!$S$2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</c:spPr>
          <c:cat>
            <c:strRef>
              <c:f>'Cutting Off Outliers at +-100GM'!$B$10:$B$11</c:f>
              <c:strCache>
                <c:ptCount val="2"/>
                <c:pt idx="0">
                  <c:v>Brand</c:v>
                </c:pt>
                <c:pt idx="1">
                  <c:v>Generic</c:v>
                </c:pt>
              </c:strCache>
            </c:strRef>
          </c:cat>
          <c:val>
            <c:numRef>
              <c:f>'Cutting Off Outliers at +-100GM'!$S$10:$S$11</c:f>
              <c:numCache>
                <c:formatCode>"$"#,##0.00</c:formatCode>
                <c:ptCount val="2"/>
                <c:pt idx="0">
                  <c:v>16.04</c:v>
                </c:pt>
                <c:pt idx="1">
                  <c:v>11.66</c:v>
                </c:pt>
              </c:numCache>
            </c:numRef>
          </c:val>
        </c:ser>
        <c:ser>
          <c:idx val="2"/>
          <c:order val="2"/>
          <c:tx>
            <c:strRef>
              <c:f>'Cutting Off Outliers at +-100GM'!$N$2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</c:spPr>
          <c:cat>
            <c:strRef>
              <c:f>'Cutting Off Outliers at +-100GM'!$B$10:$B$11</c:f>
              <c:strCache>
                <c:ptCount val="2"/>
                <c:pt idx="0">
                  <c:v>Brand</c:v>
                </c:pt>
                <c:pt idx="1">
                  <c:v>Generic</c:v>
                </c:pt>
              </c:strCache>
            </c:strRef>
          </c:cat>
          <c:val>
            <c:numRef>
              <c:f>'Cutting Off Outliers at +-100GM'!$N$10:$N$11</c:f>
              <c:numCache>
                <c:formatCode>"$"#,##0.00</c:formatCode>
                <c:ptCount val="2"/>
                <c:pt idx="0">
                  <c:v>18.19</c:v>
                </c:pt>
                <c:pt idx="1">
                  <c:v>11.11</c:v>
                </c:pt>
              </c:numCache>
            </c:numRef>
          </c:val>
        </c:ser>
        <c:ser>
          <c:idx val="3"/>
          <c:order val="3"/>
          <c:tx>
            <c:strRef>
              <c:f>'Cutting Off Outliers at +-100GM'!$I$2:$J$2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</c:spPr>
          <c:cat>
            <c:strRef>
              <c:f>'Cutting Off Outliers at +-100GM'!$B$10:$B$11</c:f>
              <c:strCache>
                <c:ptCount val="2"/>
                <c:pt idx="0">
                  <c:v>Brand</c:v>
                </c:pt>
                <c:pt idx="1">
                  <c:v>Generic</c:v>
                </c:pt>
              </c:strCache>
            </c:strRef>
          </c:cat>
          <c:val>
            <c:numRef>
              <c:f>'Cutting Off Outliers at +-100GM'!$I$10:$I$11</c:f>
              <c:numCache>
                <c:formatCode>"$"#,##0.00</c:formatCode>
                <c:ptCount val="2"/>
                <c:pt idx="0">
                  <c:v>15.29</c:v>
                </c:pt>
                <c:pt idx="1">
                  <c:v>10.49</c:v>
                </c:pt>
              </c:numCache>
            </c:numRef>
          </c:val>
        </c:ser>
        <c:ser>
          <c:idx val="0"/>
          <c:order val="0"/>
          <c:tx>
            <c:strRef>
              <c:f>'Cutting Off Outliers at +-100GM'!$D$2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</c:spPr>
          <c:cat>
            <c:strRef>
              <c:f>'Cutting Off Outliers at +-100GM'!$B$10:$B$11</c:f>
              <c:strCache>
                <c:ptCount val="2"/>
                <c:pt idx="0">
                  <c:v>Brand</c:v>
                </c:pt>
                <c:pt idx="1">
                  <c:v>Generic</c:v>
                </c:pt>
              </c:strCache>
            </c:strRef>
          </c:cat>
          <c:val>
            <c:numRef>
              <c:f>'Cutting Off Outliers at +-100GM'!$D$10:$D$11</c:f>
              <c:numCache>
                <c:formatCode>"$"#,##0.00</c:formatCode>
                <c:ptCount val="2"/>
                <c:pt idx="0">
                  <c:v>15.83</c:v>
                </c:pt>
                <c:pt idx="1">
                  <c:v>9.26</c:v>
                </c:pt>
              </c:numCache>
            </c:numRef>
          </c:val>
        </c:ser>
        <c:axId val="287026504"/>
        <c:axId val="287273912"/>
      </c:barChart>
      <c:catAx>
        <c:axId val="28702650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>
                <a:latin typeface="Lucida Sans" pitchFamily="34" charset="0"/>
              </a:defRPr>
            </a:pPr>
            <a:endParaRPr lang="en-US"/>
          </a:p>
        </c:txPr>
        <c:crossAx val="287273912"/>
        <c:crosses val="autoZero"/>
        <c:auto val="1"/>
        <c:lblAlgn val="ctr"/>
        <c:lblOffset val="100"/>
      </c:catAx>
      <c:valAx>
        <c:axId val="287273912"/>
        <c:scaling>
          <c:orientation val="minMax"/>
        </c:scaling>
        <c:axPos val="l"/>
        <c:majorGridlines/>
        <c:numFmt formatCode="&quot;$&quot;#,##0.00" sourceLinked="1"/>
        <c:tickLblPos val="nextTo"/>
        <c:txPr>
          <a:bodyPr/>
          <a:lstStyle/>
          <a:p>
            <a:pPr>
              <a:defRPr sz="1600">
                <a:latin typeface="Lucida Sans" pitchFamily="34" charset="0"/>
              </a:defRPr>
            </a:pPr>
            <a:endParaRPr lang="en-US"/>
          </a:p>
        </c:txPr>
        <c:crossAx val="287026504"/>
        <c:crosses val="autoZero"/>
        <c:crossBetween val="between"/>
      </c:valAx>
    </c:plotArea>
    <c:legend>
      <c:legendPos val="r"/>
      <c:txPr>
        <a:bodyPr/>
        <a:lstStyle/>
        <a:p>
          <a:pPr>
            <a:defRPr sz="1600">
              <a:latin typeface="Lucida Sans" pitchFamily="34" charset="0"/>
            </a:defRPr>
          </a:pPr>
          <a:endParaRPr lang="en-US"/>
        </a:p>
      </c:txPr>
    </c:legend>
    <c:plotVisOnly val="1"/>
    <c:dispBlanksAs val="gap"/>
  </c:chart>
  <c:spPr>
    <a:solidFill>
      <a:schemeClr val="bg1"/>
    </a:solidFill>
    <a:ln>
      <a:solidFill>
        <a:schemeClr val="tx1"/>
      </a:solidFill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"/>
  <c:chart>
    <c:title>
      <c:tx>
        <c:rich>
          <a:bodyPr/>
          <a:lstStyle/>
          <a:p>
            <a:pPr>
              <a:defRPr sz="2000"/>
            </a:pPr>
            <a:r>
              <a:rPr lang="en-US" sz="2000" dirty="0" smtClean="0"/>
              <a:t>Figure</a:t>
            </a:r>
            <a:r>
              <a:rPr lang="en-US" sz="2000" baseline="0" dirty="0" smtClean="0"/>
              <a:t> 1.  </a:t>
            </a:r>
            <a:r>
              <a:rPr lang="en-US" sz="2000" dirty="0" smtClean="0"/>
              <a:t>Gross </a:t>
            </a:r>
            <a:r>
              <a:rPr lang="en-US" sz="2000" dirty="0"/>
              <a:t>Margin Across All Plans, All Years</a:t>
            </a:r>
          </a:p>
        </c:rich>
      </c:tx>
    </c:title>
    <c:plotArea>
      <c:layout/>
      <c:barChart>
        <c:barDir val="col"/>
        <c:grouping val="clustered"/>
        <c:ser>
          <c:idx val="1"/>
          <c:order val="1"/>
          <c:tx>
            <c:strRef>
              <c:f>'Cutting Off Outliers at +-100GM'!$S$2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'Cutting Off Outliers at +-100GM'!$B$17:$B$23</c:f>
              <c:strCache>
                <c:ptCount val="7"/>
                <c:pt idx="0">
                  <c:v>Private 1</c:v>
                </c:pt>
                <c:pt idx="1">
                  <c:v>Private 2</c:v>
                </c:pt>
                <c:pt idx="2">
                  <c:v>Part D 1</c:v>
                </c:pt>
                <c:pt idx="3">
                  <c:v>Part D 2</c:v>
                </c:pt>
                <c:pt idx="4">
                  <c:v>Cash</c:v>
                </c:pt>
                <c:pt idx="5">
                  <c:v>Medicaid</c:v>
                </c:pt>
                <c:pt idx="6">
                  <c:v>Overall</c:v>
                </c:pt>
              </c:strCache>
            </c:strRef>
          </c:cat>
          <c:val>
            <c:numRef>
              <c:f>('Cutting Off Outliers at +-100GM'!$S$4:$S$9,'Cutting Off Outliers at +-100GM'!$S$13)</c:f>
              <c:numCache>
                <c:formatCode>"$"#,##0.00</c:formatCode>
                <c:ptCount val="7"/>
                <c:pt idx="0">
                  <c:v>9.59</c:v>
                </c:pt>
                <c:pt idx="1">
                  <c:v>10.77</c:v>
                </c:pt>
                <c:pt idx="2">
                  <c:v>11.05</c:v>
                </c:pt>
                <c:pt idx="3">
                  <c:v>16.09</c:v>
                </c:pt>
                <c:pt idx="4">
                  <c:v>16.89</c:v>
                </c:pt>
                <c:pt idx="5">
                  <c:v>13.69</c:v>
                </c:pt>
                <c:pt idx="6">
                  <c:v>13.01611235955056</c:v>
                </c:pt>
              </c:numCache>
            </c:numRef>
          </c:val>
        </c:ser>
        <c:ser>
          <c:idx val="2"/>
          <c:order val="2"/>
          <c:tx>
            <c:strRef>
              <c:f>'Cutting Off Outliers at +-100GM'!$N$2</c:f>
              <c:strCache>
                <c:ptCount val="1"/>
                <c:pt idx="0">
                  <c:v>2009</c:v>
                </c:pt>
              </c:strCache>
            </c:strRef>
          </c:tx>
          <c:cat>
            <c:strRef>
              <c:f>'Cutting Off Outliers at +-100GM'!$B$17:$B$23</c:f>
              <c:strCache>
                <c:ptCount val="7"/>
                <c:pt idx="0">
                  <c:v>Private 1</c:v>
                </c:pt>
                <c:pt idx="1">
                  <c:v>Private 2</c:v>
                </c:pt>
                <c:pt idx="2">
                  <c:v>Part D 1</c:v>
                </c:pt>
                <c:pt idx="3">
                  <c:v>Part D 2</c:v>
                </c:pt>
                <c:pt idx="4">
                  <c:v>Cash</c:v>
                </c:pt>
                <c:pt idx="5">
                  <c:v>Medicaid</c:v>
                </c:pt>
                <c:pt idx="6">
                  <c:v>Overall</c:v>
                </c:pt>
              </c:strCache>
            </c:strRef>
          </c:cat>
          <c:val>
            <c:numRef>
              <c:f>('Cutting Off Outliers at +-100GM'!$N$4:$N$9,'Cutting Off Outliers at +-100GM'!$N$13)</c:f>
              <c:numCache>
                <c:formatCode>"$"#,##0.00</c:formatCode>
                <c:ptCount val="7"/>
                <c:pt idx="0">
                  <c:v>8.55</c:v>
                </c:pt>
                <c:pt idx="1">
                  <c:v>12.52</c:v>
                </c:pt>
                <c:pt idx="2">
                  <c:v>10.62</c:v>
                </c:pt>
                <c:pt idx="3">
                  <c:v>13.47</c:v>
                </c:pt>
                <c:pt idx="4">
                  <c:v>17.14</c:v>
                </c:pt>
                <c:pt idx="5">
                  <c:v>17.26</c:v>
                </c:pt>
                <c:pt idx="6">
                  <c:v>13.253797752809</c:v>
                </c:pt>
              </c:numCache>
            </c:numRef>
          </c:val>
        </c:ser>
        <c:ser>
          <c:idx val="3"/>
          <c:order val="3"/>
          <c:tx>
            <c:strRef>
              <c:f>'Cutting Off Outliers at +-100GM'!$I$2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'Cutting Off Outliers at +-100GM'!$B$17:$B$23</c:f>
              <c:strCache>
                <c:ptCount val="7"/>
                <c:pt idx="0">
                  <c:v>Private 1</c:v>
                </c:pt>
                <c:pt idx="1">
                  <c:v>Private 2</c:v>
                </c:pt>
                <c:pt idx="2">
                  <c:v>Part D 1</c:v>
                </c:pt>
                <c:pt idx="3">
                  <c:v>Part D 2</c:v>
                </c:pt>
                <c:pt idx="4">
                  <c:v>Cash</c:v>
                </c:pt>
                <c:pt idx="5">
                  <c:v>Medicaid</c:v>
                </c:pt>
                <c:pt idx="6">
                  <c:v>Overall</c:v>
                </c:pt>
              </c:strCache>
            </c:strRef>
          </c:cat>
          <c:val>
            <c:numRef>
              <c:f>('Cutting Off Outliers at +-100GM'!$I$4:$I$9,'Cutting Off Outliers at +-100GM'!$I$13)</c:f>
              <c:numCache>
                <c:formatCode>"$"#,##0.00</c:formatCode>
                <c:ptCount val="7"/>
                <c:pt idx="0">
                  <c:v>10.26</c:v>
                </c:pt>
                <c:pt idx="1">
                  <c:v>10.13</c:v>
                </c:pt>
                <c:pt idx="2">
                  <c:v>8.73</c:v>
                </c:pt>
                <c:pt idx="3">
                  <c:v>14.04</c:v>
                </c:pt>
                <c:pt idx="4">
                  <c:v>16.98999999999997</c:v>
                </c:pt>
                <c:pt idx="5">
                  <c:v>9.42</c:v>
                </c:pt>
                <c:pt idx="6">
                  <c:v>11.60557303370787</c:v>
                </c:pt>
              </c:numCache>
            </c:numRef>
          </c:val>
        </c:ser>
        <c:ser>
          <c:idx val="0"/>
          <c:order val="0"/>
          <c:tx>
            <c:strRef>
              <c:f>'Cutting Off Outliers at +-100GM'!$D$2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'Cutting Off Outliers at +-100GM'!$B$17:$B$23</c:f>
              <c:strCache>
                <c:ptCount val="7"/>
                <c:pt idx="0">
                  <c:v>Private 1</c:v>
                </c:pt>
                <c:pt idx="1">
                  <c:v>Private 2</c:v>
                </c:pt>
                <c:pt idx="2">
                  <c:v>Part D 1</c:v>
                </c:pt>
                <c:pt idx="3">
                  <c:v>Part D 2</c:v>
                </c:pt>
                <c:pt idx="4">
                  <c:v>Cash</c:v>
                </c:pt>
                <c:pt idx="5">
                  <c:v>Medicaid</c:v>
                </c:pt>
                <c:pt idx="6">
                  <c:v>Overall</c:v>
                </c:pt>
              </c:strCache>
            </c:strRef>
          </c:cat>
          <c:val>
            <c:numRef>
              <c:f>('Cutting Off Outliers at +-100GM'!$D$4:$D$9,'Cutting Off Outliers at +-100GM'!$D$13)</c:f>
              <c:numCache>
                <c:formatCode>"$"#,##0.00</c:formatCode>
                <c:ptCount val="7"/>
                <c:pt idx="0">
                  <c:v>6.470000000000002</c:v>
                </c:pt>
                <c:pt idx="1">
                  <c:v>11.62</c:v>
                </c:pt>
                <c:pt idx="2">
                  <c:v>8.9</c:v>
                </c:pt>
                <c:pt idx="3">
                  <c:v>10.0</c:v>
                </c:pt>
                <c:pt idx="4">
                  <c:v>19.23</c:v>
                </c:pt>
                <c:pt idx="5">
                  <c:v>7.17</c:v>
                </c:pt>
                <c:pt idx="6">
                  <c:v>10.5883595505618</c:v>
                </c:pt>
              </c:numCache>
            </c:numRef>
          </c:val>
        </c:ser>
        <c:axId val="416684024"/>
        <c:axId val="416681304"/>
      </c:barChart>
      <c:catAx>
        <c:axId val="416684024"/>
        <c:scaling>
          <c:orientation val="minMax"/>
        </c:scaling>
        <c:axPos val="b"/>
        <c:majorTickMark val="none"/>
        <c:tickLblPos val="nextTo"/>
        <c:crossAx val="416681304"/>
        <c:crosses val="autoZero"/>
        <c:auto val="1"/>
        <c:lblAlgn val="ctr"/>
        <c:lblOffset val="100"/>
      </c:catAx>
      <c:valAx>
        <c:axId val="416681304"/>
        <c:scaling>
          <c:orientation val="minMax"/>
        </c:scaling>
        <c:axPos val="l"/>
        <c:majorGridlines/>
        <c:numFmt formatCode="&quot;$&quot;#,##0.00" sourceLinked="1"/>
        <c:majorTickMark val="none"/>
        <c:tickLblPos val="nextTo"/>
        <c:crossAx val="416684024"/>
        <c:crosses val="autoZero"/>
        <c:crossBetween val="between"/>
        <c:majorUnit val="3.0"/>
      </c:valAx>
    </c:plotArea>
    <c:legend>
      <c:legendPos val="r"/>
    </c:legend>
    <c:plotVisOnly val="1"/>
    <c:dispBlanksAs val="gap"/>
  </c:chart>
  <c:spPr>
    <a:solidFill>
      <a:schemeClr val="bg1"/>
    </a:solidFill>
    <a:ln>
      <a:solidFill>
        <a:schemeClr val="tx1"/>
      </a:solidFill>
    </a:ln>
  </c:spPr>
  <c:txPr>
    <a:bodyPr/>
    <a:lstStyle/>
    <a:p>
      <a:pPr>
        <a:defRPr sz="1600">
          <a:latin typeface="Lucida Sans" pitchFamily="34" charset="0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Figure 3.  Average GMP </a:t>
            </a:r>
            <a:r>
              <a:rPr lang="en-US" dirty="0"/>
              <a:t>Between Brand and Generic, All Years</a:t>
            </a:r>
          </a:p>
        </c:rich>
      </c:tx>
    </c:title>
    <c:plotArea>
      <c:layout/>
      <c:barChart>
        <c:barDir val="col"/>
        <c:grouping val="clustered"/>
        <c:ser>
          <c:idx val="1"/>
          <c:order val="1"/>
          <c:tx>
            <c:strRef>
              <c:f>'Cutting Off Outliers at +-100GM'!$S$2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</c:spPr>
          <c:cat>
            <c:strRef>
              <c:f>'Cutting Off Outliers at +-100GM'!$B$10:$B$11</c:f>
              <c:strCache>
                <c:ptCount val="2"/>
                <c:pt idx="0">
                  <c:v>Brand</c:v>
                </c:pt>
                <c:pt idx="1">
                  <c:v>Generic</c:v>
                </c:pt>
              </c:strCache>
            </c:strRef>
          </c:cat>
          <c:val>
            <c:numRef>
              <c:f>'Cutting Off Outliers at +-100GM'!$U$10:$U$11</c:f>
              <c:numCache>
                <c:formatCode>0%</c:formatCode>
                <c:ptCount val="2"/>
                <c:pt idx="0">
                  <c:v>0.1432</c:v>
                </c:pt>
                <c:pt idx="1">
                  <c:v>0.7165</c:v>
                </c:pt>
              </c:numCache>
            </c:numRef>
          </c:val>
        </c:ser>
        <c:ser>
          <c:idx val="2"/>
          <c:order val="2"/>
          <c:tx>
            <c:strRef>
              <c:f>'Cutting Off Outliers at +-100GM'!$N$2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</c:spPr>
          <c:cat>
            <c:strRef>
              <c:f>'Cutting Off Outliers at +-100GM'!$B$10:$B$11</c:f>
              <c:strCache>
                <c:ptCount val="2"/>
                <c:pt idx="0">
                  <c:v>Brand</c:v>
                </c:pt>
                <c:pt idx="1">
                  <c:v>Generic</c:v>
                </c:pt>
              </c:strCache>
            </c:strRef>
          </c:cat>
          <c:val>
            <c:numRef>
              <c:f>'Cutting Off Outliers at +-100GM'!$P$10:$P$11</c:f>
              <c:numCache>
                <c:formatCode>0%</c:formatCode>
                <c:ptCount val="2"/>
                <c:pt idx="0">
                  <c:v>0.1439</c:v>
                </c:pt>
                <c:pt idx="1">
                  <c:v>0.677600000000001</c:v>
                </c:pt>
              </c:numCache>
            </c:numRef>
          </c:val>
        </c:ser>
        <c:ser>
          <c:idx val="3"/>
          <c:order val="3"/>
          <c:tx>
            <c:strRef>
              <c:f>'Cutting Off Outliers at +-100GM'!$I$2:$J$2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</c:spPr>
          <c:cat>
            <c:strRef>
              <c:f>'Cutting Off Outliers at +-100GM'!$B$10:$B$11</c:f>
              <c:strCache>
                <c:ptCount val="2"/>
                <c:pt idx="0">
                  <c:v>Brand</c:v>
                </c:pt>
                <c:pt idx="1">
                  <c:v>Generic</c:v>
                </c:pt>
              </c:strCache>
            </c:strRef>
          </c:cat>
          <c:val>
            <c:numRef>
              <c:f>'Cutting Off Outliers at +-100GM'!$K$10:$K$11</c:f>
              <c:numCache>
                <c:formatCode>0.00%</c:formatCode>
                <c:ptCount val="2"/>
                <c:pt idx="0">
                  <c:v>0.1352</c:v>
                </c:pt>
                <c:pt idx="1">
                  <c:v>0.6574</c:v>
                </c:pt>
              </c:numCache>
            </c:numRef>
          </c:val>
        </c:ser>
        <c:ser>
          <c:idx val="0"/>
          <c:order val="0"/>
          <c:tx>
            <c:strRef>
              <c:f>'Cutting Off Outliers at +-100GM'!$D$2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</c:spPr>
          <c:cat>
            <c:strRef>
              <c:f>'Cutting Off Outliers at +-100GM'!$B$10:$B$11</c:f>
              <c:strCache>
                <c:ptCount val="2"/>
                <c:pt idx="0">
                  <c:v>Brand</c:v>
                </c:pt>
                <c:pt idx="1">
                  <c:v>Generic</c:v>
                </c:pt>
              </c:strCache>
            </c:strRef>
          </c:cat>
          <c:val>
            <c:numRef>
              <c:f>'Cutting Off Outliers at +-100GM'!$F$10:$F$11</c:f>
              <c:numCache>
                <c:formatCode>0.00%</c:formatCode>
                <c:ptCount val="2"/>
                <c:pt idx="0">
                  <c:v>0.1404</c:v>
                </c:pt>
                <c:pt idx="1">
                  <c:v>0.6292</c:v>
                </c:pt>
              </c:numCache>
            </c:numRef>
          </c:val>
        </c:ser>
        <c:axId val="416644536"/>
        <c:axId val="416647880"/>
      </c:barChart>
      <c:catAx>
        <c:axId val="416644536"/>
        <c:scaling>
          <c:orientation val="minMax"/>
        </c:scaling>
        <c:axPos val="b"/>
        <c:tickLblPos val="nextTo"/>
        <c:crossAx val="416647880"/>
        <c:crosses val="autoZero"/>
        <c:auto val="1"/>
        <c:lblAlgn val="ctr"/>
        <c:lblOffset val="100"/>
      </c:catAx>
      <c:valAx>
        <c:axId val="416647880"/>
        <c:scaling>
          <c:orientation val="minMax"/>
        </c:scaling>
        <c:axPos val="l"/>
        <c:majorGridlines/>
        <c:numFmt formatCode="0%" sourceLinked="1"/>
        <c:tickLblPos val="nextTo"/>
        <c:crossAx val="416644536"/>
        <c:crosses val="autoZero"/>
        <c:crossBetween val="between"/>
      </c:valAx>
    </c:plotArea>
    <c:legend>
      <c:legendPos val="r"/>
    </c:legend>
    <c:plotVisOnly val="1"/>
    <c:dispBlanksAs val="gap"/>
  </c:chart>
  <c:spPr>
    <a:solidFill>
      <a:schemeClr val="bg1"/>
    </a:solidFill>
    <a:ln>
      <a:solidFill>
        <a:schemeClr val="tx1"/>
      </a:solidFill>
    </a:ln>
  </c:spPr>
  <c:txPr>
    <a:bodyPr/>
    <a:lstStyle/>
    <a:p>
      <a:pPr>
        <a:defRPr sz="1600">
          <a:latin typeface="Lucida Sans" pitchFamily="34" charset="0"/>
        </a:defRPr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203774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2037740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285FF5-6807-4439-8785-8E083B44005D}" type="datetimeFigureOut">
              <a:rPr lang="en-US"/>
              <a:pPr>
                <a:defRPr/>
              </a:pPr>
              <a:t>3/15/12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203774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2037740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43B92B3-27A5-4733-8F74-539E03F46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543800" y="8077200"/>
            <a:ext cx="6858000" cy="5257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 sz="1800" b="0">
                <a:latin typeface="Lucida Sans" pitchFamily="34" charset="0"/>
              </a:defRPr>
            </a:lvl1pPr>
            <a:lvl2pPr>
              <a:buNone/>
              <a:defRPr sz="1800">
                <a:latin typeface="Lucida Sans" pitchFamily="34" charset="0"/>
              </a:defRPr>
            </a:lvl2pPr>
            <a:lvl3pPr>
              <a:buNone/>
              <a:defRPr sz="1800">
                <a:latin typeface="Lucida Sans" pitchFamily="34" charset="0"/>
              </a:defRPr>
            </a:lvl3pPr>
            <a:lvl4pPr>
              <a:buNone/>
              <a:defRPr sz="1800">
                <a:latin typeface="Lucida Sans" pitchFamily="34" charset="0"/>
              </a:defRPr>
            </a:lvl4pPr>
            <a:lvl5pPr>
              <a:buNone/>
              <a:defRPr sz="1800">
                <a:latin typeface="Lucida San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7543800" y="2590800"/>
            <a:ext cx="6858000" cy="5257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 sz="1800" b="0">
                <a:latin typeface="Lucida Sans" pitchFamily="34" charset="0"/>
              </a:defRPr>
            </a:lvl1pPr>
            <a:lvl2pPr>
              <a:buNone/>
              <a:defRPr sz="1800">
                <a:latin typeface="Lucida Sans" pitchFamily="34" charset="0"/>
              </a:defRPr>
            </a:lvl2pPr>
            <a:lvl3pPr>
              <a:buNone/>
              <a:defRPr sz="1800">
                <a:latin typeface="Lucida Sans" pitchFamily="34" charset="0"/>
              </a:defRPr>
            </a:lvl3pPr>
            <a:lvl4pPr>
              <a:buNone/>
              <a:defRPr sz="1800">
                <a:latin typeface="Lucida Sans" pitchFamily="34" charset="0"/>
              </a:defRPr>
            </a:lvl4pPr>
            <a:lvl5pPr>
              <a:buNone/>
              <a:defRPr sz="1800">
                <a:latin typeface="Lucida San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14782800" y="9906000"/>
            <a:ext cx="6858000" cy="3474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 sz="1800" b="0">
                <a:latin typeface="Lucida Sans" pitchFamily="34" charset="0"/>
              </a:defRPr>
            </a:lvl1pPr>
            <a:lvl2pPr>
              <a:buNone/>
              <a:defRPr sz="1800">
                <a:latin typeface="Lucida Sans" pitchFamily="34" charset="0"/>
              </a:defRPr>
            </a:lvl2pPr>
            <a:lvl3pPr>
              <a:buNone/>
              <a:defRPr sz="1800">
                <a:latin typeface="Lucida Sans" pitchFamily="34" charset="0"/>
              </a:defRPr>
            </a:lvl3pPr>
            <a:lvl4pPr>
              <a:buNone/>
              <a:defRPr sz="1800">
                <a:latin typeface="Lucida Sans" pitchFamily="34" charset="0"/>
              </a:defRPr>
            </a:lvl4pPr>
            <a:lvl5pPr>
              <a:buNone/>
              <a:defRPr sz="1800">
                <a:latin typeface="Lucida San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14782800" y="6248400"/>
            <a:ext cx="6858000" cy="3474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 sz="1800" b="0">
                <a:latin typeface="Lucida Sans" pitchFamily="34" charset="0"/>
              </a:defRPr>
            </a:lvl1pPr>
            <a:lvl2pPr>
              <a:buNone/>
              <a:defRPr sz="1800">
                <a:latin typeface="Lucida Sans" pitchFamily="34" charset="0"/>
              </a:defRPr>
            </a:lvl2pPr>
            <a:lvl3pPr>
              <a:buNone/>
              <a:defRPr sz="1800">
                <a:latin typeface="Lucida Sans" pitchFamily="34" charset="0"/>
              </a:defRPr>
            </a:lvl3pPr>
            <a:lvl4pPr>
              <a:buNone/>
              <a:defRPr sz="1800">
                <a:latin typeface="Lucida Sans" pitchFamily="34" charset="0"/>
              </a:defRPr>
            </a:lvl4pPr>
            <a:lvl5pPr>
              <a:buNone/>
              <a:defRPr sz="1800">
                <a:latin typeface="Lucida San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4782800" y="2590800"/>
            <a:ext cx="6858000" cy="3474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 sz="1800" b="0">
                <a:latin typeface="Lucida Sans" pitchFamily="34" charset="0"/>
              </a:defRPr>
            </a:lvl1pPr>
            <a:lvl2pPr>
              <a:buNone/>
              <a:defRPr sz="1800">
                <a:latin typeface="Lucida Sans" pitchFamily="34" charset="0"/>
              </a:defRPr>
            </a:lvl2pPr>
            <a:lvl3pPr>
              <a:buNone/>
              <a:defRPr sz="1800">
                <a:latin typeface="Lucida Sans" pitchFamily="34" charset="0"/>
              </a:defRPr>
            </a:lvl3pPr>
            <a:lvl4pPr>
              <a:buNone/>
              <a:defRPr sz="1800">
                <a:latin typeface="Lucida Sans" pitchFamily="34" charset="0"/>
              </a:defRPr>
            </a:lvl4pPr>
            <a:lvl5pPr>
              <a:buNone/>
              <a:defRPr sz="1800">
                <a:latin typeface="Lucida San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304800" y="9906000"/>
            <a:ext cx="6858000" cy="3474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 sz="1800" b="0">
                <a:latin typeface="Lucida Sans" pitchFamily="34" charset="0"/>
              </a:defRPr>
            </a:lvl1pPr>
            <a:lvl2pPr>
              <a:buNone/>
              <a:defRPr sz="1800">
                <a:latin typeface="Lucida Sans" pitchFamily="34" charset="0"/>
              </a:defRPr>
            </a:lvl2pPr>
            <a:lvl3pPr>
              <a:buNone/>
              <a:defRPr sz="1800">
                <a:latin typeface="Lucida Sans" pitchFamily="34" charset="0"/>
              </a:defRPr>
            </a:lvl3pPr>
            <a:lvl4pPr>
              <a:buNone/>
              <a:defRPr sz="1800">
                <a:latin typeface="Lucida Sans" pitchFamily="34" charset="0"/>
              </a:defRPr>
            </a:lvl4pPr>
            <a:lvl5pPr>
              <a:buNone/>
              <a:defRPr sz="1800">
                <a:latin typeface="Lucida San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04800" y="6248400"/>
            <a:ext cx="6858000" cy="3474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 sz="1800" b="0">
                <a:latin typeface="Lucida Sans" pitchFamily="34" charset="0"/>
              </a:defRPr>
            </a:lvl1pPr>
            <a:lvl2pPr>
              <a:buNone/>
              <a:defRPr sz="1800">
                <a:latin typeface="Lucida Sans" pitchFamily="34" charset="0"/>
              </a:defRPr>
            </a:lvl2pPr>
            <a:lvl3pPr>
              <a:buNone/>
              <a:defRPr sz="1800">
                <a:latin typeface="Lucida Sans" pitchFamily="34" charset="0"/>
              </a:defRPr>
            </a:lvl3pPr>
            <a:lvl4pPr>
              <a:buNone/>
              <a:defRPr sz="1800">
                <a:latin typeface="Lucida Sans" pitchFamily="34" charset="0"/>
              </a:defRPr>
            </a:lvl4pPr>
            <a:lvl5pPr>
              <a:buNone/>
              <a:defRPr sz="1800">
                <a:latin typeface="Lucida San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04800" y="2590800"/>
            <a:ext cx="6858000" cy="3474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>
            <a:lvl1pPr>
              <a:spcBef>
                <a:spcPts val="0"/>
              </a:spcBef>
              <a:buFont typeface="Arial" pitchFamily="34" charset="0"/>
              <a:buNone/>
              <a:defRPr sz="1800" b="0">
                <a:latin typeface="Lucida Sans" pitchFamily="34" charset="0"/>
              </a:defRPr>
            </a:lvl1pPr>
            <a:lvl2pPr>
              <a:spcBef>
                <a:spcPts val="0"/>
              </a:spcBef>
              <a:buFont typeface="Arial" pitchFamily="34" charset="0"/>
              <a:buNone/>
              <a:defRPr sz="1800" b="0">
                <a:latin typeface="Lucida Sans" pitchFamily="34" charset="0"/>
              </a:defRPr>
            </a:lvl2pPr>
            <a:lvl3pPr>
              <a:spcBef>
                <a:spcPts val="0"/>
              </a:spcBef>
              <a:buFont typeface="Arial" pitchFamily="34" charset="0"/>
              <a:buNone/>
              <a:defRPr sz="1800" b="0">
                <a:latin typeface="Lucida Sans" pitchFamily="34" charset="0"/>
              </a:defRPr>
            </a:lvl3pPr>
            <a:lvl4pPr>
              <a:spcBef>
                <a:spcPts val="0"/>
              </a:spcBef>
              <a:buFont typeface="Arial" pitchFamily="34" charset="0"/>
              <a:buNone/>
              <a:defRPr sz="1800" b="0">
                <a:latin typeface="Lucida Sans" pitchFamily="34" charset="0"/>
              </a:defRPr>
            </a:lvl4pPr>
            <a:lvl5pPr>
              <a:spcBef>
                <a:spcPts val="0"/>
              </a:spcBef>
              <a:buFont typeface="Arial" pitchFamily="34" charset="0"/>
              <a:buNone/>
              <a:defRPr sz="1800" b="0">
                <a:latin typeface="Lucida San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4"/>
          </p:nvPr>
        </p:nvSpPr>
        <p:spPr>
          <a:xfrm>
            <a:off x="4648200" y="381000"/>
            <a:ext cx="12573000" cy="1600200"/>
          </a:xfrm>
          <a:prstGeom prst="rect">
            <a:avLst/>
          </a:prstGeom>
        </p:spPr>
        <p:txBody>
          <a:bodyPr/>
          <a:lstStyle>
            <a:lvl1pPr algn="ctr">
              <a:buNone/>
              <a:defRPr sz="2800">
                <a:latin typeface="Lucida Sans" pitchFamily="34" charset="0"/>
              </a:defRPr>
            </a:lvl1pPr>
            <a:lvl2pPr algn="ctr">
              <a:buNone/>
              <a:defRPr sz="2800"/>
            </a:lvl2pPr>
            <a:lvl3pPr algn="ctr">
              <a:buNone/>
              <a:defRPr sz="2800"/>
            </a:lvl3pPr>
            <a:lvl4pPr algn="ctr">
              <a:buNone/>
              <a:defRPr sz="2800"/>
            </a:lvl4pPr>
            <a:lvl5pPr algn="ctr">
              <a:buNone/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7"/>
          <p:cNvSpPr>
            <a:spLocks noChangeArrowheads="1"/>
          </p:cNvSpPr>
          <p:nvPr/>
        </p:nvSpPr>
        <p:spPr bwMode="auto">
          <a:xfrm>
            <a:off x="0" y="0"/>
            <a:ext cx="21945600" cy="2422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33" tIns="45718" rIns="91433" bIns="45718" anchor="ctr">
            <a:spAutoFit/>
          </a:bodyPr>
          <a:lstStyle/>
          <a:p>
            <a:pPr defTabSz="203774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500" dirty="0">
              <a:latin typeface="+mn-lt"/>
              <a:ea typeface="+mn-ea"/>
              <a:cs typeface="+mn-cs"/>
            </a:endParaRPr>
          </a:p>
        </p:txBody>
      </p:sp>
      <p:pic>
        <p:nvPicPr>
          <p:cNvPr id="1027" name="Picture 16" descr="blackcoplogo.eps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484188"/>
            <a:ext cx="4114800" cy="118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4572000" y="212725"/>
            <a:ext cx="12725400" cy="1920875"/>
          </a:xfrm>
          <a:prstGeom prst="rect">
            <a:avLst/>
          </a:prstGeom>
          <a:solidFill>
            <a:srgbClr val="FFCC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2037740" fontAlgn="auto">
              <a:spcAft>
                <a:spcPts val="0"/>
              </a:spcAft>
              <a:defRPr/>
            </a:pPr>
            <a:endParaRPr lang="en-US" sz="10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2036763" rtl="0" fontAlgn="base">
        <a:spcBef>
          <a:spcPct val="0"/>
        </a:spcBef>
        <a:spcAft>
          <a:spcPct val="0"/>
        </a:spcAft>
        <a:defRPr sz="9800">
          <a:solidFill>
            <a:schemeClr val="tx2"/>
          </a:solidFill>
          <a:latin typeface="+mj-lt"/>
          <a:ea typeface="ＭＳ Ｐゴシック" pitchFamily="-72" charset="-128"/>
          <a:cs typeface="ＭＳ Ｐゴシック" pitchFamily="-72" charset="-128"/>
        </a:defRPr>
      </a:lvl1pPr>
      <a:lvl2pPr algn="ctr" defTabSz="2036763" rtl="0" fontAlgn="base">
        <a:spcBef>
          <a:spcPct val="0"/>
        </a:spcBef>
        <a:spcAft>
          <a:spcPct val="0"/>
        </a:spcAft>
        <a:defRPr sz="9800">
          <a:solidFill>
            <a:schemeClr val="tx2"/>
          </a:solidFill>
          <a:latin typeface="Times New Roman" pitchFamily="18" charset="0"/>
          <a:ea typeface="ＭＳ Ｐゴシック" pitchFamily="-72" charset="-128"/>
          <a:cs typeface="ＭＳ Ｐゴシック" pitchFamily="-72" charset="-128"/>
        </a:defRPr>
      </a:lvl2pPr>
      <a:lvl3pPr algn="ctr" defTabSz="2036763" rtl="0" fontAlgn="base">
        <a:spcBef>
          <a:spcPct val="0"/>
        </a:spcBef>
        <a:spcAft>
          <a:spcPct val="0"/>
        </a:spcAft>
        <a:defRPr sz="9800">
          <a:solidFill>
            <a:schemeClr val="tx2"/>
          </a:solidFill>
          <a:latin typeface="Times New Roman" pitchFamily="18" charset="0"/>
          <a:ea typeface="ＭＳ Ｐゴシック" pitchFamily="-72" charset="-128"/>
          <a:cs typeface="ＭＳ Ｐゴシック" pitchFamily="-72" charset="-128"/>
        </a:defRPr>
      </a:lvl3pPr>
      <a:lvl4pPr algn="ctr" defTabSz="2036763" rtl="0" fontAlgn="base">
        <a:spcBef>
          <a:spcPct val="0"/>
        </a:spcBef>
        <a:spcAft>
          <a:spcPct val="0"/>
        </a:spcAft>
        <a:defRPr sz="9800">
          <a:solidFill>
            <a:schemeClr val="tx2"/>
          </a:solidFill>
          <a:latin typeface="Times New Roman" pitchFamily="18" charset="0"/>
          <a:ea typeface="ＭＳ Ｐゴシック" pitchFamily="-72" charset="-128"/>
          <a:cs typeface="ＭＳ Ｐゴシック" pitchFamily="-72" charset="-128"/>
        </a:defRPr>
      </a:lvl4pPr>
      <a:lvl5pPr algn="ctr" defTabSz="2036763" rtl="0" fontAlgn="base">
        <a:spcBef>
          <a:spcPct val="0"/>
        </a:spcBef>
        <a:spcAft>
          <a:spcPct val="0"/>
        </a:spcAft>
        <a:defRPr sz="9800">
          <a:solidFill>
            <a:schemeClr val="tx2"/>
          </a:solidFill>
          <a:latin typeface="Times New Roman" pitchFamily="18" charset="0"/>
          <a:ea typeface="ＭＳ Ｐゴシック" pitchFamily="-72" charset="-128"/>
          <a:cs typeface="ＭＳ Ｐゴシック" pitchFamily="-72" charset="-128"/>
        </a:defRPr>
      </a:lvl5pPr>
      <a:lvl6pPr marL="457168" algn="ctr" defTabSz="2038204" rtl="0" eaLnBrk="1" fontAlgn="base" hangingPunct="1">
        <a:spcBef>
          <a:spcPct val="0"/>
        </a:spcBef>
        <a:spcAft>
          <a:spcPct val="0"/>
        </a:spcAft>
        <a:defRPr sz="9800">
          <a:solidFill>
            <a:schemeClr val="tx2"/>
          </a:solidFill>
          <a:latin typeface="Times New Roman" pitchFamily="18" charset="0"/>
        </a:defRPr>
      </a:lvl6pPr>
      <a:lvl7pPr marL="914333" algn="ctr" defTabSz="2038204" rtl="0" eaLnBrk="1" fontAlgn="base" hangingPunct="1">
        <a:spcBef>
          <a:spcPct val="0"/>
        </a:spcBef>
        <a:spcAft>
          <a:spcPct val="0"/>
        </a:spcAft>
        <a:defRPr sz="9800">
          <a:solidFill>
            <a:schemeClr val="tx2"/>
          </a:solidFill>
          <a:latin typeface="Times New Roman" pitchFamily="18" charset="0"/>
        </a:defRPr>
      </a:lvl7pPr>
      <a:lvl8pPr marL="1371501" algn="ctr" defTabSz="2038204" rtl="0" eaLnBrk="1" fontAlgn="base" hangingPunct="1">
        <a:spcBef>
          <a:spcPct val="0"/>
        </a:spcBef>
        <a:spcAft>
          <a:spcPct val="0"/>
        </a:spcAft>
        <a:defRPr sz="9800">
          <a:solidFill>
            <a:schemeClr val="tx2"/>
          </a:solidFill>
          <a:latin typeface="Times New Roman" pitchFamily="18" charset="0"/>
        </a:defRPr>
      </a:lvl8pPr>
      <a:lvl9pPr marL="1828669" algn="ctr" defTabSz="2038204" rtl="0" eaLnBrk="1" fontAlgn="base" hangingPunct="1">
        <a:spcBef>
          <a:spcPct val="0"/>
        </a:spcBef>
        <a:spcAft>
          <a:spcPct val="0"/>
        </a:spcAft>
        <a:defRPr sz="9800">
          <a:solidFill>
            <a:schemeClr val="tx2"/>
          </a:solidFill>
          <a:latin typeface="Times New Roman" pitchFamily="18" charset="0"/>
        </a:defRPr>
      </a:lvl9pPr>
    </p:titleStyle>
    <p:bodyStyle>
      <a:lvl1pPr marL="762000" indent="-762000" algn="l" defTabSz="203676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72" charset="-128"/>
          <a:cs typeface="ＭＳ Ｐゴシック" pitchFamily="-72" charset="-128"/>
        </a:defRPr>
      </a:lvl1pPr>
      <a:lvl2pPr marL="1654175" indent="-635000" algn="l" defTabSz="2036763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72" charset="-128"/>
        </a:defRPr>
      </a:lvl2pPr>
      <a:lvl3pPr marL="2546350" indent="-508000" algn="l" defTabSz="203676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72" charset="-128"/>
        </a:defRPr>
      </a:lvl3pPr>
      <a:lvl4pPr marL="3563938" indent="-508000" algn="l" defTabSz="2036763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72" charset="-128"/>
        </a:defRPr>
      </a:lvl4pPr>
      <a:lvl5pPr marL="4583113" indent="-508000" algn="l" defTabSz="203676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72" charset="-128"/>
        </a:defRPr>
      </a:lvl5pPr>
      <a:lvl6pPr marL="5041538" indent="-509551" algn="l" defTabSz="2038204" rtl="0" eaLnBrk="1" fontAlgn="base" hangingPunct="1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</a:defRPr>
      </a:lvl6pPr>
      <a:lvl7pPr marL="5498703" indent="-509551" algn="l" defTabSz="2038204" rtl="0" eaLnBrk="1" fontAlgn="base" hangingPunct="1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</a:defRPr>
      </a:lvl7pPr>
      <a:lvl8pPr marL="5955871" indent="-509551" algn="l" defTabSz="2038204" rtl="0" eaLnBrk="1" fontAlgn="base" hangingPunct="1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</a:defRPr>
      </a:lvl8pPr>
      <a:lvl9pPr marL="6413037" indent="-509551" algn="l" defTabSz="2038204" rtl="0" eaLnBrk="1" fontAlgn="base" hangingPunct="1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8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3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01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9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5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03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8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36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4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6477000" y="2590800"/>
            <a:ext cx="8610600" cy="2743200"/>
          </a:xfrm>
        </p:spPr>
        <p:txBody>
          <a:bodyPr/>
          <a:lstStyle/>
          <a:p>
            <a:pPr marL="763533" indent="-763533" algn="ctr" defTabSz="2038204">
              <a:defRPr/>
            </a:pPr>
            <a:r>
              <a:rPr lang="en-US" sz="2000" b="1" dirty="0" smtClean="0">
                <a:ea typeface="+mn-ea"/>
                <a:cs typeface="+mn-cs"/>
              </a:rPr>
              <a:t>Results  </a:t>
            </a:r>
          </a:p>
          <a:p>
            <a:pPr marL="228600" indent="-228600" defTabSz="2038204">
              <a:spcAft>
                <a:spcPts val="40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ea typeface="+mn-ea"/>
                <a:cs typeface="+mn-cs"/>
              </a:rPr>
              <a:t>Data was collected on a total of 1800 prescriptions</a:t>
            </a:r>
          </a:p>
          <a:p>
            <a:pPr marL="228600" indent="-228600" defTabSz="2038204">
              <a:spcAft>
                <a:spcPts val="40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ea typeface="+mn-ea"/>
                <a:cs typeface="+mn-cs"/>
              </a:rPr>
              <a:t>23 outlier prescriptions (1.3%) were excluded, leaving 1777 records for analysis</a:t>
            </a:r>
            <a:endParaRPr lang="en-US" dirty="0">
              <a:ea typeface="+mn-ea"/>
              <a:cs typeface="+mn-cs"/>
            </a:endParaRPr>
          </a:p>
          <a:p>
            <a:pPr marL="228600" indent="-228600" defTabSz="2038204">
              <a:spcAft>
                <a:spcPts val="40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ea typeface="+mn-ea"/>
                <a:cs typeface="+mn-cs"/>
              </a:rPr>
              <a:t>For all payers and years, the standard deviation for GM and GMP was very large the data had a positive skew.</a:t>
            </a:r>
          </a:p>
          <a:p>
            <a:pPr marL="228600" indent="-228600" defTabSz="2038204">
              <a:spcAft>
                <a:spcPts val="40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ea typeface="+mn-ea"/>
                <a:cs typeface="+mn-cs"/>
              </a:rPr>
              <a:t>GM (GMP) across all payers and years was $12.10 (53.23%).</a:t>
            </a:r>
          </a:p>
          <a:p>
            <a:pPr marL="228600" indent="-228600" defTabSz="2038204">
              <a:spcAft>
                <a:spcPts val="40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ea typeface="+mn-ea"/>
                <a:cs typeface="+mn-cs"/>
              </a:rPr>
              <a:t>GM decreased significantly (p &lt; 0.05) from $13.02 in 2008 to $10.59 in 2011.</a:t>
            </a:r>
          </a:p>
          <a:p>
            <a:pPr marL="228600" indent="-228600" defTabSz="2038204">
              <a:spcAft>
                <a:spcPts val="40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ea typeface="+mn-ea"/>
                <a:cs typeface="+mn-cs"/>
              </a:rPr>
              <a:t>The percent generic prescriptions increased from 69% in 2008 to 80% in 2011.</a:t>
            </a:r>
          </a:p>
        </p:txBody>
      </p:sp>
      <p:sp>
        <p:nvSpPr>
          <p:cNvPr id="4098" name="Text Placeholder 4"/>
          <p:cNvSpPr>
            <a:spLocks noGrp="1"/>
          </p:cNvSpPr>
          <p:nvPr>
            <p:ph type="body" sz="quarter" idx="19"/>
          </p:nvPr>
        </p:nvSpPr>
        <p:spPr bwMode="auto">
          <a:xfrm>
            <a:off x="15316200" y="12344400"/>
            <a:ext cx="6324600" cy="9906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smtClean="0">
                <a:latin typeface="Lucida Sans" pitchFamily="-72" charset="0"/>
              </a:rPr>
              <a:t>Acknowledgements  </a:t>
            </a:r>
          </a:p>
          <a:p>
            <a:pPr algn="ctr"/>
            <a:r>
              <a:rPr lang="en-US" sz="1600" smtClean="0">
                <a:latin typeface="Lucida Sans" pitchFamily="-72" charset="0"/>
              </a:rPr>
              <a:t>This research was funded by a grant from the Community Pharmacy Foundation .</a:t>
            </a:r>
          </a:p>
          <a:p>
            <a:endParaRPr lang="en-US" smtClean="0">
              <a:latin typeface="Lucida Sans" pitchFamily="-72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>
          <a:xfrm>
            <a:off x="304800" y="6248400"/>
            <a:ext cx="5943600" cy="7086600"/>
          </a:xfrm>
        </p:spPr>
        <p:txBody>
          <a:bodyPr/>
          <a:lstStyle/>
          <a:p>
            <a:pPr marL="763533" indent="-763533" algn="ctr" defTabSz="2038204">
              <a:defRPr/>
            </a:pPr>
            <a:r>
              <a:rPr lang="en-US" sz="2000" b="1" dirty="0" smtClean="0">
                <a:ea typeface="+mn-ea"/>
                <a:cs typeface="+mn-cs"/>
              </a:rPr>
              <a:t>Methods</a:t>
            </a:r>
          </a:p>
          <a:p>
            <a:pPr marL="763533" indent="-763533" defTabSz="2038204">
              <a:defRPr/>
            </a:pPr>
            <a:r>
              <a:rPr lang="en-US" sz="1600" u="sng" dirty="0" smtClean="0">
                <a:ea typeface="+mn-ea"/>
                <a:cs typeface="+mn-cs"/>
              </a:rPr>
              <a:t>Design and Setting:</a:t>
            </a:r>
          </a:p>
          <a:p>
            <a:pPr marL="228600" indent="-228600" defTabSz="2038204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ea typeface="+mn-ea"/>
                <a:cs typeface="+mn-cs"/>
              </a:rPr>
              <a:t>Longitudinal descriptive study.</a:t>
            </a:r>
          </a:p>
          <a:p>
            <a:pPr marL="228600" indent="-228600" defTabSz="2038204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ea typeface="+mn-ea"/>
                <a:cs typeface="+mn-cs"/>
              </a:rPr>
              <a:t>A single independently owned pharmacy in Iowa that offers a wide range of pharmacist services.  </a:t>
            </a:r>
          </a:p>
          <a:p>
            <a:pPr marL="228600" indent="-228600" defTabSz="2038204">
              <a:spcAft>
                <a:spcPts val="400"/>
              </a:spcAft>
              <a:defRPr/>
            </a:pPr>
            <a:r>
              <a:rPr lang="en-US" sz="1600" u="sng" dirty="0" smtClean="0">
                <a:ea typeface="+mn-ea"/>
                <a:cs typeface="+mn-cs"/>
              </a:rPr>
              <a:t>Data Collection:</a:t>
            </a:r>
          </a:p>
          <a:p>
            <a:pPr marL="228600" indent="-228600" defTabSz="2038204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ea typeface="+mn-ea"/>
                <a:cs typeface="+mn-cs"/>
              </a:rPr>
              <a:t>Selected six payers: top two private plans and the top two Medicare Part D plans by prescription volume,  Medicaid, and cash payers.</a:t>
            </a:r>
            <a:endParaRPr lang="en-US" sz="1600" dirty="0">
              <a:ea typeface="+mn-ea"/>
              <a:cs typeface="+mn-cs"/>
            </a:endParaRPr>
          </a:p>
          <a:p>
            <a:pPr marL="228600" indent="-228600" defTabSz="2038204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ea typeface="+mn-ea"/>
                <a:cs typeface="+mn-cs"/>
              </a:rPr>
              <a:t>Sampling frame was prescriptions dispensed in March or April of 2008, 2009, 2010 and 2011.</a:t>
            </a:r>
          </a:p>
          <a:p>
            <a:pPr marL="228600" indent="-228600" defTabSz="2038204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ea typeface="+mn-ea"/>
                <a:cs typeface="+mn-cs"/>
              </a:rPr>
              <a:t>Systematic random sampling was used to select 75 prescriptions for each of the 6 payers in each year.</a:t>
            </a:r>
          </a:p>
          <a:p>
            <a:pPr marL="228600" indent="-228600" defTabSz="2038204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ea typeface="+mn-ea"/>
                <a:cs typeface="+mn-cs"/>
              </a:rPr>
              <a:t>Wholesaler’s </a:t>
            </a:r>
            <a:r>
              <a:rPr lang="en-US" sz="1600" dirty="0">
                <a:ea typeface="+mn-ea"/>
                <a:cs typeface="+mn-cs"/>
              </a:rPr>
              <a:t>invoices used </a:t>
            </a:r>
            <a:r>
              <a:rPr lang="en-US" sz="1600" dirty="0" smtClean="0">
                <a:ea typeface="+mn-ea"/>
                <a:cs typeface="+mn-cs"/>
              </a:rPr>
              <a:t>to determine pharmacy acquisition cost (AC).</a:t>
            </a:r>
          </a:p>
          <a:p>
            <a:pPr marL="228600" indent="-228600" defTabSz="2038204">
              <a:spcAft>
                <a:spcPts val="400"/>
              </a:spcAft>
              <a:defRPr/>
            </a:pPr>
            <a:r>
              <a:rPr lang="en-US" sz="1600" u="sng" dirty="0" smtClean="0">
                <a:ea typeface="+mn-ea"/>
                <a:cs typeface="+mn-cs"/>
              </a:rPr>
              <a:t>Data Analysis:</a:t>
            </a:r>
          </a:p>
          <a:p>
            <a:pPr marL="228600" indent="-228600" defTabSz="2038204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ea typeface="+mn-ea"/>
                <a:cs typeface="+mn-cs"/>
              </a:rPr>
              <a:t>Gross margin (GM) for each prescription was calculated by the formula: TR-AC where TR is the third party payment plus the patient payment.</a:t>
            </a:r>
          </a:p>
          <a:p>
            <a:pPr marL="228600" indent="-228600" defTabSz="2038204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ea typeface="+mn-ea"/>
                <a:cs typeface="+mn-cs"/>
              </a:rPr>
              <a:t>Gross margin percent (GMP) =  GM/TR</a:t>
            </a:r>
          </a:p>
          <a:p>
            <a:pPr marL="228600" indent="-228600" defTabSz="2038204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ea typeface="+mn-ea"/>
                <a:cs typeface="+mn-cs"/>
              </a:rPr>
              <a:t>Claims with GM ≥ $100 or ≤ -$100 were excluded</a:t>
            </a:r>
          </a:p>
          <a:p>
            <a:pPr marL="228600" indent="-228600" defTabSz="2038204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ea typeface="+mn-ea"/>
                <a:cs typeface="+mn-cs"/>
              </a:rPr>
              <a:t>Means and standard deviations calculated for all variables.</a:t>
            </a:r>
          </a:p>
          <a:p>
            <a:pPr marL="228600" indent="-228600" defTabSz="2038204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ea typeface="+mn-ea"/>
                <a:cs typeface="+mn-cs"/>
              </a:rPr>
              <a:t>ANOVA used to assess for significant differences.</a:t>
            </a:r>
            <a:endParaRPr lang="en-US" sz="1600" dirty="0">
              <a:ea typeface="+mn-ea"/>
              <a:cs typeface="+mn-cs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04800" y="4876800"/>
            <a:ext cx="5943600" cy="1219200"/>
          </a:xfrm>
        </p:spPr>
        <p:txBody>
          <a:bodyPr/>
          <a:lstStyle/>
          <a:p>
            <a:pPr marL="763533" indent="-763533" algn="ctr" defTabSz="2038204">
              <a:defRPr/>
            </a:pPr>
            <a:r>
              <a:rPr lang="en-US" sz="2000" b="1" dirty="0" smtClean="0">
                <a:ea typeface="+mn-ea"/>
                <a:cs typeface="+mn-cs"/>
              </a:rPr>
              <a:t>Objectives </a:t>
            </a:r>
          </a:p>
          <a:p>
            <a:pPr marL="0" indent="0" defTabSz="2038204">
              <a:defRPr/>
            </a:pPr>
            <a:r>
              <a:rPr lang="en-US" sz="1600" dirty="0">
                <a:ea typeface="+mn-ea"/>
                <a:cs typeface="+mn-cs"/>
              </a:rPr>
              <a:t>Analyze changes in </a:t>
            </a:r>
            <a:r>
              <a:rPr lang="en-US" sz="1600" dirty="0" smtClean="0">
                <a:ea typeface="+mn-ea"/>
                <a:cs typeface="+mn-cs"/>
              </a:rPr>
              <a:t>prescription gross margin </a:t>
            </a:r>
            <a:r>
              <a:rPr lang="en-US" sz="1600" dirty="0">
                <a:ea typeface="+mn-ea"/>
                <a:cs typeface="+mn-cs"/>
              </a:rPr>
              <a:t>from </a:t>
            </a:r>
            <a:r>
              <a:rPr lang="en-US" sz="1600" dirty="0" smtClean="0">
                <a:ea typeface="+mn-ea"/>
                <a:cs typeface="+mn-cs"/>
              </a:rPr>
              <a:t>2008-2011 across a variety of payers at a single independent community pharmacy.</a:t>
            </a:r>
          </a:p>
          <a:p>
            <a:pPr marL="763533" indent="-763533" defTabSz="2038204">
              <a:defRPr/>
            </a:pPr>
            <a:endParaRPr lang="en-US" sz="1600" dirty="0">
              <a:ea typeface="+mn-ea"/>
              <a:cs typeface="+mn-cs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3"/>
          </p:nvPr>
        </p:nvSpPr>
        <p:spPr>
          <a:xfrm>
            <a:off x="304800" y="2590800"/>
            <a:ext cx="5943600" cy="2133600"/>
          </a:xfrm>
        </p:spPr>
        <p:txBody>
          <a:bodyPr/>
          <a:lstStyle/>
          <a:p>
            <a:pPr marL="763533" indent="-763533" algn="ctr" defTabSz="2038204">
              <a:defRPr/>
            </a:pPr>
            <a:r>
              <a:rPr lang="en-US" sz="2000" b="1" dirty="0" smtClean="0">
                <a:ea typeface="+mn-ea"/>
                <a:cs typeface="+mn-cs"/>
              </a:rPr>
              <a:t>Introduction</a:t>
            </a:r>
          </a:p>
          <a:p>
            <a:pPr marL="228600" indent="-228600" defTabSz="2038204">
              <a:spcBef>
                <a:spcPts val="600"/>
              </a:spcBef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n-US" sz="1600" dirty="0">
                <a:ea typeface="+mn-ea"/>
                <a:cs typeface="+mn-cs"/>
              </a:rPr>
              <a:t>Prescription drugs remain the main revenue source for community </a:t>
            </a:r>
            <a:r>
              <a:rPr lang="en-US" sz="1600" dirty="0" smtClean="0">
                <a:ea typeface="+mn-ea"/>
                <a:cs typeface="+mn-cs"/>
              </a:rPr>
              <a:t>pharmacies.</a:t>
            </a:r>
            <a:endParaRPr lang="en-US" sz="1600" dirty="0">
              <a:ea typeface="+mn-ea"/>
              <a:cs typeface="+mn-cs"/>
            </a:endParaRPr>
          </a:p>
          <a:p>
            <a:pPr marL="228600" indent="-228600" defTabSz="2038204"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ea typeface="+mn-ea"/>
                <a:cs typeface="+mn-cs"/>
              </a:rPr>
              <a:t>Concern that Medicare </a:t>
            </a:r>
            <a:r>
              <a:rPr lang="en-US" sz="1600" dirty="0">
                <a:ea typeface="+mn-ea"/>
                <a:cs typeface="+mn-cs"/>
              </a:rPr>
              <a:t>Part D </a:t>
            </a:r>
            <a:r>
              <a:rPr lang="en-US" sz="1600" dirty="0" smtClean="0">
                <a:ea typeface="+mn-ea"/>
                <a:cs typeface="+mn-cs"/>
              </a:rPr>
              <a:t>has reduced profits.</a:t>
            </a:r>
            <a:endParaRPr lang="en-US" sz="1600" baseline="30000" dirty="0">
              <a:ea typeface="+mn-ea"/>
              <a:cs typeface="+mn-cs"/>
            </a:endParaRPr>
          </a:p>
          <a:p>
            <a:pPr marL="228600" indent="-228600" defTabSz="2038204"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ea typeface="+mn-ea"/>
                <a:cs typeface="+mn-cs"/>
              </a:rPr>
              <a:t>Ongoing changes in reimbursement formulas, particularly in state Medicaid programs. </a:t>
            </a:r>
            <a:endParaRPr lang="en-US" sz="1600" baseline="30000" dirty="0">
              <a:ea typeface="+mn-ea"/>
              <a:cs typeface="+mn-cs"/>
            </a:endParaRPr>
          </a:p>
          <a:p>
            <a:pPr marL="228600" indent="-228600" defTabSz="2038204"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ea typeface="+mn-ea"/>
                <a:cs typeface="+mn-cs"/>
              </a:rPr>
              <a:t>Many blockbuster </a:t>
            </a:r>
            <a:r>
              <a:rPr lang="en-US" sz="1600" dirty="0">
                <a:ea typeface="+mn-ea"/>
                <a:cs typeface="+mn-cs"/>
              </a:rPr>
              <a:t>drugs </a:t>
            </a:r>
            <a:r>
              <a:rPr lang="en-US" sz="1600" dirty="0" smtClean="0">
                <a:ea typeface="+mn-ea"/>
                <a:cs typeface="+mn-cs"/>
              </a:rPr>
              <a:t>lose exclusivity in 2012.</a:t>
            </a:r>
            <a:endParaRPr lang="en-US" sz="1600" b="1" dirty="0" smtClean="0">
              <a:ea typeface="+mn-ea"/>
              <a:cs typeface="+mn-cs"/>
            </a:endParaRPr>
          </a:p>
        </p:txBody>
      </p:sp>
      <p:sp>
        <p:nvSpPr>
          <p:cNvPr id="4102" name="Text Placeholder 9"/>
          <p:cNvSpPr>
            <a:spLocks noGrp="1"/>
          </p:cNvSpPr>
          <p:nvPr>
            <p:ph type="body" sz="quarter" idx="24"/>
          </p:nvPr>
        </p:nvSpPr>
        <p:spPr bwMode="auto">
          <a:xfrm>
            <a:off x="4572000" y="152400"/>
            <a:ext cx="12649200" cy="2057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>
                <a:latin typeface="Lucida Sans" pitchFamily="-72" charset="0"/>
              </a:rPr>
              <a:t>Estimation of Gross Margin for Prescriptions Across a Sample of Payers at a Progressive Community Pharmacy over Four Years</a:t>
            </a:r>
          </a:p>
          <a:p>
            <a:r>
              <a:rPr lang="en-US" sz="1700">
                <a:latin typeface="Lucida Sans" pitchFamily="-72" charset="0"/>
              </a:rPr>
              <a:t>Benjamin Y. Urick, PharmD</a:t>
            </a:r>
            <a:r>
              <a:rPr lang="en-US" sz="1700" baseline="30000">
                <a:latin typeface="Lucida Sans" pitchFamily="-72" charset="0"/>
              </a:rPr>
              <a:t>1</a:t>
            </a:r>
            <a:r>
              <a:rPr lang="en-US" sz="1700">
                <a:latin typeface="Lucida Sans" pitchFamily="-72" charset="0"/>
              </a:rPr>
              <a:t>, Julie M. Urmie, Ph.D.</a:t>
            </a:r>
            <a:r>
              <a:rPr lang="en-US" sz="1700" baseline="30000">
                <a:latin typeface="Lucida Sans" pitchFamily="-72" charset="0"/>
              </a:rPr>
              <a:t>1</a:t>
            </a:r>
            <a:r>
              <a:rPr lang="en-US" sz="1700">
                <a:latin typeface="Lucida Sans" pitchFamily="-72" charset="0"/>
              </a:rPr>
              <a:t>, William R. Doucette, Ph.D.</a:t>
            </a:r>
            <a:r>
              <a:rPr lang="en-US" sz="1700" baseline="30000">
                <a:latin typeface="Lucida Sans" pitchFamily="-72" charset="0"/>
              </a:rPr>
              <a:t>1</a:t>
            </a:r>
            <a:r>
              <a:rPr lang="en-US" sz="1700">
                <a:latin typeface="Lucida Sans" pitchFamily="-72" charset="0"/>
              </a:rPr>
              <a:t>, Randal P. McDonough, Pharm.D., M.S.</a:t>
            </a:r>
            <a:r>
              <a:rPr lang="en-US" sz="1700" baseline="30000">
                <a:latin typeface="Lucida Sans" pitchFamily="-72" charset="0"/>
              </a:rPr>
              <a:t>2</a:t>
            </a:r>
            <a:endParaRPr lang="en-US" sz="1700">
              <a:latin typeface="Lucida Sans" pitchFamily="-72" charset="0"/>
            </a:endParaRPr>
          </a:p>
          <a:p>
            <a:r>
              <a:rPr lang="en-US" sz="2000" b="1">
                <a:latin typeface="Lucida Sans" pitchFamily="-72" charset="0"/>
              </a:rPr>
              <a:t>Department of Pharmacy Practice and Science</a:t>
            </a:r>
          </a:p>
          <a:p>
            <a:r>
              <a:rPr lang="en-US" sz="1700" baseline="30000">
                <a:latin typeface="Lucida Sans" pitchFamily="-72" charset="0"/>
              </a:rPr>
              <a:t>1</a:t>
            </a:r>
            <a:r>
              <a:rPr lang="en-US" sz="1700">
                <a:latin typeface="Lucida Sans" pitchFamily="-72" charset="0"/>
              </a:rPr>
              <a:t>The University of Iowa, College of Pharmacy  </a:t>
            </a:r>
            <a:r>
              <a:rPr lang="en-US" sz="1700" baseline="30000">
                <a:latin typeface="Lucida Sans" pitchFamily="-72" charset="0"/>
              </a:rPr>
              <a:t>2</a:t>
            </a:r>
            <a:r>
              <a:rPr lang="en-US" sz="1700">
                <a:latin typeface="Lucida Sans" pitchFamily="-72" charset="0"/>
              </a:rPr>
              <a:t>Towncrest Pharmacy, Iowa City, IA</a:t>
            </a:r>
          </a:p>
        </p:txBody>
      </p:sp>
      <p:sp>
        <p:nvSpPr>
          <p:cNvPr id="11" name="Text Placeholder 4"/>
          <p:cNvSpPr txBox="1">
            <a:spLocks/>
          </p:cNvSpPr>
          <p:nvPr/>
        </p:nvSpPr>
        <p:spPr>
          <a:xfrm>
            <a:off x="15316200" y="6477000"/>
            <a:ext cx="6324600" cy="2514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>
            <a:lvl1pPr marL="763533" indent="-763533" algn="l" defTabSz="2038204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 b="0">
                <a:solidFill>
                  <a:schemeClr val="tx1"/>
                </a:solidFill>
                <a:latin typeface="Lucida Sans" pitchFamily="34" charset="0"/>
                <a:ea typeface="+mn-ea"/>
                <a:cs typeface="+mn-cs"/>
              </a:defRPr>
            </a:lvl1pPr>
            <a:lvl2pPr marL="1655644" indent="-636542" algn="l" defTabSz="2038204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Lucida Sans" pitchFamily="34" charset="0"/>
              </a:defRPr>
            </a:lvl2pPr>
            <a:lvl3pPr marL="2547755" indent="-509551" algn="l" defTabSz="2038204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Lucida Sans" pitchFamily="34" charset="0"/>
              </a:defRPr>
            </a:lvl3pPr>
            <a:lvl4pPr marL="3565268" indent="-509551" algn="l" defTabSz="2038204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Lucida Sans" pitchFamily="34" charset="0"/>
              </a:defRPr>
            </a:lvl4pPr>
            <a:lvl5pPr marL="4584370" indent="-509551" algn="l" defTabSz="2038204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Lucida Sans" pitchFamily="34" charset="0"/>
              </a:defRPr>
            </a:lvl5pPr>
            <a:lvl6pPr marL="5041538" indent="-509551" algn="l" defTabSz="2038204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4500">
                <a:solidFill>
                  <a:schemeClr val="tx1"/>
                </a:solidFill>
                <a:latin typeface="+mn-lt"/>
              </a:defRPr>
            </a:lvl6pPr>
            <a:lvl7pPr marL="5498703" indent="-509551" algn="l" defTabSz="2038204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4500">
                <a:solidFill>
                  <a:schemeClr val="tx1"/>
                </a:solidFill>
                <a:latin typeface="+mn-lt"/>
              </a:defRPr>
            </a:lvl7pPr>
            <a:lvl8pPr marL="5955871" indent="-509551" algn="l" defTabSz="2038204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4500">
                <a:solidFill>
                  <a:schemeClr val="tx1"/>
                </a:solidFill>
                <a:latin typeface="+mn-lt"/>
              </a:defRPr>
            </a:lvl8pPr>
            <a:lvl9pPr marL="6413037" indent="-509551" algn="l" defTabSz="2038204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45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sz="2000" b="1" dirty="0" smtClean="0"/>
              <a:t>Limitations</a:t>
            </a:r>
          </a:p>
          <a:p>
            <a:pPr marL="228600" indent="-228600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1600" dirty="0"/>
              <a:t>Only 6 payers </a:t>
            </a:r>
            <a:r>
              <a:rPr lang="en-US" sz="1600" dirty="0" smtClean="0"/>
              <a:t>used.</a:t>
            </a:r>
            <a:endParaRPr lang="en-US" sz="1600" dirty="0"/>
          </a:p>
          <a:p>
            <a:pPr marL="228600" indent="-228600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1600" dirty="0"/>
              <a:t>Results limited to one independent </a:t>
            </a:r>
            <a:r>
              <a:rPr lang="en-US" sz="1600" dirty="0" smtClean="0"/>
              <a:t>pharmacy.</a:t>
            </a:r>
            <a:endParaRPr lang="en-US" sz="1600" dirty="0"/>
          </a:p>
          <a:p>
            <a:pPr marL="228600" indent="-228600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1600" dirty="0" smtClean="0"/>
              <a:t>Small </a:t>
            </a:r>
            <a:r>
              <a:rPr lang="en-US" sz="1600" dirty="0"/>
              <a:t>sample for each payer per </a:t>
            </a:r>
            <a:r>
              <a:rPr lang="en-US" sz="1600" dirty="0" smtClean="0"/>
              <a:t>year.</a:t>
            </a:r>
            <a:endParaRPr lang="en-US" sz="1600" dirty="0"/>
          </a:p>
          <a:p>
            <a:pPr marL="228600" indent="-228600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1600" dirty="0" smtClean="0"/>
              <a:t>Acquisition cost estimates did not include wholesaler rebates.</a:t>
            </a:r>
          </a:p>
          <a:p>
            <a:pPr marL="228600" indent="-228600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1600" dirty="0" smtClean="0"/>
              <a:t>The overall average GM was not weighted by the percent of prescriptions dispensed under each payer.</a:t>
            </a:r>
          </a:p>
        </p:txBody>
      </p:sp>
      <p:sp>
        <p:nvSpPr>
          <p:cNvPr id="13" name="Text Placeholder 4"/>
          <p:cNvSpPr txBox="1">
            <a:spLocks/>
          </p:cNvSpPr>
          <p:nvPr/>
        </p:nvSpPr>
        <p:spPr>
          <a:xfrm>
            <a:off x="15316200" y="9220200"/>
            <a:ext cx="6324600" cy="2971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>
            <a:lvl1pPr marL="763533" indent="-763533" algn="l" defTabSz="2038204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 b="0">
                <a:solidFill>
                  <a:schemeClr val="tx1"/>
                </a:solidFill>
                <a:latin typeface="Lucida Sans" pitchFamily="34" charset="0"/>
                <a:ea typeface="+mn-ea"/>
                <a:cs typeface="+mn-cs"/>
              </a:defRPr>
            </a:lvl1pPr>
            <a:lvl2pPr marL="1655644" indent="-636542" algn="l" defTabSz="2038204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Lucida Sans" pitchFamily="34" charset="0"/>
              </a:defRPr>
            </a:lvl2pPr>
            <a:lvl3pPr marL="2547755" indent="-509551" algn="l" defTabSz="2038204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Lucida Sans" pitchFamily="34" charset="0"/>
              </a:defRPr>
            </a:lvl3pPr>
            <a:lvl4pPr marL="3565268" indent="-509551" algn="l" defTabSz="2038204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Lucida Sans" pitchFamily="34" charset="0"/>
              </a:defRPr>
            </a:lvl4pPr>
            <a:lvl5pPr marL="4584370" indent="-509551" algn="l" defTabSz="2038204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Lucida Sans" pitchFamily="34" charset="0"/>
              </a:defRPr>
            </a:lvl5pPr>
            <a:lvl6pPr marL="5041538" indent="-509551" algn="l" defTabSz="2038204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4500">
                <a:solidFill>
                  <a:schemeClr val="tx1"/>
                </a:solidFill>
                <a:latin typeface="+mn-lt"/>
              </a:defRPr>
            </a:lvl6pPr>
            <a:lvl7pPr marL="5498703" indent="-509551" algn="l" defTabSz="2038204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4500">
                <a:solidFill>
                  <a:schemeClr val="tx1"/>
                </a:solidFill>
                <a:latin typeface="+mn-lt"/>
              </a:defRPr>
            </a:lvl7pPr>
            <a:lvl8pPr marL="5955871" indent="-509551" algn="l" defTabSz="2038204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4500">
                <a:solidFill>
                  <a:schemeClr val="tx1"/>
                </a:solidFill>
                <a:latin typeface="+mn-lt"/>
              </a:defRPr>
            </a:lvl8pPr>
            <a:lvl9pPr marL="6413037" indent="-509551" algn="l" defTabSz="2038204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45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sz="2000" b="1" dirty="0" smtClean="0"/>
              <a:t>Conclusions  </a:t>
            </a:r>
          </a:p>
          <a:p>
            <a:pPr marL="228600" indent="-228600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1600" dirty="0" smtClean="0"/>
              <a:t>Prescription GM declined significantly in the last 4 years, with the largest decrease in Medicaid. </a:t>
            </a:r>
          </a:p>
          <a:p>
            <a:pPr marL="228600" indent="-228600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1600" dirty="0" smtClean="0"/>
              <a:t>There was substantial variation in GM across payers, with significantly higher GM and GMP for cash payers.</a:t>
            </a:r>
          </a:p>
          <a:p>
            <a:pPr marL="228600" indent="-228600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1600" dirty="0" smtClean="0"/>
              <a:t>Generic drug GM was lower than brand name GM and decreased consistently over the 4 years.</a:t>
            </a:r>
          </a:p>
          <a:p>
            <a:pPr marL="228600" indent="-228600">
              <a:spcAft>
                <a:spcPts val="200"/>
              </a:spcAft>
              <a:buFont typeface="Arial" pitchFamily="34" charset="0"/>
              <a:buChar char="•"/>
              <a:defRPr/>
            </a:pPr>
            <a:r>
              <a:rPr lang="en-US" sz="1600" dirty="0" smtClean="0"/>
              <a:t>Future research should examine the effect of ongoing prescription reimbursement changes, particularly in state Medicaid programs.</a:t>
            </a:r>
            <a:endParaRPr lang="en-US" sz="1600" dirty="0"/>
          </a:p>
        </p:txBody>
      </p:sp>
      <p:graphicFrame>
        <p:nvGraphicFramePr>
          <p:cNvPr id="15" name="Chart 14"/>
          <p:cNvGraphicFramePr>
            <a:graphicFrameLocks/>
          </p:cNvGraphicFramePr>
          <p:nvPr/>
        </p:nvGraphicFramePr>
        <p:xfrm>
          <a:off x="6477000" y="10210800"/>
          <a:ext cx="4267200" cy="3114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15335250" y="2590800"/>
          <a:ext cx="6305550" cy="36576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108668"/>
                <a:gridCol w="1310683"/>
                <a:gridCol w="1219200"/>
                <a:gridCol w="1371599"/>
                <a:gridCol w="1295401"/>
              </a:tblGrid>
              <a:tr h="650788">
                <a:tc gridSpan="5">
                  <a:txBody>
                    <a:bodyPr/>
                    <a:lstStyle/>
                    <a:p>
                      <a:pPr marL="0" marR="0" indent="0" algn="ctr" defTabSz="914333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strike="noStrike" dirty="0" smtClean="0">
                          <a:effectLst/>
                          <a:latin typeface="Lucida Sans" pitchFamily="34" charset="0"/>
                        </a:rPr>
                        <a:t>Table 1.  Average GM and GMP For</a:t>
                      </a:r>
                      <a:r>
                        <a:rPr lang="en-US" sz="2000" b="1" u="none" strike="noStrike" baseline="0" dirty="0" smtClean="0">
                          <a:effectLst/>
                          <a:latin typeface="Lucida Sans" pitchFamily="34" charset="0"/>
                        </a:rPr>
                        <a:t> Each</a:t>
                      </a:r>
                      <a:r>
                        <a:rPr lang="en-US" sz="2000" b="1" u="none" strike="noStrike" dirty="0" smtClean="0">
                          <a:effectLst/>
                          <a:latin typeface="Lucida Sans" pitchFamily="34" charset="0"/>
                        </a:rPr>
                        <a:t> Plan, All Years</a:t>
                      </a:r>
                      <a:endParaRPr lang="en-US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66323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Lucida Sans" pitchFamily="34" charset="0"/>
                        </a:rPr>
                        <a:t>Gross Margin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Lucida Sans" pitchFamily="34" charset="0"/>
                        </a:rPr>
                        <a:t>Gross Margin Percent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43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  <a:latin typeface="Lucida Sans" pitchFamily="34" charset="0"/>
                        </a:rPr>
                        <a:t> Plan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Lucida Sans" pitchFamily="34" charset="0"/>
                        </a:rPr>
                        <a:t>Mean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Lucida Sans" pitchFamily="34" charset="0"/>
                        </a:rPr>
                        <a:t>SD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Lucida Sans" pitchFamily="34" charset="0"/>
                        </a:rPr>
                        <a:t>Mean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Lucida Sans" pitchFamily="34" charset="0"/>
                        </a:rPr>
                        <a:t>SD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2663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  <a:latin typeface="Lucida Sans" pitchFamily="34" charset="0"/>
                        </a:rPr>
                        <a:t> Private </a:t>
                      </a:r>
                      <a:r>
                        <a:rPr lang="en-US" sz="1600" u="none" strike="noStrike" dirty="0">
                          <a:effectLst/>
                          <a:latin typeface="Lucida Sans" pitchFamily="34" charset="0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  <a:latin typeface="Lucida Sans" pitchFamily="34" charset="0"/>
                        </a:rPr>
                        <a:t>$8.72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  <a:latin typeface="Lucida Sans" pitchFamily="34" charset="0"/>
                        </a:rPr>
                        <a:t>$11.48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Lucida Sans" pitchFamily="34" charset="0"/>
                        </a:rPr>
                        <a:t>44.93%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Lucida Sans" pitchFamily="34" charset="0"/>
                        </a:rPr>
                        <a:t>34.37%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2663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  <a:latin typeface="Lucida Sans" pitchFamily="34" charset="0"/>
                        </a:rPr>
                        <a:t> Private </a:t>
                      </a:r>
                      <a:r>
                        <a:rPr lang="en-US" sz="1600" u="none" strike="noStrike" dirty="0">
                          <a:effectLst/>
                          <a:latin typeface="Lucida Sans" pitchFamily="34" charset="0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  <a:latin typeface="Lucida Sans" pitchFamily="34" charset="0"/>
                        </a:rPr>
                        <a:t>$11.25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  <a:latin typeface="Lucida Sans" pitchFamily="34" charset="0"/>
                        </a:rPr>
                        <a:t>$10.66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Lucida Sans" pitchFamily="34" charset="0"/>
                        </a:rPr>
                        <a:t>50.53%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Lucida Sans" pitchFamily="34" charset="0"/>
                        </a:rPr>
                        <a:t>35.86%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2663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  <a:latin typeface="Lucida Sans" pitchFamily="34" charset="0"/>
                        </a:rPr>
                        <a:t> Part </a:t>
                      </a:r>
                      <a:r>
                        <a:rPr lang="en-US" sz="1600" u="none" strike="noStrike" dirty="0">
                          <a:effectLst/>
                          <a:latin typeface="Lucida Sans" pitchFamily="34" charset="0"/>
                        </a:rPr>
                        <a:t>D 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  <a:latin typeface="Lucida Sans" pitchFamily="34" charset="0"/>
                        </a:rPr>
                        <a:t>$8.73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  <a:latin typeface="Lucida Sans" pitchFamily="34" charset="0"/>
                        </a:rPr>
                        <a:t>$6.60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Lucida Sans" pitchFamily="34" charset="0"/>
                        </a:rPr>
                        <a:t>50.29%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Lucida Sans" pitchFamily="34" charset="0"/>
                        </a:rPr>
                        <a:t>31.56%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2663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  <a:latin typeface="Lucida Sans" pitchFamily="34" charset="0"/>
                        </a:rPr>
                        <a:t> Part </a:t>
                      </a:r>
                      <a:r>
                        <a:rPr lang="en-US" sz="1600" u="none" strike="noStrike" dirty="0">
                          <a:effectLst/>
                          <a:latin typeface="Lucida Sans" pitchFamily="34" charset="0"/>
                        </a:rPr>
                        <a:t>D 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  <a:latin typeface="Lucida Sans" pitchFamily="34" charset="0"/>
                        </a:rPr>
                        <a:t>$13.41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  <a:latin typeface="Lucida Sans" pitchFamily="34" charset="0"/>
                        </a:rPr>
                        <a:t>$13.20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Lucida Sans" pitchFamily="34" charset="0"/>
                        </a:rPr>
                        <a:t>59.61%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Lucida Sans" pitchFamily="34" charset="0"/>
                        </a:rPr>
                        <a:t>30.44%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2663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  <a:latin typeface="Lucida Sans" pitchFamily="34" charset="0"/>
                        </a:rPr>
                        <a:t> Cash*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  <a:latin typeface="Lucida Sans" pitchFamily="34" charset="0"/>
                        </a:rPr>
                        <a:t>$17.58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  <a:latin typeface="Lucida Sans" pitchFamily="34" charset="0"/>
                        </a:rPr>
                        <a:t>$14.47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Lucida Sans" pitchFamily="34" charset="0"/>
                        </a:rPr>
                        <a:t>63.61%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Lucida Sans" pitchFamily="34" charset="0"/>
                        </a:rPr>
                        <a:t>29.00%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2663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Lucida Sans" pitchFamily="34" charset="0"/>
                        </a:rPr>
                        <a:t> Medicaid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  <a:latin typeface="Lucida Sans" pitchFamily="34" charset="0"/>
                        </a:rPr>
                        <a:t>$11.90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  <a:latin typeface="Lucida Sans" pitchFamily="34" charset="0"/>
                        </a:rPr>
                        <a:t>$13.63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Lucida Sans" pitchFamily="34" charset="0"/>
                        </a:rPr>
                        <a:t>48.70%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Lucida Sans" pitchFamily="34" charset="0"/>
                        </a:rPr>
                        <a:t>33.11%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962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smtClean="0">
                          <a:effectLst/>
                          <a:latin typeface="Lucida Sans" pitchFamily="34" charset="0"/>
                        </a:rPr>
                        <a:t> Overall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  <a:latin typeface="Lucida Sans" pitchFamily="34" charset="0"/>
                        </a:rPr>
                        <a:t>$12.10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  <a:latin typeface="Lucida Sans" pitchFamily="34" charset="0"/>
                        </a:rPr>
                        <a:t>$12.74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Lucida Sans" pitchFamily="34" charset="0"/>
                        </a:rPr>
                        <a:t>53.23%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Lucida Sans" pitchFamily="34" charset="0"/>
                        </a:rPr>
                        <a:t>32.91%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4842">
                <a:tc gridSpan="5">
                  <a:txBody>
                    <a:bodyPr/>
                    <a:lstStyle/>
                    <a:p>
                      <a:pPr algn="l" fontAlgn="b">
                        <a:spcAft>
                          <a:spcPts val="500"/>
                        </a:spcAft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ucida Sans" pitchFamily="34" charset="0"/>
                        </a:rPr>
                        <a:t>*Statistically  significant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Lucida Sans" pitchFamily="34" charset="0"/>
                        </a:rPr>
                        <a:t>  (P&lt;0.05)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ucida Sans" pitchFamily="34" charset="0"/>
                        </a:rPr>
                        <a:t>higher reimbursements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Lucida Sans" pitchFamily="34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ucida Sans" pitchFamily="34" charset="0"/>
                        </a:rPr>
                        <a:t>for both GM and GMP  compared to all other payers for all years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Chart 19"/>
          <p:cNvGraphicFramePr>
            <a:graphicFrameLocks/>
          </p:cNvGraphicFramePr>
          <p:nvPr/>
        </p:nvGraphicFramePr>
        <p:xfrm>
          <a:off x="6477000" y="5562600"/>
          <a:ext cx="8610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/>
          <p:cNvGraphicFramePr>
            <a:graphicFrameLocks/>
          </p:cNvGraphicFramePr>
          <p:nvPr/>
        </p:nvGraphicFramePr>
        <p:xfrm>
          <a:off x="10972800" y="10210800"/>
          <a:ext cx="4105274" cy="3114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 Templat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 Template</Template>
  <TotalTime>737</TotalTime>
  <Words>573</Words>
  <Application>Microsoft Office PowerPoint</Application>
  <PresentationFormat>Custom</PresentationFormat>
  <Paragraphs>90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 New Roman</vt:lpstr>
      <vt:lpstr>ＭＳ Ｐゴシック</vt:lpstr>
      <vt:lpstr>Arial</vt:lpstr>
      <vt:lpstr>Calibri</vt:lpstr>
      <vt:lpstr>Lucida Sans</vt:lpstr>
      <vt:lpstr>CAP Template</vt:lpstr>
      <vt:lpstr>PowerPoint Presentation</vt:lpstr>
    </vt:vector>
  </TitlesOfParts>
  <Company>University of Iowa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sorofman</dc:creator>
  <cp:lastModifiedBy>Randy McDonough</cp:lastModifiedBy>
  <cp:revision>85</cp:revision>
  <dcterms:created xsi:type="dcterms:W3CDTF">2009-05-02T11:59:28Z</dcterms:created>
  <dcterms:modified xsi:type="dcterms:W3CDTF">2012-03-16T01:57:28Z</dcterms:modified>
</cp:coreProperties>
</file>